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handoutMasterIdLst>
    <p:handoutMasterId r:id="rId57"/>
  </p:handoutMasterIdLst>
  <p:sldIdLst>
    <p:sldId id="326" r:id="rId2"/>
    <p:sldId id="386" r:id="rId3"/>
    <p:sldId id="427" r:id="rId4"/>
    <p:sldId id="428" r:id="rId5"/>
    <p:sldId id="429" r:id="rId6"/>
    <p:sldId id="430" r:id="rId7"/>
    <p:sldId id="431" r:id="rId8"/>
    <p:sldId id="432" r:id="rId9"/>
    <p:sldId id="433" r:id="rId10"/>
    <p:sldId id="380" r:id="rId11"/>
    <p:sldId id="384" r:id="rId12"/>
    <p:sldId id="385" r:id="rId13"/>
    <p:sldId id="381" r:id="rId14"/>
    <p:sldId id="383" r:id="rId15"/>
    <p:sldId id="382" r:id="rId16"/>
    <p:sldId id="32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Lst>
  <p:sldSz cx="9144000" cy="6858000" type="screen4x3"/>
  <p:notesSz cx="7099300" cy="10234613"/>
  <p:defaultTextStyle>
    <a:defPPr>
      <a:defRPr lang="es-ES"/>
    </a:defPPr>
    <a:lvl1pPr algn="l" rtl="0" fontAlgn="base">
      <a:spcBef>
        <a:spcPct val="0"/>
      </a:spcBef>
      <a:spcAft>
        <a:spcPct val="0"/>
      </a:spcAft>
      <a:defRPr sz="1200" kern="1200">
        <a:solidFill>
          <a:schemeClr val="tx1"/>
        </a:solidFill>
        <a:latin typeface="Arial" charset="0"/>
        <a:ea typeface="+mn-ea"/>
        <a:cs typeface="+mn-cs"/>
      </a:defRPr>
    </a:lvl1pPr>
    <a:lvl2pPr marL="457200" algn="l" rtl="0" fontAlgn="base">
      <a:spcBef>
        <a:spcPct val="0"/>
      </a:spcBef>
      <a:spcAft>
        <a:spcPct val="0"/>
      </a:spcAft>
      <a:defRPr sz="1200" kern="1200">
        <a:solidFill>
          <a:schemeClr val="tx1"/>
        </a:solidFill>
        <a:latin typeface="Arial" charset="0"/>
        <a:ea typeface="+mn-ea"/>
        <a:cs typeface="+mn-cs"/>
      </a:defRPr>
    </a:lvl2pPr>
    <a:lvl3pPr marL="914400" algn="l" rtl="0" fontAlgn="base">
      <a:spcBef>
        <a:spcPct val="0"/>
      </a:spcBef>
      <a:spcAft>
        <a:spcPct val="0"/>
      </a:spcAft>
      <a:defRPr sz="1200" kern="1200">
        <a:solidFill>
          <a:schemeClr val="tx1"/>
        </a:solidFill>
        <a:latin typeface="Arial" charset="0"/>
        <a:ea typeface="+mn-ea"/>
        <a:cs typeface="+mn-cs"/>
      </a:defRPr>
    </a:lvl3pPr>
    <a:lvl4pPr marL="1371600" algn="l" rtl="0" fontAlgn="base">
      <a:spcBef>
        <a:spcPct val="0"/>
      </a:spcBef>
      <a:spcAft>
        <a:spcPct val="0"/>
      </a:spcAft>
      <a:defRPr sz="1200" kern="1200">
        <a:solidFill>
          <a:schemeClr val="tx1"/>
        </a:solidFill>
        <a:latin typeface="Arial" charset="0"/>
        <a:ea typeface="+mn-ea"/>
        <a:cs typeface="+mn-cs"/>
      </a:defRPr>
    </a:lvl4pPr>
    <a:lvl5pPr marL="1828800" algn="l" rtl="0" fontAlgn="base">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976">
          <p15:clr>
            <a:srgbClr val="A4A3A4"/>
          </p15:clr>
        </p15:guide>
        <p15:guide id="2" orient="horz" pos="4184">
          <p15:clr>
            <a:srgbClr val="A4A3A4"/>
          </p15:clr>
        </p15:guide>
        <p15:guide id="3" pos="158">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99"/>
    <a:srgbClr val="0066FF"/>
    <a:srgbClr val="DDDDDD"/>
    <a:srgbClr val="FFCCFF"/>
    <a:srgbClr val="FF9900"/>
    <a:srgbClr val="FF0000"/>
    <a:srgbClr val="000024"/>
    <a:srgbClr val="FF7453"/>
    <a:srgbClr val="4D4D4D"/>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7" autoAdjust="0"/>
    <p:restoredTop sz="90216" autoAdjust="0"/>
  </p:normalViewPr>
  <p:slideViewPr>
    <p:cSldViewPr snapToGrid="0">
      <p:cViewPr varScale="1">
        <p:scale>
          <a:sx n="79" d="100"/>
          <a:sy n="79" d="100"/>
        </p:scale>
        <p:origin x="1164" y="150"/>
      </p:cViewPr>
      <p:guideLst>
        <p:guide orient="horz" pos="976"/>
        <p:guide orient="horz" pos="4184"/>
        <p:guide pos="158"/>
      </p:guideLst>
    </p:cSldViewPr>
  </p:slideViewPr>
  <p:outlineViewPr>
    <p:cViewPr>
      <p:scale>
        <a:sx n="100" d="100"/>
        <a:sy n="100" d="100"/>
      </p:scale>
      <p:origin x="0" y="5517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9" d="100"/>
          <a:sy n="49" d="100"/>
        </p:scale>
        <p:origin x="-3006" y="-114"/>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png"/></Relationships>
</file>

<file path=ppt/diagrams/_rels/data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 Id="rId4" Type="http://schemas.openxmlformats.org/officeDocument/2006/relationships/image" Target="../media/image79.pn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ata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iagrams/_rels/data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jpg"/><Relationship Id="rId4" Type="http://schemas.openxmlformats.org/officeDocument/2006/relationships/image" Target="../media/image64.jpg"/></Relationships>
</file>

<file path=ppt/diagrams/_rels/data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 Id="rId4" Type="http://schemas.openxmlformats.org/officeDocument/2006/relationships/image" Target="../media/image7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iagrams/_rels/drawing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jpg"/><Relationship Id="rId4" Type="http://schemas.openxmlformats.org/officeDocument/2006/relationships/image" Target="../media/image64.jpg"/></Relationships>
</file>

<file path=ppt/diagrams/_rels/drawing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B00AFF-D38C-40AB-B627-12A5E91C3C30}" type="doc">
      <dgm:prSet loTypeId="urn:microsoft.com/office/officeart/2005/8/layout/hList7" loCatId="list" qsTypeId="urn:microsoft.com/office/officeart/2005/8/quickstyle/3d1" qsCatId="3D" csTypeId="urn:microsoft.com/office/officeart/2005/8/colors/colorful2" csCatId="colorful" phldr="1"/>
      <dgm:spPr/>
    </dgm:pt>
    <dgm:pt modelId="{E003959D-51A1-4AA2-AA4B-AA3D62603556}">
      <dgm:prSet phldrT="[Texto]" custT="1"/>
      <dgm:spPr>
        <a:xfrm>
          <a:off x="1300" y="0"/>
          <a:ext cx="2022904" cy="1671960"/>
        </a:xfrm>
        <a:prstGeom prst="roundRect">
          <a:avLst>
            <a:gd name="adj" fmla="val 10000"/>
          </a:avLst>
        </a:prstGeom>
        <a:gradFill rotWithShape="0">
          <a:gsLst>
            <a:gs pos="0">
              <a:srgbClr val="9FB8CD">
                <a:hueOff val="0"/>
                <a:satOff val="0"/>
                <a:lumOff val="0"/>
                <a:alphaOff val="0"/>
                <a:shade val="63000"/>
              </a:srgbClr>
            </a:gs>
            <a:gs pos="30000">
              <a:srgbClr val="9FB8CD">
                <a:hueOff val="0"/>
                <a:satOff val="0"/>
                <a:lumOff val="0"/>
                <a:alphaOff val="0"/>
                <a:shade val="90000"/>
                <a:satMod val="110000"/>
              </a:srgbClr>
            </a:gs>
            <a:gs pos="45000">
              <a:srgbClr val="9FB8CD">
                <a:hueOff val="0"/>
                <a:satOff val="0"/>
                <a:lumOff val="0"/>
                <a:alphaOff val="0"/>
                <a:shade val="100000"/>
                <a:satMod val="118000"/>
              </a:srgbClr>
            </a:gs>
            <a:gs pos="55000">
              <a:srgbClr val="9FB8CD">
                <a:hueOff val="0"/>
                <a:satOff val="0"/>
                <a:lumOff val="0"/>
                <a:alphaOff val="0"/>
                <a:shade val="100000"/>
                <a:satMod val="118000"/>
              </a:srgbClr>
            </a:gs>
            <a:gs pos="73000">
              <a:srgbClr val="9FB8CD">
                <a:hueOff val="0"/>
                <a:satOff val="0"/>
                <a:lumOff val="0"/>
                <a:alphaOff val="0"/>
                <a:shade val="90000"/>
                <a:satMod val="110000"/>
              </a:srgbClr>
            </a:gs>
            <a:gs pos="100000">
              <a:srgbClr val="9FB8CD">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sz="1600" noProof="0" dirty="0" smtClean="0">
              <a:solidFill>
                <a:sysClr val="window" lastClr="FFFFFF"/>
              </a:solidFill>
              <a:latin typeface="Gill Sans MT"/>
              <a:ea typeface="+mn-ea"/>
              <a:cs typeface="+mn-cs"/>
            </a:rPr>
            <a:t>Business understanding</a:t>
          </a:r>
          <a:endParaRPr lang="en-US" sz="1600" noProof="0" dirty="0">
            <a:solidFill>
              <a:sysClr val="window" lastClr="FFFFFF"/>
            </a:solidFill>
            <a:latin typeface="Gill Sans MT"/>
            <a:ea typeface="+mn-ea"/>
            <a:cs typeface="+mn-cs"/>
          </a:endParaRPr>
        </a:p>
      </dgm:t>
    </dgm:pt>
    <dgm:pt modelId="{52B05B13-41B9-4912-9439-48A0B0558B81}" type="parTrans" cxnId="{8597E152-FE34-4431-947F-B303B5E3D0A8}">
      <dgm:prSet/>
      <dgm:spPr/>
      <dgm:t>
        <a:bodyPr/>
        <a:lstStyle/>
        <a:p>
          <a:endParaRPr lang="en-US" sz="1600" noProof="0" dirty="0"/>
        </a:p>
      </dgm:t>
    </dgm:pt>
    <dgm:pt modelId="{869D5C8D-BD55-40F2-9538-A59178B29C00}" type="sibTrans" cxnId="{8597E152-FE34-4431-947F-B303B5E3D0A8}">
      <dgm:prSet/>
      <dgm:spPr/>
      <dgm:t>
        <a:bodyPr/>
        <a:lstStyle/>
        <a:p>
          <a:endParaRPr lang="en-US" sz="1600" noProof="0" dirty="0"/>
        </a:p>
      </dgm:t>
    </dgm:pt>
    <dgm:pt modelId="{5B67FDDC-5B3F-4B67-98A4-E11133DBA990}">
      <dgm:prSet phldrT="[Texto]" custT="1"/>
      <dgm:spPr>
        <a:xfrm>
          <a:off x="2084891" y="0"/>
          <a:ext cx="2022904" cy="1671960"/>
        </a:xfrm>
        <a:prstGeom prst="roundRect">
          <a:avLst>
            <a:gd name="adj" fmla="val 10000"/>
          </a:avLst>
        </a:prstGeom>
        <a:gradFill rotWithShape="0">
          <a:gsLst>
            <a:gs pos="0">
              <a:srgbClr val="9FB8CD">
                <a:hueOff val="-4271743"/>
                <a:satOff val="12481"/>
                <a:lumOff val="-2353"/>
                <a:alphaOff val="0"/>
                <a:shade val="63000"/>
              </a:srgbClr>
            </a:gs>
            <a:gs pos="30000">
              <a:srgbClr val="9FB8CD">
                <a:hueOff val="-4271743"/>
                <a:satOff val="12481"/>
                <a:lumOff val="-2353"/>
                <a:alphaOff val="0"/>
                <a:shade val="90000"/>
                <a:satMod val="110000"/>
              </a:srgbClr>
            </a:gs>
            <a:gs pos="45000">
              <a:srgbClr val="9FB8CD">
                <a:hueOff val="-4271743"/>
                <a:satOff val="12481"/>
                <a:lumOff val="-2353"/>
                <a:alphaOff val="0"/>
                <a:shade val="100000"/>
                <a:satMod val="118000"/>
              </a:srgbClr>
            </a:gs>
            <a:gs pos="55000">
              <a:srgbClr val="9FB8CD">
                <a:hueOff val="-4271743"/>
                <a:satOff val="12481"/>
                <a:lumOff val="-2353"/>
                <a:alphaOff val="0"/>
                <a:shade val="100000"/>
                <a:satMod val="118000"/>
              </a:srgbClr>
            </a:gs>
            <a:gs pos="73000">
              <a:srgbClr val="9FB8CD">
                <a:hueOff val="-4271743"/>
                <a:satOff val="12481"/>
                <a:lumOff val="-2353"/>
                <a:alphaOff val="0"/>
                <a:shade val="90000"/>
                <a:satMod val="110000"/>
              </a:srgbClr>
            </a:gs>
            <a:gs pos="100000">
              <a:srgbClr val="9FB8CD">
                <a:hueOff val="-4271743"/>
                <a:satOff val="12481"/>
                <a:lumOff val="-2353"/>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sz="1600" noProof="0" dirty="0" smtClean="0">
              <a:solidFill>
                <a:sysClr val="window" lastClr="FFFFFF"/>
              </a:solidFill>
              <a:latin typeface="Gill Sans MT"/>
              <a:ea typeface="+mn-ea"/>
              <a:cs typeface="+mn-cs"/>
            </a:rPr>
            <a:t>Advance modeling and analytics</a:t>
          </a:r>
          <a:endParaRPr lang="en-US" sz="1600" noProof="0" dirty="0">
            <a:solidFill>
              <a:sysClr val="window" lastClr="FFFFFF"/>
            </a:solidFill>
            <a:latin typeface="Gill Sans MT"/>
            <a:ea typeface="+mn-ea"/>
            <a:cs typeface="+mn-cs"/>
          </a:endParaRPr>
        </a:p>
      </dgm:t>
    </dgm:pt>
    <dgm:pt modelId="{DCE6163B-D9EC-4651-BFDF-C596FC0B761E}" type="parTrans" cxnId="{9D5A84FA-D742-4ABD-9D60-6308F423DC94}">
      <dgm:prSet/>
      <dgm:spPr/>
      <dgm:t>
        <a:bodyPr/>
        <a:lstStyle/>
        <a:p>
          <a:endParaRPr lang="en-US" sz="1600" noProof="0" dirty="0"/>
        </a:p>
      </dgm:t>
    </dgm:pt>
    <dgm:pt modelId="{7400B6B6-4CC9-4D04-8AE7-4AA0B75C7DB3}" type="sibTrans" cxnId="{9D5A84FA-D742-4ABD-9D60-6308F423DC94}">
      <dgm:prSet/>
      <dgm:spPr/>
      <dgm:t>
        <a:bodyPr/>
        <a:lstStyle/>
        <a:p>
          <a:endParaRPr lang="en-US" sz="1600" noProof="0" dirty="0"/>
        </a:p>
      </dgm:t>
    </dgm:pt>
    <dgm:pt modelId="{847B0CD5-7D20-4FF9-85A0-7A44EA7A34AA}">
      <dgm:prSet phldrT="[Texto]" custT="1"/>
      <dgm:spPr>
        <a:xfrm>
          <a:off x="4168483" y="0"/>
          <a:ext cx="2022904" cy="1671960"/>
        </a:xfrm>
        <a:prstGeom prst="roundRect">
          <a:avLst>
            <a:gd name="adj" fmla="val 10000"/>
          </a:avLst>
        </a:prstGeom>
        <a:gradFill rotWithShape="0">
          <a:gsLst>
            <a:gs pos="0">
              <a:srgbClr val="9FB8CD">
                <a:hueOff val="-8543487"/>
                <a:satOff val="24962"/>
                <a:lumOff val="-4706"/>
                <a:alphaOff val="0"/>
                <a:shade val="63000"/>
              </a:srgbClr>
            </a:gs>
            <a:gs pos="30000">
              <a:srgbClr val="9FB8CD">
                <a:hueOff val="-8543487"/>
                <a:satOff val="24962"/>
                <a:lumOff val="-4706"/>
                <a:alphaOff val="0"/>
                <a:shade val="90000"/>
                <a:satMod val="110000"/>
              </a:srgbClr>
            </a:gs>
            <a:gs pos="45000">
              <a:srgbClr val="9FB8CD">
                <a:hueOff val="-8543487"/>
                <a:satOff val="24962"/>
                <a:lumOff val="-4706"/>
                <a:alphaOff val="0"/>
                <a:shade val="100000"/>
                <a:satMod val="118000"/>
              </a:srgbClr>
            </a:gs>
            <a:gs pos="55000">
              <a:srgbClr val="9FB8CD">
                <a:hueOff val="-8543487"/>
                <a:satOff val="24962"/>
                <a:lumOff val="-4706"/>
                <a:alphaOff val="0"/>
                <a:shade val="100000"/>
                <a:satMod val="118000"/>
              </a:srgbClr>
            </a:gs>
            <a:gs pos="73000">
              <a:srgbClr val="9FB8CD">
                <a:hueOff val="-8543487"/>
                <a:satOff val="24962"/>
                <a:lumOff val="-4706"/>
                <a:alphaOff val="0"/>
                <a:shade val="90000"/>
                <a:satMod val="110000"/>
              </a:srgbClr>
            </a:gs>
            <a:gs pos="100000">
              <a:srgbClr val="9FB8CD">
                <a:hueOff val="-8543487"/>
                <a:satOff val="24962"/>
                <a:lumOff val="-4706"/>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sz="1600" noProof="0" dirty="0" smtClean="0">
              <a:solidFill>
                <a:sysClr val="window" lastClr="FFFFFF"/>
              </a:solidFill>
              <a:latin typeface="Gill Sans MT"/>
              <a:ea typeface="+mn-ea"/>
              <a:cs typeface="+mn-cs"/>
            </a:rPr>
            <a:t>IT capabilities</a:t>
          </a:r>
          <a:endParaRPr lang="en-US" sz="1600" noProof="0" dirty="0">
            <a:solidFill>
              <a:sysClr val="window" lastClr="FFFFFF"/>
            </a:solidFill>
            <a:latin typeface="Gill Sans MT"/>
            <a:ea typeface="+mn-ea"/>
            <a:cs typeface="+mn-cs"/>
          </a:endParaRPr>
        </a:p>
      </dgm:t>
    </dgm:pt>
    <dgm:pt modelId="{92B0EF1D-01B8-4D9A-A3C6-95B6A77BA9B4}" type="parTrans" cxnId="{E2AD3127-3032-485E-A72D-0AB0B88916E2}">
      <dgm:prSet/>
      <dgm:spPr/>
      <dgm:t>
        <a:bodyPr/>
        <a:lstStyle/>
        <a:p>
          <a:endParaRPr lang="en-US" sz="1600" noProof="0" dirty="0"/>
        </a:p>
      </dgm:t>
    </dgm:pt>
    <dgm:pt modelId="{5A3F92BD-88C3-49BC-B958-AF36B1830EED}" type="sibTrans" cxnId="{E2AD3127-3032-485E-A72D-0AB0B88916E2}">
      <dgm:prSet/>
      <dgm:spPr/>
      <dgm:t>
        <a:bodyPr/>
        <a:lstStyle/>
        <a:p>
          <a:endParaRPr lang="en-US" sz="1600" noProof="0" dirty="0"/>
        </a:p>
      </dgm:t>
    </dgm:pt>
    <dgm:pt modelId="{A16E46DE-F500-46B4-8FA4-72011D62E1DC}" type="pres">
      <dgm:prSet presAssocID="{5FB00AFF-D38C-40AB-B627-12A5E91C3C30}" presName="Name0" presStyleCnt="0">
        <dgm:presLayoutVars>
          <dgm:dir/>
          <dgm:resizeHandles val="exact"/>
        </dgm:presLayoutVars>
      </dgm:prSet>
      <dgm:spPr/>
    </dgm:pt>
    <dgm:pt modelId="{12C2CD6C-1709-4052-8606-473F90B810A3}" type="pres">
      <dgm:prSet presAssocID="{5FB00AFF-D38C-40AB-B627-12A5E91C3C30}" presName="fgShape" presStyleLbl="fgShp" presStyleIdx="0" presStyleCnt="1"/>
      <dgm:spPr>
        <a:xfrm>
          <a:off x="247707" y="1337568"/>
          <a:ext cx="5697272" cy="250794"/>
        </a:xfrm>
        <a:prstGeom prst="leftRightArrow">
          <a:avLst/>
        </a:prstGeom>
        <a:solidFill>
          <a:srgbClr val="9FB8CD">
            <a:tint val="40000"/>
            <a:hueOff val="0"/>
            <a:satOff val="0"/>
            <a:lumOff val="0"/>
            <a:alphaOff val="0"/>
          </a:srgbClr>
        </a:solidFill>
        <a:ln>
          <a:noFill/>
        </a:ln>
        <a:effectLst>
          <a:outerShdw blurRad="50800" dist="25400" dir="5400000" rotWithShape="0">
            <a:srgbClr val="000000">
              <a:alpha val="50000"/>
            </a:srgbClr>
          </a:outerShdw>
        </a:effectLst>
        <a:scene3d>
          <a:camera prst="orthographicFront"/>
          <a:lightRig rig="flat" dir="t"/>
        </a:scene3d>
        <a:sp3d z="190500" prstMaterial="plastic">
          <a:bevelT w="120900" h="88900"/>
          <a:bevelB w="88900" h="31750" prst="angle"/>
        </a:sp3d>
      </dgm:spPr>
    </dgm:pt>
    <dgm:pt modelId="{D0885059-009B-47B0-8A9A-BA2DB2F5FD09}" type="pres">
      <dgm:prSet presAssocID="{5FB00AFF-D38C-40AB-B627-12A5E91C3C30}" presName="linComp" presStyleCnt="0"/>
      <dgm:spPr/>
    </dgm:pt>
    <dgm:pt modelId="{2F49D6F5-3DBD-4A5E-BEE7-E15777BD5926}" type="pres">
      <dgm:prSet presAssocID="{E003959D-51A1-4AA2-AA4B-AA3D62603556}" presName="compNode" presStyleCnt="0"/>
      <dgm:spPr/>
    </dgm:pt>
    <dgm:pt modelId="{7D24EC94-EFE7-41B2-B2BB-B82BFFD9BBA0}" type="pres">
      <dgm:prSet presAssocID="{E003959D-51A1-4AA2-AA4B-AA3D62603556}" presName="bkgdShape" presStyleLbl="node1" presStyleIdx="0" presStyleCnt="3"/>
      <dgm:spPr/>
      <dgm:t>
        <a:bodyPr/>
        <a:lstStyle/>
        <a:p>
          <a:endParaRPr lang="es-ES"/>
        </a:p>
      </dgm:t>
    </dgm:pt>
    <dgm:pt modelId="{A155532F-3053-46FA-9412-8AC547D4F355}" type="pres">
      <dgm:prSet presAssocID="{E003959D-51A1-4AA2-AA4B-AA3D62603556}" presName="nodeTx" presStyleLbl="node1" presStyleIdx="0" presStyleCnt="3">
        <dgm:presLayoutVars>
          <dgm:bulletEnabled val="1"/>
        </dgm:presLayoutVars>
      </dgm:prSet>
      <dgm:spPr/>
      <dgm:t>
        <a:bodyPr/>
        <a:lstStyle/>
        <a:p>
          <a:endParaRPr lang="es-ES"/>
        </a:p>
      </dgm:t>
    </dgm:pt>
    <dgm:pt modelId="{1319EDAB-23F0-4502-AFD9-E854C8197938}" type="pres">
      <dgm:prSet presAssocID="{E003959D-51A1-4AA2-AA4B-AA3D62603556}" presName="invisiNode" presStyleLbl="node1" presStyleIdx="0" presStyleCnt="3"/>
      <dgm:spPr/>
    </dgm:pt>
    <dgm:pt modelId="{2380B4AC-B77F-49AC-8267-63CF7FFB9720}" type="pres">
      <dgm:prSet presAssocID="{E003959D-51A1-4AA2-AA4B-AA3D62603556}" presName="imagNode" presStyleLbl="fgImgPlace1" presStyleIdx="0" presStyleCnt="3"/>
      <dgm:spPr>
        <a:xfrm>
          <a:off x="734371" y="100317"/>
          <a:ext cx="556762" cy="55676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gm:spPr>
    </dgm:pt>
    <dgm:pt modelId="{5384EAC0-F788-4139-BB45-5BEB2386684E}" type="pres">
      <dgm:prSet presAssocID="{869D5C8D-BD55-40F2-9538-A59178B29C00}" presName="sibTrans" presStyleLbl="sibTrans2D1" presStyleIdx="0" presStyleCnt="0"/>
      <dgm:spPr/>
      <dgm:t>
        <a:bodyPr/>
        <a:lstStyle/>
        <a:p>
          <a:endParaRPr lang="es-ES"/>
        </a:p>
      </dgm:t>
    </dgm:pt>
    <dgm:pt modelId="{1C5CB001-C4AF-4A2B-86D6-56DB64057FF3}" type="pres">
      <dgm:prSet presAssocID="{5B67FDDC-5B3F-4B67-98A4-E11133DBA990}" presName="compNode" presStyleCnt="0"/>
      <dgm:spPr/>
    </dgm:pt>
    <dgm:pt modelId="{1CA1E7C2-FB92-4F71-8BC7-B4784871C704}" type="pres">
      <dgm:prSet presAssocID="{5B67FDDC-5B3F-4B67-98A4-E11133DBA990}" presName="bkgdShape" presStyleLbl="node1" presStyleIdx="1" presStyleCnt="3"/>
      <dgm:spPr/>
      <dgm:t>
        <a:bodyPr/>
        <a:lstStyle/>
        <a:p>
          <a:endParaRPr lang="es-ES"/>
        </a:p>
      </dgm:t>
    </dgm:pt>
    <dgm:pt modelId="{FEF08028-147D-4C91-A5BD-D30398208636}" type="pres">
      <dgm:prSet presAssocID="{5B67FDDC-5B3F-4B67-98A4-E11133DBA990}" presName="nodeTx" presStyleLbl="node1" presStyleIdx="1" presStyleCnt="3">
        <dgm:presLayoutVars>
          <dgm:bulletEnabled val="1"/>
        </dgm:presLayoutVars>
      </dgm:prSet>
      <dgm:spPr/>
      <dgm:t>
        <a:bodyPr/>
        <a:lstStyle/>
        <a:p>
          <a:endParaRPr lang="es-ES"/>
        </a:p>
      </dgm:t>
    </dgm:pt>
    <dgm:pt modelId="{27FAF129-4476-4FE6-8030-E33016D846A9}" type="pres">
      <dgm:prSet presAssocID="{5B67FDDC-5B3F-4B67-98A4-E11133DBA990}" presName="invisiNode" presStyleLbl="node1" presStyleIdx="1" presStyleCnt="3"/>
      <dgm:spPr/>
    </dgm:pt>
    <dgm:pt modelId="{4C352DC4-B836-46E0-8FED-7E3F07502995}" type="pres">
      <dgm:prSet presAssocID="{5B67FDDC-5B3F-4B67-98A4-E11133DBA990}" presName="imagNode" presStyleLbl="fgImgPlace1" presStyleIdx="1" presStyleCnt="3"/>
      <dgm:spPr>
        <a:xfrm>
          <a:off x="2817962" y="100317"/>
          <a:ext cx="556762" cy="55676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8000" r="-18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gm:spPr>
    </dgm:pt>
    <dgm:pt modelId="{33F46B64-83F5-4AB3-B8A5-8E4E01A2642C}" type="pres">
      <dgm:prSet presAssocID="{7400B6B6-4CC9-4D04-8AE7-4AA0B75C7DB3}" presName="sibTrans" presStyleLbl="sibTrans2D1" presStyleIdx="0" presStyleCnt="0"/>
      <dgm:spPr/>
      <dgm:t>
        <a:bodyPr/>
        <a:lstStyle/>
        <a:p>
          <a:endParaRPr lang="es-ES"/>
        </a:p>
      </dgm:t>
    </dgm:pt>
    <dgm:pt modelId="{07A33EC4-D488-4ED6-9874-B2C641C4B023}" type="pres">
      <dgm:prSet presAssocID="{847B0CD5-7D20-4FF9-85A0-7A44EA7A34AA}" presName="compNode" presStyleCnt="0"/>
      <dgm:spPr/>
    </dgm:pt>
    <dgm:pt modelId="{80DCCC1F-0458-4642-9C71-0D04B5306573}" type="pres">
      <dgm:prSet presAssocID="{847B0CD5-7D20-4FF9-85A0-7A44EA7A34AA}" presName="bkgdShape" presStyleLbl="node1" presStyleIdx="2" presStyleCnt="3"/>
      <dgm:spPr/>
      <dgm:t>
        <a:bodyPr/>
        <a:lstStyle/>
        <a:p>
          <a:endParaRPr lang="es-ES"/>
        </a:p>
      </dgm:t>
    </dgm:pt>
    <dgm:pt modelId="{D78CA49A-69E6-461C-ADC8-D4442173EDFD}" type="pres">
      <dgm:prSet presAssocID="{847B0CD5-7D20-4FF9-85A0-7A44EA7A34AA}" presName="nodeTx" presStyleLbl="node1" presStyleIdx="2" presStyleCnt="3">
        <dgm:presLayoutVars>
          <dgm:bulletEnabled val="1"/>
        </dgm:presLayoutVars>
      </dgm:prSet>
      <dgm:spPr/>
      <dgm:t>
        <a:bodyPr/>
        <a:lstStyle/>
        <a:p>
          <a:endParaRPr lang="es-ES"/>
        </a:p>
      </dgm:t>
    </dgm:pt>
    <dgm:pt modelId="{59D650B8-A660-40B1-83B9-6BDCC1AFFCC3}" type="pres">
      <dgm:prSet presAssocID="{847B0CD5-7D20-4FF9-85A0-7A44EA7A34AA}" presName="invisiNode" presStyleLbl="node1" presStyleIdx="2" presStyleCnt="3"/>
      <dgm:spPr/>
    </dgm:pt>
    <dgm:pt modelId="{5C484F18-7FBD-4FE8-9CF8-86CCC3C675F5}" type="pres">
      <dgm:prSet presAssocID="{847B0CD5-7D20-4FF9-85A0-7A44EA7A34AA}" presName="imagNode" presStyleLbl="fgImgPlace1" presStyleIdx="2" presStyleCnt="3"/>
      <dgm:spPr>
        <a:xfrm>
          <a:off x="4901554" y="100317"/>
          <a:ext cx="556762" cy="55676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gm:spPr>
    </dgm:pt>
  </dgm:ptLst>
  <dgm:cxnLst>
    <dgm:cxn modelId="{DA41B85A-046B-460F-9B7C-79E4944F324A}" type="presOf" srcId="{E003959D-51A1-4AA2-AA4B-AA3D62603556}" destId="{A155532F-3053-46FA-9412-8AC547D4F355}" srcOrd="1" destOrd="0" presId="urn:microsoft.com/office/officeart/2005/8/layout/hList7"/>
    <dgm:cxn modelId="{58239357-73C6-4B5C-9B33-F420C6A7F665}" type="presOf" srcId="{5B67FDDC-5B3F-4B67-98A4-E11133DBA990}" destId="{1CA1E7C2-FB92-4F71-8BC7-B4784871C704}" srcOrd="0" destOrd="0" presId="urn:microsoft.com/office/officeart/2005/8/layout/hList7"/>
    <dgm:cxn modelId="{1C61BCDA-01F0-4F70-B637-15AB0AF44820}" type="presOf" srcId="{7400B6B6-4CC9-4D04-8AE7-4AA0B75C7DB3}" destId="{33F46B64-83F5-4AB3-B8A5-8E4E01A2642C}" srcOrd="0" destOrd="0" presId="urn:microsoft.com/office/officeart/2005/8/layout/hList7"/>
    <dgm:cxn modelId="{1FE3B261-A3BA-433F-A285-C33E81989141}" type="presOf" srcId="{847B0CD5-7D20-4FF9-85A0-7A44EA7A34AA}" destId="{D78CA49A-69E6-461C-ADC8-D4442173EDFD}" srcOrd="1" destOrd="0" presId="urn:microsoft.com/office/officeart/2005/8/layout/hList7"/>
    <dgm:cxn modelId="{F1E30003-DC2C-496D-95F2-A52A447A7557}" type="presOf" srcId="{847B0CD5-7D20-4FF9-85A0-7A44EA7A34AA}" destId="{80DCCC1F-0458-4642-9C71-0D04B5306573}" srcOrd="0" destOrd="0" presId="urn:microsoft.com/office/officeart/2005/8/layout/hList7"/>
    <dgm:cxn modelId="{FC890A80-E634-4536-ADCB-6C3A3D3787BC}" type="presOf" srcId="{5B67FDDC-5B3F-4B67-98A4-E11133DBA990}" destId="{FEF08028-147D-4C91-A5BD-D30398208636}" srcOrd="1" destOrd="0" presId="urn:microsoft.com/office/officeart/2005/8/layout/hList7"/>
    <dgm:cxn modelId="{D2973604-1118-45C1-A603-C74DA00A9CDD}" type="presOf" srcId="{5FB00AFF-D38C-40AB-B627-12A5E91C3C30}" destId="{A16E46DE-F500-46B4-8FA4-72011D62E1DC}" srcOrd="0" destOrd="0" presId="urn:microsoft.com/office/officeart/2005/8/layout/hList7"/>
    <dgm:cxn modelId="{E2AD3127-3032-485E-A72D-0AB0B88916E2}" srcId="{5FB00AFF-D38C-40AB-B627-12A5E91C3C30}" destId="{847B0CD5-7D20-4FF9-85A0-7A44EA7A34AA}" srcOrd="2" destOrd="0" parTransId="{92B0EF1D-01B8-4D9A-A3C6-95B6A77BA9B4}" sibTransId="{5A3F92BD-88C3-49BC-B958-AF36B1830EED}"/>
    <dgm:cxn modelId="{6AFFE9C4-9D54-4802-A982-479A71DFDC78}" type="presOf" srcId="{E003959D-51A1-4AA2-AA4B-AA3D62603556}" destId="{7D24EC94-EFE7-41B2-B2BB-B82BFFD9BBA0}" srcOrd="0" destOrd="0" presId="urn:microsoft.com/office/officeart/2005/8/layout/hList7"/>
    <dgm:cxn modelId="{6A237720-7717-4860-8F72-84A3B2D4C58F}" type="presOf" srcId="{869D5C8D-BD55-40F2-9538-A59178B29C00}" destId="{5384EAC0-F788-4139-BB45-5BEB2386684E}" srcOrd="0" destOrd="0" presId="urn:microsoft.com/office/officeart/2005/8/layout/hList7"/>
    <dgm:cxn modelId="{8597E152-FE34-4431-947F-B303B5E3D0A8}" srcId="{5FB00AFF-D38C-40AB-B627-12A5E91C3C30}" destId="{E003959D-51A1-4AA2-AA4B-AA3D62603556}" srcOrd="0" destOrd="0" parTransId="{52B05B13-41B9-4912-9439-48A0B0558B81}" sibTransId="{869D5C8D-BD55-40F2-9538-A59178B29C00}"/>
    <dgm:cxn modelId="{9D5A84FA-D742-4ABD-9D60-6308F423DC94}" srcId="{5FB00AFF-D38C-40AB-B627-12A5E91C3C30}" destId="{5B67FDDC-5B3F-4B67-98A4-E11133DBA990}" srcOrd="1" destOrd="0" parTransId="{DCE6163B-D9EC-4651-BFDF-C596FC0B761E}" sibTransId="{7400B6B6-4CC9-4D04-8AE7-4AA0B75C7DB3}"/>
    <dgm:cxn modelId="{CCF0A4AD-E4FA-4559-B4CB-1A1BCF46E39B}" type="presParOf" srcId="{A16E46DE-F500-46B4-8FA4-72011D62E1DC}" destId="{12C2CD6C-1709-4052-8606-473F90B810A3}" srcOrd="0" destOrd="0" presId="urn:microsoft.com/office/officeart/2005/8/layout/hList7"/>
    <dgm:cxn modelId="{A0F9DFB8-4597-4E35-B234-C634E4180A5E}" type="presParOf" srcId="{A16E46DE-F500-46B4-8FA4-72011D62E1DC}" destId="{D0885059-009B-47B0-8A9A-BA2DB2F5FD09}" srcOrd="1" destOrd="0" presId="urn:microsoft.com/office/officeart/2005/8/layout/hList7"/>
    <dgm:cxn modelId="{14D204A8-D843-49FA-A8BF-1AF2B5F88193}" type="presParOf" srcId="{D0885059-009B-47B0-8A9A-BA2DB2F5FD09}" destId="{2F49D6F5-3DBD-4A5E-BEE7-E15777BD5926}" srcOrd="0" destOrd="0" presId="urn:microsoft.com/office/officeart/2005/8/layout/hList7"/>
    <dgm:cxn modelId="{E40ABC8A-A203-4E26-AE33-1470155A014E}" type="presParOf" srcId="{2F49D6F5-3DBD-4A5E-BEE7-E15777BD5926}" destId="{7D24EC94-EFE7-41B2-B2BB-B82BFFD9BBA0}" srcOrd="0" destOrd="0" presId="urn:microsoft.com/office/officeart/2005/8/layout/hList7"/>
    <dgm:cxn modelId="{9ABB1373-0E93-4226-AA5E-EC0842D7E8A3}" type="presParOf" srcId="{2F49D6F5-3DBD-4A5E-BEE7-E15777BD5926}" destId="{A155532F-3053-46FA-9412-8AC547D4F355}" srcOrd="1" destOrd="0" presId="urn:microsoft.com/office/officeart/2005/8/layout/hList7"/>
    <dgm:cxn modelId="{8C66367E-4084-41BA-BA3B-7E915DE508DA}" type="presParOf" srcId="{2F49D6F5-3DBD-4A5E-BEE7-E15777BD5926}" destId="{1319EDAB-23F0-4502-AFD9-E854C8197938}" srcOrd="2" destOrd="0" presId="urn:microsoft.com/office/officeart/2005/8/layout/hList7"/>
    <dgm:cxn modelId="{E696E51B-FA85-4F25-ABF7-DAB95BE90DC8}" type="presParOf" srcId="{2F49D6F5-3DBD-4A5E-BEE7-E15777BD5926}" destId="{2380B4AC-B77F-49AC-8267-63CF7FFB9720}" srcOrd="3" destOrd="0" presId="urn:microsoft.com/office/officeart/2005/8/layout/hList7"/>
    <dgm:cxn modelId="{06F4E870-BE65-4996-9C2D-A0917994E746}" type="presParOf" srcId="{D0885059-009B-47B0-8A9A-BA2DB2F5FD09}" destId="{5384EAC0-F788-4139-BB45-5BEB2386684E}" srcOrd="1" destOrd="0" presId="urn:microsoft.com/office/officeart/2005/8/layout/hList7"/>
    <dgm:cxn modelId="{0638C352-D63F-4643-849E-400454DB8CE8}" type="presParOf" srcId="{D0885059-009B-47B0-8A9A-BA2DB2F5FD09}" destId="{1C5CB001-C4AF-4A2B-86D6-56DB64057FF3}" srcOrd="2" destOrd="0" presId="urn:microsoft.com/office/officeart/2005/8/layout/hList7"/>
    <dgm:cxn modelId="{2B1E51DC-8E89-4CF1-A143-C2C2349893C1}" type="presParOf" srcId="{1C5CB001-C4AF-4A2B-86D6-56DB64057FF3}" destId="{1CA1E7C2-FB92-4F71-8BC7-B4784871C704}" srcOrd="0" destOrd="0" presId="urn:microsoft.com/office/officeart/2005/8/layout/hList7"/>
    <dgm:cxn modelId="{74E88650-EB58-4B83-A118-F85205E5FD04}" type="presParOf" srcId="{1C5CB001-C4AF-4A2B-86D6-56DB64057FF3}" destId="{FEF08028-147D-4C91-A5BD-D30398208636}" srcOrd="1" destOrd="0" presId="urn:microsoft.com/office/officeart/2005/8/layout/hList7"/>
    <dgm:cxn modelId="{8C41A829-EA7F-4069-BE64-EA747B6034BF}" type="presParOf" srcId="{1C5CB001-C4AF-4A2B-86D6-56DB64057FF3}" destId="{27FAF129-4476-4FE6-8030-E33016D846A9}" srcOrd="2" destOrd="0" presId="urn:microsoft.com/office/officeart/2005/8/layout/hList7"/>
    <dgm:cxn modelId="{D3DBA2A2-FBF5-40B3-9802-1B5865B5DEED}" type="presParOf" srcId="{1C5CB001-C4AF-4A2B-86D6-56DB64057FF3}" destId="{4C352DC4-B836-46E0-8FED-7E3F07502995}" srcOrd="3" destOrd="0" presId="urn:microsoft.com/office/officeart/2005/8/layout/hList7"/>
    <dgm:cxn modelId="{1B1D6140-4785-4AEB-B022-2454486298DE}" type="presParOf" srcId="{D0885059-009B-47B0-8A9A-BA2DB2F5FD09}" destId="{33F46B64-83F5-4AB3-B8A5-8E4E01A2642C}" srcOrd="3" destOrd="0" presId="urn:microsoft.com/office/officeart/2005/8/layout/hList7"/>
    <dgm:cxn modelId="{D4674F23-0174-4BC9-BF32-22CD13FD6AAD}" type="presParOf" srcId="{D0885059-009B-47B0-8A9A-BA2DB2F5FD09}" destId="{07A33EC4-D488-4ED6-9874-B2C641C4B023}" srcOrd="4" destOrd="0" presId="urn:microsoft.com/office/officeart/2005/8/layout/hList7"/>
    <dgm:cxn modelId="{F6FEB70F-3261-4695-B4B9-87318E2C021B}" type="presParOf" srcId="{07A33EC4-D488-4ED6-9874-B2C641C4B023}" destId="{80DCCC1F-0458-4642-9C71-0D04B5306573}" srcOrd="0" destOrd="0" presId="urn:microsoft.com/office/officeart/2005/8/layout/hList7"/>
    <dgm:cxn modelId="{04958E48-B7AE-4F81-8506-DFA67C1B1BF0}" type="presParOf" srcId="{07A33EC4-D488-4ED6-9874-B2C641C4B023}" destId="{D78CA49A-69E6-461C-ADC8-D4442173EDFD}" srcOrd="1" destOrd="0" presId="urn:microsoft.com/office/officeart/2005/8/layout/hList7"/>
    <dgm:cxn modelId="{09E3D6FC-6FF0-4073-B850-8EAFF9EC00C3}" type="presParOf" srcId="{07A33EC4-D488-4ED6-9874-B2C641C4B023}" destId="{59D650B8-A660-40B1-83B9-6BDCC1AFFCC3}" srcOrd="2" destOrd="0" presId="urn:microsoft.com/office/officeart/2005/8/layout/hList7"/>
    <dgm:cxn modelId="{844E3004-DCA4-4990-85B6-152EDDCB9FE4}" type="presParOf" srcId="{07A33EC4-D488-4ED6-9874-B2C641C4B023}" destId="{5C484F18-7FBD-4FE8-9CF8-86CCC3C675F5}"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195BEB-07B8-4E75-914D-63D915693C15}" type="doc">
      <dgm:prSet loTypeId="urn:microsoft.com/office/officeart/2008/layout/CircularPictureCallout" loCatId="picture" qsTypeId="urn:microsoft.com/office/officeart/2005/8/quickstyle/3d1" qsCatId="3D" csTypeId="urn:microsoft.com/office/officeart/2005/8/colors/accent0_3" csCatId="mainScheme" phldr="1"/>
      <dgm:spPr/>
      <dgm:t>
        <a:bodyPr/>
        <a:lstStyle/>
        <a:p>
          <a:endParaRPr lang="es-ES"/>
        </a:p>
      </dgm:t>
    </dgm:pt>
    <dgm:pt modelId="{074AF860-818E-4AB1-A693-2DFFD1530355}">
      <dgm:prSet phldrT="[Texto]" custT="1"/>
      <dgm:spPr>
        <a:xfrm>
          <a:off x="363868" y="2695160"/>
          <a:ext cx="2453870" cy="1265276"/>
        </a:xfrm>
        <a:prstGeom prst="rect">
          <a:avLst/>
        </a:prstGeom>
        <a:noFill/>
        <a:ln>
          <a:noFill/>
        </a:ln>
        <a:effectLst>
          <a:outerShdw blurRad="50800" dist="43000" dir="5400000" rotWithShape="0">
            <a:srgbClr val="000000">
              <a:alpha val="40000"/>
            </a:srgbClr>
          </a:outerShdw>
        </a:effectLst>
        <a:scene3d>
          <a:camera prst="orthographicFront"/>
          <a:lightRig rig="flat" dir="t"/>
        </a:scene3d>
        <a:sp3d/>
      </dgm:spPr>
      <dgm:t>
        <a:bodyPr/>
        <a:lstStyle/>
        <a:p>
          <a:pPr algn="ctr"/>
          <a:r>
            <a:rPr lang="en-US" sz="2400" b="1" noProof="0" dirty="0" smtClean="0">
              <a:solidFill>
                <a:sysClr val="window" lastClr="FFFFFF"/>
              </a:solidFill>
              <a:latin typeface="Gill Sans MT"/>
              <a:ea typeface="+mn-ea"/>
              <a:cs typeface="+mn-cs"/>
            </a:rPr>
            <a:t>Predictive dynamic customer experience model</a:t>
          </a:r>
          <a:endParaRPr lang="en-US" sz="2400" b="1" noProof="0" dirty="0">
            <a:solidFill>
              <a:sysClr val="window" lastClr="FFFFFF"/>
            </a:solidFill>
            <a:latin typeface="Gill Sans MT"/>
            <a:ea typeface="+mn-ea"/>
            <a:cs typeface="+mn-cs"/>
          </a:endParaRPr>
        </a:p>
      </dgm:t>
    </dgm:pt>
    <dgm:pt modelId="{17F80A3C-069B-4A49-B4C5-42506BE44226}" type="parTrans" cxnId="{BB30DE3C-61F5-4A66-AE7C-5EC0D5B89468}">
      <dgm:prSet/>
      <dgm:spPr/>
      <dgm:t>
        <a:bodyPr/>
        <a:lstStyle/>
        <a:p>
          <a:endParaRPr lang="es-ES"/>
        </a:p>
      </dgm:t>
    </dgm:pt>
    <dgm:pt modelId="{B88723F5-CB1A-41EB-8FA2-E24F35A005A8}" type="sibTrans" cxnId="{BB30DE3C-61F5-4A66-AE7C-5EC0D5B89468}">
      <dgm:prSet/>
      <dgm:spPr>
        <a:xfrm>
          <a:off x="55969" y="1695066"/>
          <a:ext cx="3070558" cy="3057445"/>
        </a:xfrm>
        <a:prstGeom prst="ellipse">
          <a:avLst/>
        </a:prstGeom>
        <a:blipFill rotWithShape="1">
          <a:blip xmlns:r="http://schemas.openxmlformats.org/officeDocument/2006/relationships" r:embed="rId1"/>
          <a:stretch>
            <a:fillRect/>
          </a:stretch>
        </a:blipFill>
        <a:ln>
          <a:noFill/>
        </a:ln>
        <a:effectLst>
          <a:outerShdw blurRad="50800" dist="43000" dir="5400000" rotWithShape="0">
            <a:srgbClr val="000000">
              <a:alpha val="40000"/>
            </a:srgbClr>
          </a:outerShdw>
        </a:effectLst>
        <a:scene3d>
          <a:camera prst="orthographicFront"/>
          <a:lightRig rig="flat" dir="t"/>
        </a:scene3d>
        <a:sp3d prstMaterial="plastic">
          <a:bevelT w="88900" h="88900"/>
          <a:bevelB w="88900" h="31750" prst="angle"/>
        </a:sp3d>
      </dgm:spPr>
      <dgm:t>
        <a:bodyPr/>
        <a:lstStyle/>
        <a:p>
          <a:endParaRPr lang="es-ES"/>
        </a:p>
      </dgm:t>
    </dgm:pt>
    <dgm:pt modelId="{49741316-BDBE-4583-B3DB-592CD5E9451C}">
      <dgm:prSet phldrT="[Texto]" custT="1"/>
      <dgm:spPr>
        <a:xfrm>
          <a:off x="4010282" y="864098"/>
          <a:ext cx="878888" cy="1150251"/>
        </a:xfrm>
        <a:prstGeom prst="rect">
          <a:avLst/>
        </a:prstGeom>
        <a:noFill/>
        <a:ln>
          <a:noFill/>
        </a:ln>
        <a:effectLst/>
      </dgm:spPr>
      <dgm:t>
        <a:bodyPr/>
        <a:lstStyle/>
        <a:p>
          <a:pPr algn="ctr"/>
          <a:r>
            <a:rPr lang="es-ES_tradnl" sz="1400" b="1" dirty="0" err="1" smtClean="0">
              <a:solidFill>
                <a:sysClr val="windowText" lastClr="000000"/>
              </a:solidFill>
              <a:latin typeface="Gill Sans MT"/>
              <a:ea typeface="+mn-ea"/>
              <a:cs typeface="+mn-cs"/>
            </a:rPr>
            <a:t>Multifactor</a:t>
          </a:r>
          <a:r>
            <a:rPr lang="es-ES_tradnl" sz="1400" b="1" dirty="0" smtClean="0">
              <a:solidFill>
                <a:sysClr val="windowText" lastClr="000000"/>
              </a:solidFill>
              <a:latin typeface="Gill Sans MT"/>
              <a:ea typeface="+mn-ea"/>
              <a:cs typeface="+mn-cs"/>
            </a:rPr>
            <a:t> </a:t>
          </a:r>
          <a:r>
            <a:rPr lang="es-ES_tradnl" sz="1400" b="1" dirty="0" err="1" smtClean="0">
              <a:solidFill>
                <a:sysClr val="windowText" lastClr="000000"/>
              </a:solidFill>
              <a:latin typeface="Gill Sans MT"/>
              <a:ea typeface="+mn-ea"/>
              <a:cs typeface="+mn-cs"/>
            </a:rPr>
            <a:t>analysis</a:t>
          </a:r>
          <a:endParaRPr lang="es-ES" sz="1400" b="1" dirty="0">
            <a:solidFill>
              <a:sysClr val="windowText" lastClr="000000"/>
            </a:solidFill>
            <a:latin typeface="Gill Sans MT"/>
            <a:ea typeface="+mn-ea"/>
            <a:cs typeface="+mn-cs"/>
          </a:endParaRPr>
        </a:p>
      </dgm:t>
    </dgm:pt>
    <dgm:pt modelId="{936C4DBE-031D-41F4-8DE3-F42C9F45F814}" type="parTrans" cxnId="{26A32BEB-1DCC-48C4-8D18-832D4083A89B}">
      <dgm:prSet/>
      <dgm:spPr/>
      <dgm:t>
        <a:bodyPr/>
        <a:lstStyle/>
        <a:p>
          <a:endParaRPr lang="es-ES"/>
        </a:p>
      </dgm:t>
    </dgm:pt>
    <dgm:pt modelId="{9F4E7D3F-0B7B-47F8-B7EE-1A07A0DE8B59}" type="sibTrans" cxnId="{26A32BEB-1DCC-48C4-8D18-832D4083A89B}">
      <dgm:prSet>
        <dgm:style>
          <a:lnRef idx="0">
            <a:schemeClr val="accent1"/>
          </a:lnRef>
          <a:fillRef idx="3">
            <a:schemeClr val="accent1"/>
          </a:fillRef>
          <a:effectRef idx="3">
            <a:schemeClr val="accent1"/>
          </a:effectRef>
          <a:fontRef idx="minor">
            <a:schemeClr val="lt1"/>
          </a:fontRef>
        </dgm:style>
      </dgm:prSet>
      <dgm:spPr>
        <a:xfrm>
          <a:off x="2827768" y="1131503"/>
          <a:ext cx="1154001" cy="1112764"/>
        </a:xfrm>
        <a:prstGeom prst="ellipse">
          <a:avLst/>
        </a:prstGeom>
        <a:blipFill rotWithShape="1">
          <a:blip xmlns:r="http://schemas.openxmlformats.org/officeDocument/2006/relationships" r:embed="rId2"/>
          <a:stretch>
            <a:fillRect/>
          </a:stretch>
        </a:blipFill>
        <a:ln>
          <a:noFill/>
        </a:ln>
        <a:effectLst>
          <a:outerShdw blurRad="50800" dist="25400" dir="5400000" rotWithShape="0">
            <a:srgbClr val="000000">
              <a:alpha val="50000"/>
            </a:srgbClr>
          </a:outerShdw>
        </a:effectLst>
        <a:scene3d>
          <a:camera prst="orthographicFront"/>
          <a:lightRig rig="flat" dir="t"/>
        </a:scene3d>
        <a:sp3d prstMaterial="matte">
          <a:bevelT w="50800" h="50800"/>
          <a:contourClr>
            <a:srgbClr val="727CA3"/>
          </a:contourClr>
        </a:sp3d>
      </dgm:spPr>
      <dgm:t>
        <a:bodyPr/>
        <a:lstStyle/>
        <a:p>
          <a:endParaRPr lang="es-ES"/>
        </a:p>
      </dgm:t>
    </dgm:pt>
    <dgm:pt modelId="{FB2CB86E-9349-4DEC-A9A9-6437512CD4DE}">
      <dgm:prSet phldrT="[Texto]" custT="1"/>
      <dgm:spPr>
        <a:xfrm>
          <a:off x="4549934" y="2666170"/>
          <a:ext cx="1086149" cy="1150251"/>
        </a:xfrm>
        <a:prstGeom prst="rect">
          <a:avLst/>
        </a:prstGeom>
        <a:noFill/>
        <a:ln>
          <a:noFill/>
        </a:ln>
        <a:effectLst/>
      </dgm:spPr>
      <dgm:t>
        <a:bodyPr/>
        <a:lstStyle/>
        <a:p>
          <a:pPr algn="ctr"/>
          <a:r>
            <a:rPr lang="es-ES_tradnl" sz="1400" b="1" dirty="0" err="1" smtClean="0">
              <a:solidFill>
                <a:sysClr val="windowText" lastClr="000000"/>
              </a:solidFill>
              <a:latin typeface="Gill Sans MT"/>
              <a:ea typeface="+mn-ea"/>
              <a:cs typeface="+mn-cs"/>
            </a:rPr>
            <a:t>Structural</a:t>
          </a:r>
          <a:r>
            <a:rPr lang="es-ES_tradnl" sz="1400" b="1" dirty="0" smtClean="0">
              <a:solidFill>
                <a:sysClr val="windowText" lastClr="000000"/>
              </a:solidFill>
              <a:latin typeface="Gill Sans MT"/>
              <a:ea typeface="+mn-ea"/>
              <a:cs typeface="+mn-cs"/>
            </a:rPr>
            <a:t>  &amp;     </a:t>
          </a:r>
          <a:r>
            <a:rPr lang="es-ES_tradnl" sz="1400" b="1" dirty="0" err="1" smtClean="0">
              <a:solidFill>
                <a:sysClr val="windowText" lastClr="000000"/>
              </a:solidFill>
              <a:latin typeface="Gill Sans MT"/>
              <a:ea typeface="+mn-ea"/>
              <a:cs typeface="+mn-cs"/>
            </a:rPr>
            <a:t>simultaneous</a:t>
          </a:r>
          <a:r>
            <a:rPr lang="es-ES_tradnl" sz="1400" b="1" dirty="0" smtClean="0">
              <a:solidFill>
                <a:sysClr val="windowText" lastClr="000000"/>
              </a:solidFill>
              <a:latin typeface="Gill Sans MT"/>
              <a:ea typeface="+mn-ea"/>
              <a:cs typeface="+mn-cs"/>
            </a:rPr>
            <a:t> </a:t>
          </a:r>
          <a:r>
            <a:rPr lang="es-ES_tradnl" sz="1400" b="1" dirty="0" err="1" smtClean="0">
              <a:solidFill>
                <a:sysClr val="windowText" lastClr="000000"/>
              </a:solidFill>
              <a:latin typeface="Gill Sans MT"/>
              <a:ea typeface="+mn-ea"/>
              <a:cs typeface="+mn-cs"/>
            </a:rPr>
            <a:t>equations</a:t>
          </a:r>
          <a:r>
            <a:rPr lang="es-ES_tradnl" sz="1400" b="1" dirty="0" smtClean="0">
              <a:solidFill>
                <a:sysClr val="windowText" lastClr="000000"/>
              </a:solidFill>
              <a:latin typeface="Gill Sans MT"/>
              <a:ea typeface="+mn-ea"/>
              <a:cs typeface="+mn-cs"/>
            </a:rPr>
            <a:t> </a:t>
          </a:r>
        </a:p>
        <a:p>
          <a:pPr algn="ctr"/>
          <a:r>
            <a:rPr lang="es-ES_tradnl" sz="1400" b="1" dirty="0" err="1" smtClean="0">
              <a:solidFill>
                <a:sysClr val="windowText" lastClr="000000"/>
              </a:solidFill>
              <a:latin typeface="Gill Sans MT"/>
              <a:ea typeface="+mn-ea"/>
              <a:cs typeface="+mn-cs"/>
            </a:rPr>
            <a:t>model</a:t>
          </a:r>
          <a:endParaRPr lang="es-ES" sz="1400" b="1" dirty="0">
            <a:solidFill>
              <a:sysClr val="windowText" lastClr="000000"/>
            </a:solidFill>
            <a:latin typeface="Gill Sans MT"/>
            <a:ea typeface="+mn-ea"/>
            <a:cs typeface="+mn-cs"/>
          </a:endParaRPr>
        </a:p>
      </dgm:t>
    </dgm:pt>
    <dgm:pt modelId="{5A6703AA-91D8-46F5-889B-93A18F0CCEAF}" type="parTrans" cxnId="{11637535-5FD1-4B5F-8B8E-B99BC8B8BBB4}">
      <dgm:prSet/>
      <dgm:spPr/>
      <dgm:t>
        <a:bodyPr/>
        <a:lstStyle/>
        <a:p>
          <a:endParaRPr lang="es-ES"/>
        </a:p>
      </dgm:t>
    </dgm:pt>
    <dgm:pt modelId="{A9D977E7-87AE-4237-9B9F-6CFA956CE255}" type="sibTrans" cxnId="{11637535-5FD1-4B5F-8B8E-B99BC8B8BBB4}">
      <dgm:prSet/>
      <dgm:spPr>
        <a:xfrm>
          <a:off x="3403826" y="2594164"/>
          <a:ext cx="1150251" cy="1150251"/>
        </a:xfrm>
        <a:prstGeom prst="ellipse">
          <a:avLst/>
        </a:prstGeom>
        <a:blipFill rotWithShape="1">
          <a:blip xmlns:r="http://schemas.openxmlformats.org/officeDocument/2006/relationships" r:embed="rId3"/>
          <a:stretch>
            <a:fillRect/>
          </a:stretch>
        </a:blipFill>
        <a:ln>
          <a:noFill/>
        </a:ln>
        <a:effectLst>
          <a:outerShdw blurRad="50800" dist="43000" dir="5400000" rotWithShape="0">
            <a:srgbClr val="000000">
              <a:alpha val="40000"/>
            </a:srgbClr>
          </a:outerShdw>
        </a:effectLst>
        <a:scene3d>
          <a:camera prst="orthographicFront"/>
          <a:lightRig rig="flat" dir="t"/>
        </a:scene3d>
        <a:sp3d prstMaterial="plastic">
          <a:bevelT w="88900" h="88900"/>
          <a:bevelB w="88900" h="31750" prst="angle"/>
        </a:sp3d>
      </dgm:spPr>
      <dgm:t>
        <a:bodyPr/>
        <a:lstStyle/>
        <a:p>
          <a:endParaRPr lang="es-ES"/>
        </a:p>
      </dgm:t>
    </dgm:pt>
    <dgm:pt modelId="{D25E7D03-5783-4AC4-A2BA-193DECA307D2}">
      <dgm:prSet phldrT="[Texto]" custT="1"/>
      <dgm:spPr>
        <a:xfrm>
          <a:off x="3706183" y="4394362"/>
          <a:ext cx="729642" cy="1150251"/>
        </a:xfrm>
        <a:prstGeom prst="rect">
          <a:avLst/>
        </a:prstGeom>
        <a:noFill/>
        <a:ln>
          <a:noFill/>
        </a:ln>
        <a:effectLst/>
      </dgm:spPr>
      <dgm:t>
        <a:bodyPr/>
        <a:lstStyle/>
        <a:p>
          <a:pPr algn="ctr"/>
          <a:r>
            <a:rPr lang="es-ES" sz="1200" b="1" dirty="0" err="1" smtClean="0">
              <a:solidFill>
                <a:sysClr val="windowText" lastClr="000000"/>
              </a:solidFill>
              <a:latin typeface="Gill Sans MT"/>
              <a:ea typeface="+mn-ea"/>
              <a:cs typeface="+mn-cs"/>
            </a:rPr>
            <a:t>Cluster</a:t>
          </a:r>
          <a:r>
            <a:rPr lang="es-ES" sz="1200" b="1" dirty="0" smtClean="0">
              <a:solidFill>
                <a:sysClr val="windowText" lastClr="000000"/>
              </a:solidFill>
              <a:latin typeface="Gill Sans MT"/>
              <a:ea typeface="+mn-ea"/>
              <a:cs typeface="+mn-cs"/>
            </a:rPr>
            <a:t> &amp;   SOM </a:t>
          </a:r>
          <a:r>
            <a:rPr lang="es-ES" sz="1200" b="1" dirty="0" err="1" smtClean="0">
              <a:solidFill>
                <a:sysClr val="windowText" lastClr="000000"/>
              </a:solidFill>
              <a:latin typeface="Gill Sans MT"/>
              <a:ea typeface="+mn-ea"/>
              <a:cs typeface="+mn-cs"/>
            </a:rPr>
            <a:t>analysis</a:t>
          </a:r>
          <a:endParaRPr lang="es-ES" sz="1200" b="1" dirty="0">
            <a:solidFill>
              <a:sysClr val="windowText" lastClr="000000"/>
            </a:solidFill>
            <a:latin typeface="Gill Sans MT"/>
            <a:ea typeface="+mn-ea"/>
            <a:cs typeface="+mn-cs"/>
          </a:endParaRPr>
        </a:p>
      </dgm:t>
    </dgm:pt>
    <dgm:pt modelId="{8296E1DF-1BBD-4A51-BBB1-15E0817CA6D4}" type="parTrans" cxnId="{A090E83D-3F43-4B4F-A003-8C06E2720F88}">
      <dgm:prSet/>
      <dgm:spPr/>
      <dgm:t>
        <a:bodyPr/>
        <a:lstStyle/>
        <a:p>
          <a:endParaRPr lang="es-ES"/>
        </a:p>
      </dgm:t>
    </dgm:pt>
    <dgm:pt modelId="{200FBBAA-511C-479A-BA0C-8D9386BC2F3B}" type="sibTrans" cxnId="{A090E83D-3F43-4B4F-A003-8C06E2720F88}">
      <dgm:prSet/>
      <dgm:spPr>
        <a:xfrm>
          <a:off x="2755763" y="4363006"/>
          <a:ext cx="1150251" cy="1150251"/>
        </a:xfrm>
        <a:prstGeom prst="ellipse">
          <a:avLst/>
        </a:prstGeom>
        <a:blipFill rotWithShape="1">
          <a:blip xmlns:r="http://schemas.openxmlformats.org/officeDocument/2006/relationships" r:embed="rId4"/>
          <a:stretch>
            <a:fillRect/>
          </a:stretch>
        </a:blipFill>
        <a:ln>
          <a:noFill/>
        </a:ln>
        <a:effectLst>
          <a:outerShdw blurRad="50800" dist="43000" dir="5400000" rotWithShape="0">
            <a:srgbClr val="000000">
              <a:alpha val="40000"/>
            </a:srgbClr>
          </a:outerShdw>
        </a:effectLst>
        <a:scene3d>
          <a:camera prst="orthographicFront"/>
          <a:lightRig rig="flat" dir="t"/>
        </a:scene3d>
        <a:sp3d prstMaterial="plastic">
          <a:bevelT w="88900" h="88900"/>
          <a:bevelB w="88900" h="31750" prst="angle"/>
        </a:sp3d>
      </dgm:spPr>
      <dgm:t>
        <a:bodyPr/>
        <a:lstStyle/>
        <a:p>
          <a:endParaRPr lang="es-ES"/>
        </a:p>
      </dgm:t>
    </dgm:pt>
    <dgm:pt modelId="{032B810E-F90A-4FDB-B02C-4EC02FF897E2}" type="pres">
      <dgm:prSet presAssocID="{22195BEB-07B8-4E75-914D-63D915693C15}" presName="Name0" presStyleCnt="0">
        <dgm:presLayoutVars>
          <dgm:chMax val="7"/>
          <dgm:chPref val="7"/>
          <dgm:dir/>
        </dgm:presLayoutVars>
      </dgm:prSet>
      <dgm:spPr/>
      <dgm:t>
        <a:bodyPr/>
        <a:lstStyle/>
        <a:p>
          <a:endParaRPr lang="es-ES"/>
        </a:p>
      </dgm:t>
    </dgm:pt>
    <dgm:pt modelId="{3B2D6B5C-E4AB-4B52-89CD-F4DAE515FDAF}" type="pres">
      <dgm:prSet presAssocID="{22195BEB-07B8-4E75-914D-63D915693C15}" presName="Name1" presStyleCnt="0"/>
      <dgm:spPr/>
    </dgm:pt>
    <dgm:pt modelId="{616E6A84-BB16-4213-BE26-4967E24543C9}" type="pres">
      <dgm:prSet presAssocID="{B88723F5-CB1A-41EB-8FA2-E24F35A005A8}" presName="picture_1" presStyleCnt="0"/>
      <dgm:spPr/>
    </dgm:pt>
    <dgm:pt modelId="{B88063B8-4F19-4B38-A78B-87CBDD69B37A}" type="pres">
      <dgm:prSet presAssocID="{B88723F5-CB1A-41EB-8FA2-E24F35A005A8}" presName="pictureRepeatNode" presStyleLbl="alignImgPlace1" presStyleIdx="0" presStyleCnt="4" custScaleX="65741" custScaleY="73286" custLinFactNeighborX="-9358" custLinFactNeighborY="5202"/>
      <dgm:spPr/>
      <dgm:t>
        <a:bodyPr/>
        <a:lstStyle/>
        <a:p>
          <a:endParaRPr lang="es-ES"/>
        </a:p>
      </dgm:t>
    </dgm:pt>
    <dgm:pt modelId="{A20B8DE6-8DEC-4B3C-9AB7-8F55A5EAF62C}" type="pres">
      <dgm:prSet presAssocID="{074AF860-818E-4AB1-A693-2DFFD1530355}" presName="text_1" presStyleLbl="node1" presStyleIdx="0" presStyleCnt="0" custLinFactNeighborX="-14640" custLinFactNeighborY="-35410">
        <dgm:presLayoutVars>
          <dgm:bulletEnabled val="1"/>
        </dgm:presLayoutVars>
      </dgm:prSet>
      <dgm:spPr/>
      <dgm:t>
        <a:bodyPr/>
        <a:lstStyle/>
        <a:p>
          <a:endParaRPr lang="es-ES"/>
        </a:p>
      </dgm:t>
    </dgm:pt>
    <dgm:pt modelId="{C47F99AC-9780-49DE-ADE1-0BF037270C2C}" type="pres">
      <dgm:prSet presAssocID="{9F4E7D3F-0B7B-47F8-B7EE-1A07A0DE8B59}" presName="picture_2" presStyleCnt="0"/>
      <dgm:spPr/>
    </dgm:pt>
    <dgm:pt modelId="{368C65A5-72E8-4B1E-A378-FBFD1AE235A5}" type="pres">
      <dgm:prSet presAssocID="{9F4E7D3F-0B7B-47F8-B7EE-1A07A0DE8B59}" presName="pictureRepeatNode" presStyleLbl="alignImgPlace1" presStyleIdx="1" presStyleCnt="4" custScaleX="100326" custScaleY="96741" custLinFactX="-100000" custLinFactNeighborX="-108197" custLinFactNeighborY="479"/>
      <dgm:spPr/>
      <dgm:t>
        <a:bodyPr/>
        <a:lstStyle/>
        <a:p>
          <a:endParaRPr lang="es-ES"/>
        </a:p>
      </dgm:t>
    </dgm:pt>
    <dgm:pt modelId="{AE683EC9-771E-4F94-8E69-6E09B7AEB912}" type="pres">
      <dgm:prSet presAssocID="{49741316-BDBE-4583-B3DB-592CD5E9451C}" presName="line_2" presStyleLbl="parChTrans1D1" presStyleIdx="0" presStyleCnt="3" custFlipVert="1" custSzY="239414" custScaleX="13494" custLinFactY="400000" custLinFactNeighborX="-26294" custLinFactNeighborY="400088"/>
      <dgm:spPr>
        <a:xfrm flipV="1">
          <a:off x="2602888" y="1850700"/>
          <a:ext cx="519452" cy="239414"/>
        </a:xfrm>
        <a:prstGeom prst="line">
          <a:avLst/>
        </a:prstGeom>
        <a:noFill/>
        <a:ln w="19050" cap="flat" cmpd="sng" algn="ctr">
          <a:solidFill>
            <a:srgbClr val="464653">
              <a:shade val="60000"/>
              <a:hueOff val="0"/>
              <a:satOff val="0"/>
              <a:lumOff val="0"/>
              <a:alphaOff val="0"/>
            </a:srgbClr>
          </a:solidFill>
          <a:prstDash val="solid"/>
        </a:ln>
        <a:effectLst/>
        <a:scene3d>
          <a:camera prst="orthographicFront"/>
          <a:lightRig rig="flat" dir="t"/>
        </a:scene3d>
        <a:sp3d prstMaterial="matte"/>
      </dgm:spPr>
      <dgm:t>
        <a:bodyPr/>
        <a:lstStyle/>
        <a:p>
          <a:endParaRPr lang="es-ES"/>
        </a:p>
      </dgm:t>
    </dgm:pt>
    <dgm:pt modelId="{89A973ED-7E95-453A-9CCF-CDDD2F7255F7}" type="pres">
      <dgm:prSet presAssocID="{49741316-BDBE-4583-B3DB-592CD5E9451C}" presName="textparent_2" presStyleLbl="node1" presStyleIdx="0" presStyleCnt="0"/>
      <dgm:spPr/>
    </dgm:pt>
    <dgm:pt modelId="{81773D7C-0A9E-431C-A69F-34943DA26A25}" type="pres">
      <dgm:prSet presAssocID="{49741316-BDBE-4583-B3DB-592CD5E9451C}" presName="text_2" presStyleLbl="revTx" presStyleIdx="0" presStyleCnt="3" custLinFactX="-100000" custLinFactNeighborX="-136334" custLinFactNeighborY="-21139">
        <dgm:presLayoutVars>
          <dgm:bulletEnabled val="1"/>
        </dgm:presLayoutVars>
      </dgm:prSet>
      <dgm:spPr/>
      <dgm:t>
        <a:bodyPr/>
        <a:lstStyle/>
        <a:p>
          <a:endParaRPr lang="es-ES"/>
        </a:p>
      </dgm:t>
    </dgm:pt>
    <dgm:pt modelId="{8C814209-EE9A-45A4-B610-36484F5ACDA6}" type="pres">
      <dgm:prSet presAssocID="{A9D977E7-87AE-4237-9B9F-6CFA956CE255}" presName="picture_3" presStyleCnt="0"/>
      <dgm:spPr/>
    </dgm:pt>
    <dgm:pt modelId="{325CACFF-E27F-418C-AB1C-5731265D11B4}" type="pres">
      <dgm:prSet presAssocID="{A9D977E7-87AE-4237-9B9F-6CFA956CE255}" presName="pictureRepeatNode" presStyleLbl="alignImgPlace1" presStyleIdx="2" presStyleCnt="4" custLinFactX="-10279" custLinFactNeighborX="-100000" custLinFactNeighborY="12602"/>
      <dgm:spPr/>
      <dgm:t>
        <a:bodyPr/>
        <a:lstStyle/>
        <a:p>
          <a:endParaRPr lang="es-ES"/>
        </a:p>
      </dgm:t>
    </dgm:pt>
    <dgm:pt modelId="{21E06999-C6EA-49B7-B155-9CA02AF475B4}" type="pres">
      <dgm:prSet presAssocID="{FB2CB86E-9349-4DEC-A9A9-6437512CD4DE}" presName="line_3" presStyleLbl="parChTrans1D1" presStyleIdx="1" presStyleCnt="3" custLinFactY="200000" custLinFactNeighborX="-32344" custLinFactNeighborY="205270"/>
      <dgm:spPr>
        <a:xfrm>
          <a:off x="883543" y="3170233"/>
          <a:ext cx="3297387" cy="0"/>
        </a:xfrm>
        <a:prstGeom prst="line">
          <a:avLst/>
        </a:prstGeom>
        <a:noFill/>
        <a:ln w="19050" cap="flat" cmpd="sng" algn="ctr">
          <a:solidFill>
            <a:srgbClr val="464653">
              <a:shade val="60000"/>
              <a:hueOff val="0"/>
              <a:satOff val="0"/>
              <a:lumOff val="0"/>
              <a:alphaOff val="0"/>
            </a:srgbClr>
          </a:solidFill>
          <a:prstDash val="solid"/>
        </a:ln>
        <a:effectLst/>
        <a:scene3d>
          <a:camera prst="orthographicFront"/>
          <a:lightRig rig="flat" dir="t"/>
        </a:scene3d>
        <a:sp3d prstMaterial="matte"/>
      </dgm:spPr>
      <dgm:t>
        <a:bodyPr/>
        <a:lstStyle/>
        <a:p>
          <a:endParaRPr lang="es-ES"/>
        </a:p>
      </dgm:t>
    </dgm:pt>
    <dgm:pt modelId="{374E0530-3360-4ADB-A57B-AB8B5F6EA64C}" type="pres">
      <dgm:prSet presAssocID="{FB2CB86E-9349-4DEC-A9A9-6437512CD4DE}" presName="textparent_3" presStyleLbl="node1" presStyleIdx="0" presStyleCnt="0"/>
      <dgm:spPr/>
    </dgm:pt>
    <dgm:pt modelId="{FCD1D6C8-8D34-49AC-9186-456CA2E8E750}" type="pres">
      <dgm:prSet presAssocID="{FB2CB86E-9349-4DEC-A9A9-6437512CD4DE}" presName="text_3" presStyleLbl="revTx" presStyleIdx="1" presStyleCnt="3" custLinFactX="-5509" custLinFactNeighborX="-100000" custLinFactNeighborY="18862">
        <dgm:presLayoutVars>
          <dgm:bulletEnabled val="1"/>
        </dgm:presLayoutVars>
      </dgm:prSet>
      <dgm:spPr/>
      <dgm:t>
        <a:bodyPr/>
        <a:lstStyle/>
        <a:p>
          <a:endParaRPr lang="es-ES"/>
        </a:p>
      </dgm:t>
    </dgm:pt>
    <dgm:pt modelId="{EF967F06-BCB7-46FB-8A20-99B1EA74FE02}" type="pres">
      <dgm:prSet presAssocID="{200FBBAA-511C-479A-BA0C-8D9386BC2F3B}" presName="picture_4" presStyleCnt="0"/>
      <dgm:spPr/>
    </dgm:pt>
    <dgm:pt modelId="{F90168FC-7C73-437B-BE02-751964C0130C}" type="pres">
      <dgm:prSet presAssocID="{200FBBAA-511C-479A-BA0C-8D9386BC2F3B}" presName="pictureRepeatNode" presStyleLbl="alignImgPlace1" presStyleIdx="3" presStyleCnt="4" custLinFactX="-100000" custLinFactNeighborX="-114620" custLinFactNeighborY="49714"/>
      <dgm:spPr/>
      <dgm:t>
        <a:bodyPr/>
        <a:lstStyle/>
        <a:p>
          <a:endParaRPr lang="es-ES"/>
        </a:p>
      </dgm:t>
    </dgm:pt>
    <dgm:pt modelId="{687276CC-FA72-4CD3-B67B-D626DB77B550}" type="pres">
      <dgm:prSet presAssocID="{D25E7D03-5783-4AC4-A2BA-193DECA307D2}" presName="line_4" presStyleLbl="parChTrans1D1" presStyleIdx="2" presStyleCnt="3" custSzY="631930" custScaleX="31648" custLinFactY="300000" custLinFactNeighborX="-28210" custLinFactNeighborY="372822"/>
      <dgm:spPr>
        <a:xfrm>
          <a:off x="2179711" y="4292547"/>
          <a:ext cx="1218292" cy="631929"/>
        </a:xfrm>
        <a:prstGeom prst="line">
          <a:avLst/>
        </a:prstGeom>
        <a:noFill/>
        <a:ln w="19050" cap="flat" cmpd="sng" algn="ctr">
          <a:solidFill>
            <a:srgbClr val="464653">
              <a:shade val="60000"/>
              <a:hueOff val="0"/>
              <a:satOff val="0"/>
              <a:lumOff val="0"/>
              <a:alphaOff val="0"/>
            </a:srgbClr>
          </a:solidFill>
          <a:prstDash val="solid"/>
        </a:ln>
        <a:effectLst/>
        <a:scene3d>
          <a:camera prst="orthographicFront"/>
          <a:lightRig rig="flat" dir="t"/>
        </a:scene3d>
        <a:sp3d prstMaterial="matte"/>
      </dgm:spPr>
      <dgm:t>
        <a:bodyPr/>
        <a:lstStyle/>
        <a:p>
          <a:endParaRPr lang="es-ES"/>
        </a:p>
      </dgm:t>
    </dgm:pt>
    <dgm:pt modelId="{27A53764-1406-4F64-AAB1-73C4AF5FBED0}" type="pres">
      <dgm:prSet presAssocID="{D25E7D03-5783-4AC4-A2BA-193DECA307D2}" presName="textparent_4" presStyleLbl="node1" presStyleIdx="0" presStyleCnt="0"/>
      <dgm:spPr/>
    </dgm:pt>
    <dgm:pt modelId="{535F08BD-D8E5-4A95-8A02-F2375912CD65}" type="pres">
      <dgm:prSet presAssocID="{D25E7D03-5783-4AC4-A2BA-193DECA307D2}" presName="text_4" presStyleLbl="revTx" presStyleIdx="2" presStyleCnt="3" custLinFactX="-165727" custLinFactNeighborX="-200000" custLinFactNeighborY="52440">
        <dgm:presLayoutVars>
          <dgm:bulletEnabled val="1"/>
        </dgm:presLayoutVars>
      </dgm:prSet>
      <dgm:spPr/>
      <dgm:t>
        <a:bodyPr/>
        <a:lstStyle/>
        <a:p>
          <a:endParaRPr lang="es-ES"/>
        </a:p>
      </dgm:t>
    </dgm:pt>
  </dgm:ptLst>
  <dgm:cxnLst>
    <dgm:cxn modelId="{D7B297C0-F6C3-426F-82AE-994A6FBF7DC3}" type="presOf" srcId="{9F4E7D3F-0B7B-47F8-B7EE-1A07A0DE8B59}" destId="{368C65A5-72E8-4B1E-A378-FBFD1AE235A5}" srcOrd="0" destOrd="0" presId="urn:microsoft.com/office/officeart/2008/layout/CircularPictureCallout"/>
    <dgm:cxn modelId="{6CBABF4C-27BA-483C-AD73-984E6B368ABB}" type="presOf" srcId="{22195BEB-07B8-4E75-914D-63D915693C15}" destId="{032B810E-F90A-4FDB-B02C-4EC02FF897E2}" srcOrd="0" destOrd="0" presId="urn:microsoft.com/office/officeart/2008/layout/CircularPictureCallout"/>
    <dgm:cxn modelId="{A090E83D-3F43-4B4F-A003-8C06E2720F88}" srcId="{22195BEB-07B8-4E75-914D-63D915693C15}" destId="{D25E7D03-5783-4AC4-A2BA-193DECA307D2}" srcOrd="3" destOrd="0" parTransId="{8296E1DF-1BBD-4A51-BBB1-15E0817CA6D4}" sibTransId="{200FBBAA-511C-479A-BA0C-8D9386BC2F3B}"/>
    <dgm:cxn modelId="{AE1F41A3-47BD-4F74-B734-B628C6287D0D}" type="presOf" srcId="{49741316-BDBE-4583-B3DB-592CD5E9451C}" destId="{81773D7C-0A9E-431C-A69F-34943DA26A25}" srcOrd="0" destOrd="0" presId="urn:microsoft.com/office/officeart/2008/layout/CircularPictureCallout"/>
    <dgm:cxn modelId="{F822D994-DCDF-474E-BC88-15EFBCD39DC4}" type="presOf" srcId="{B88723F5-CB1A-41EB-8FA2-E24F35A005A8}" destId="{B88063B8-4F19-4B38-A78B-87CBDD69B37A}" srcOrd="0" destOrd="0" presId="urn:microsoft.com/office/officeart/2008/layout/CircularPictureCallout"/>
    <dgm:cxn modelId="{26A32BEB-1DCC-48C4-8D18-832D4083A89B}" srcId="{22195BEB-07B8-4E75-914D-63D915693C15}" destId="{49741316-BDBE-4583-B3DB-592CD5E9451C}" srcOrd="1" destOrd="0" parTransId="{936C4DBE-031D-41F4-8DE3-F42C9F45F814}" sibTransId="{9F4E7D3F-0B7B-47F8-B7EE-1A07A0DE8B59}"/>
    <dgm:cxn modelId="{1448762F-F6F7-464C-A018-1F05DBA35CDB}" type="presOf" srcId="{200FBBAA-511C-479A-BA0C-8D9386BC2F3B}" destId="{F90168FC-7C73-437B-BE02-751964C0130C}" srcOrd="0" destOrd="0" presId="urn:microsoft.com/office/officeart/2008/layout/CircularPictureCallout"/>
    <dgm:cxn modelId="{AB4EE0F0-7AA5-4A23-BC03-6EE0E1FE4E5C}" type="presOf" srcId="{D25E7D03-5783-4AC4-A2BA-193DECA307D2}" destId="{535F08BD-D8E5-4A95-8A02-F2375912CD65}" srcOrd="0" destOrd="0" presId="urn:microsoft.com/office/officeart/2008/layout/CircularPictureCallout"/>
    <dgm:cxn modelId="{BB30DE3C-61F5-4A66-AE7C-5EC0D5B89468}" srcId="{22195BEB-07B8-4E75-914D-63D915693C15}" destId="{074AF860-818E-4AB1-A693-2DFFD1530355}" srcOrd="0" destOrd="0" parTransId="{17F80A3C-069B-4A49-B4C5-42506BE44226}" sibTransId="{B88723F5-CB1A-41EB-8FA2-E24F35A005A8}"/>
    <dgm:cxn modelId="{2D2A6782-64E7-410A-89B6-399FD3870C62}" type="presOf" srcId="{A9D977E7-87AE-4237-9B9F-6CFA956CE255}" destId="{325CACFF-E27F-418C-AB1C-5731265D11B4}" srcOrd="0" destOrd="0" presId="urn:microsoft.com/office/officeart/2008/layout/CircularPictureCallout"/>
    <dgm:cxn modelId="{11637535-5FD1-4B5F-8B8E-B99BC8B8BBB4}" srcId="{22195BEB-07B8-4E75-914D-63D915693C15}" destId="{FB2CB86E-9349-4DEC-A9A9-6437512CD4DE}" srcOrd="2" destOrd="0" parTransId="{5A6703AA-91D8-46F5-889B-93A18F0CCEAF}" sibTransId="{A9D977E7-87AE-4237-9B9F-6CFA956CE255}"/>
    <dgm:cxn modelId="{27659A53-650E-49B9-B8BD-9FA0B99C68B3}" type="presOf" srcId="{074AF860-818E-4AB1-A693-2DFFD1530355}" destId="{A20B8DE6-8DEC-4B3C-9AB7-8F55A5EAF62C}" srcOrd="0" destOrd="0" presId="urn:microsoft.com/office/officeart/2008/layout/CircularPictureCallout"/>
    <dgm:cxn modelId="{4885185B-7425-4FBF-8986-74892E96EAA9}" type="presOf" srcId="{FB2CB86E-9349-4DEC-A9A9-6437512CD4DE}" destId="{FCD1D6C8-8D34-49AC-9186-456CA2E8E750}" srcOrd="0" destOrd="0" presId="urn:microsoft.com/office/officeart/2008/layout/CircularPictureCallout"/>
    <dgm:cxn modelId="{9B1A76F2-6F1B-4127-B406-9EFD7E5ECBF2}" type="presParOf" srcId="{032B810E-F90A-4FDB-B02C-4EC02FF897E2}" destId="{3B2D6B5C-E4AB-4B52-89CD-F4DAE515FDAF}" srcOrd="0" destOrd="0" presId="urn:microsoft.com/office/officeart/2008/layout/CircularPictureCallout"/>
    <dgm:cxn modelId="{1BA17178-5742-49DE-8984-6F7464B1789F}" type="presParOf" srcId="{3B2D6B5C-E4AB-4B52-89CD-F4DAE515FDAF}" destId="{616E6A84-BB16-4213-BE26-4967E24543C9}" srcOrd="0" destOrd="0" presId="urn:microsoft.com/office/officeart/2008/layout/CircularPictureCallout"/>
    <dgm:cxn modelId="{38672664-D3CD-4E38-AE0A-12513B075688}" type="presParOf" srcId="{616E6A84-BB16-4213-BE26-4967E24543C9}" destId="{B88063B8-4F19-4B38-A78B-87CBDD69B37A}" srcOrd="0" destOrd="0" presId="urn:microsoft.com/office/officeart/2008/layout/CircularPictureCallout"/>
    <dgm:cxn modelId="{0C59407A-1FC2-467D-969C-84B6BF610333}" type="presParOf" srcId="{3B2D6B5C-E4AB-4B52-89CD-F4DAE515FDAF}" destId="{A20B8DE6-8DEC-4B3C-9AB7-8F55A5EAF62C}" srcOrd="1" destOrd="0" presId="urn:microsoft.com/office/officeart/2008/layout/CircularPictureCallout"/>
    <dgm:cxn modelId="{1A4B919A-1817-4F2E-80D9-8B3EBBD4EE93}" type="presParOf" srcId="{3B2D6B5C-E4AB-4B52-89CD-F4DAE515FDAF}" destId="{C47F99AC-9780-49DE-ADE1-0BF037270C2C}" srcOrd="2" destOrd="0" presId="urn:microsoft.com/office/officeart/2008/layout/CircularPictureCallout"/>
    <dgm:cxn modelId="{739A3B39-A269-40A9-BB8A-9558119400C4}" type="presParOf" srcId="{C47F99AC-9780-49DE-ADE1-0BF037270C2C}" destId="{368C65A5-72E8-4B1E-A378-FBFD1AE235A5}" srcOrd="0" destOrd="0" presId="urn:microsoft.com/office/officeart/2008/layout/CircularPictureCallout"/>
    <dgm:cxn modelId="{D03D3056-0CF8-45CD-B662-825939273496}" type="presParOf" srcId="{3B2D6B5C-E4AB-4B52-89CD-F4DAE515FDAF}" destId="{AE683EC9-771E-4F94-8E69-6E09B7AEB912}" srcOrd="3" destOrd="0" presId="urn:microsoft.com/office/officeart/2008/layout/CircularPictureCallout"/>
    <dgm:cxn modelId="{E5783707-5780-42D4-96E9-18D4538749A2}" type="presParOf" srcId="{3B2D6B5C-E4AB-4B52-89CD-F4DAE515FDAF}" destId="{89A973ED-7E95-453A-9CCF-CDDD2F7255F7}" srcOrd="4" destOrd="0" presId="urn:microsoft.com/office/officeart/2008/layout/CircularPictureCallout"/>
    <dgm:cxn modelId="{F6560B91-92B1-4CD0-A1A0-51DF413A8539}" type="presParOf" srcId="{89A973ED-7E95-453A-9CCF-CDDD2F7255F7}" destId="{81773D7C-0A9E-431C-A69F-34943DA26A25}" srcOrd="0" destOrd="0" presId="urn:microsoft.com/office/officeart/2008/layout/CircularPictureCallout"/>
    <dgm:cxn modelId="{9B2F86E2-3798-4DAD-9C2D-6DDB942ECEBC}" type="presParOf" srcId="{3B2D6B5C-E4AB-4B52-89CD-F4DAE515FDAF}" destId="{8C814209-EE9A-45A4-B610-36484F5ACDA6}" srcOrd="5" destOrd="0" presId="urn:microsoft.com/office/officeart/2008/layout/CircularPictureCallout"/>
    <dgm:cxn modelId="{374E788A-6F33-4D82-90B4-91BB2C7C6A92}" type="presParOf" srcId="{8C814209-EE9A-45A4-B610-36484F5ACDA6}" destId="{325CACFF-E27F-418C-AB1C-5731265D11B4}" srcOrd="0" destOrd="0" presId="urn:microsoft.com/office/officeart/2008/layout/CircularPictureCallout"/>
    <dgm:cxn modelId="{E858D27B-6BCA-4FB6-A82E-412DDCA24596}" type="presParOf" srcId="{3B2D6B5C-E4AB-4B52-89CD-F4DAE515FDAF}" destId="{21E06999-C6EA-49B7-B155-9CA02AF475B4}" srcOrd="6" destOrd="0" presId="urn:microsoft.com/office/officeart/2008/layout/CircularPictureCallout"/>
    <dgm:cxn modelId="{E93DB18F-E528-4A8A-B106-EE8EC9D177B5}" type="presParOf" srcId="{3B2D6B5C-E4AB-4B52-89CD-F4DAE515FDAF}" destId="{374E0530-3360-4ADB-A57B-AB8B5F6EA64C}" srcOrd="7" destOrd="0" presId="urn:microsoft.com/office/officeart/2008/layout/CircularPictureCallout"/>
    <dgm:cxn modelId="{9DF93907-B245-4228-A855-04406DD2D69F}" type="presParOf" srcId="{374E0530-3360-4ADB-A57B-AB8B5F6EA64C}" destId="{FCD1D6C8-8D34-49AC-9186-456CA2E8E750}" srcOrd="0" destOrd="0" presId="urn:microsoft.com/office/officeart/2008/layout/CircularPictureCallout"/>
    <dgm:cxn modelId="{A2097F0F-F062-4BE6-86EA-71213CC3FE3D}" type="presParOf" srcId="{3B2D6B5C-E4AB-4B52-89CD-F4DAE515FDAF}" destId="{EF967F06-BCB7-46FB-8A20-99B1EA74FE02}" srcOrd="8" destOrd="0" presId="urn:microsoft.com/office/officeart/2008/layout/CircularPictureCallout"/>
    <dgm:cxn modelId="{E8D0610A-A613-486D-BA44-2A63C800347E}" type="presParOf" srcId="{EF967F06-BCB7-46FB-8A20-99B1EA74FE02}" destId="{F90168FC-7C73-437B-BE02-751964C0130C}" srcOrd="0" destOrd="0" presId="urn:microsoft.com/office/officeart/2008/layout/CircularPictureCallout"/>
    <dgm:cxn modelId="{BFFE6B4B-E780-4580-8DA8-401DAEFDD410}" type="presParOf" srcId="{3B2D6B5C-E4AB-4B52-89CD-F4DAE515FDAF}" destId="{687276CC-FA72-4CD3-B67B-D626DB77B550}" srcOrd="9" destOrd="0" presId="urn:microsoft.com/office/officeart/2008/layout/CircularPictureCallout"/>
    <dgm:cxn modelId="{14F663F6-7329-4DC1-8232-1B2BD140362A}" type="presParOf" srcId="{3B2D6B5C-E4AB-4B52-89CD-F4DAE515FDAF}" destId="{27A53764-1406-4F64-AAB1-73C4AF5FBED0}" srcOrd="10" destOrd="0" presId="urn:microsoft.com/office/officeart/2008/layout/CircularPictureCallout"/>
    <dgm:cxn modelId="{58757D19-8160-4011-B315-3415B76572CE}" type="presParOf" srcId="{27A53764-1406-4F64-AAB1-73C4AF5FBED0}" destId="{535F08BD-D8E5-4A95-8A02-F2375912CD65}"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84B255-5EEA-4C84-A663-0731CAF40330}" type="doc">
      <dgm:prSet loTypeId="urn:microsoft.com/office/officeart/2009/layout/CircleArrowProcess" loCatId="cycle" qsTypeId="urn:microsoft.com/office/officeart/2005/8/quickstyle/3d2" qsCatId="3D" csTypeId="urn:microsoft.com/office/officeart/2005/8/colors/colorful5" csCatId="colorful" phldr="1"/>
      <dgm:spPr/>
      <dgm:t>
        <a:bodyPr/>
        <a:lstStyle/>
        <a:p>
          <a:endParaRPr lang="es-ES"/>
        </a:p>
      </dgm:t>
    </dgm:pt>
    <dgm:pt modelId="{BF034286-B89D-4A5A-877B-63427E98A01A}">
      <dgm:prSet phldrT="[Texto]"/>
      <dgm:spPr>
        <a:xfrm>
          <a:off x="4481441" y="513114"/>
          <a:ext cx="789641" cy="394726"/>
        </a:xfrm>
        <a:prstGeom prst="rect">
          <a:avLst/>
        </a:prstGeom>
        <a:noFill/>
        <a:ln>
          <a:noFill/>
        </a:ln>
        <a:effectLst/>
      </dgm:spPr>
      <dgm:t>
        <a:bodyPr/>
        <a:lstStyle/>
        <a:p>
          <a:r>
            <a:rPr lang="es-ES_tradnl" b="1" dirty="0" err="1" smtClean="0">
              <a:solidFill>
                <a:sysClr val="windowText" lastClr="000000">
                  <a:hueOff val="0"/>
                  <a:satOff val="0"/>
                  <a:lumOff val="0"/>
                  <a:alphaOff val="0"/>
                </a:sysClr>
              </a:solidFill>
              <a:latin typeface="Hanzel Extended" panose="020B0500000000000000" pitchFamily="34" charset="0"/>
              <a:ea typeface="+mn-ea"/>
              <a:cs typeface="+mn-cs"/>
            </a:rPr>
            <a:t>Step</a:t>
          </a:r>
          <a:r>
            <a:rPr lang="es-ES_tradnl" b="1" dirty="0" smtClean="0">
              <a:solidFill>
                <a:sysClr val="windowText" lastClr="000000">
                  <a:hueOff val="0"/>
                  <a:satOff val="0"/>
                  <a:lumOff val="0"/>
                  <a:alphaOff val="0"/>
                </a:sysClr>
              </a:solidFill>
              <a:latin typeface="Hanzel Extended" panose="020B0500000000000000" pitchFamily="34" charset="0"/>
              <a:ea typeface="+mn-ea"/>
              <a:cs typeface="+mn-cs"/>
            </a:rPr>
            <a:t> </a:t>
          </a:r>
          <a:r>
            <a:rPr lang="es-ES_tradnl" b="1" dirty="0" err="1" smtClean="0">
              <a:solidFill>
                <a:sysClr val="windowText" lastClr="000000">
                  <a:hueOff val="0"/>
                  <a:satOff val="0"/>
                  <a:lumOff val="0"/>
                  <a:alphaOff val="0"/>
                </a:sysClr>
              </a:solidFill>
              <a:latin typeface="Hanzel Extended" panose="020B0500000000000000" pitchFamily="34" charset="0"/>
              <a:ea typeface="+mn-ea"/>
              <a:cs typeface="+mn-cs"/>
            </a:rPr>
            <a:t>one</a:t>
          </a:r>
          <a:endParaRPr lang="es-ES" b="1" dirty="0">
            <a:solidFill>
              <a:sysClr val="windowText" lastClr="000000">
                <a:hueOff val="0"/>
                <a:satOff val="0"/>
                <a:lumOff val="0"/>
                <a:alphaOff val="0"/>
              </a:sysClr>
            </a:solidFill>
            <a:latin typeface="Hanzel Extended" panose="020B0500000000000000" pitchFamily="34" charset="0"/>
            <a:ea typeface="+mn-ea"/>
            <a:cs typeface="+mn-cs"/>
          </a:endParaRPr>
        </a:p>
      </dgm:t>
    </dgm:pt>
    <dgm:pt modelId="{66C91F4B-4ECC-4607-9A4F-8EB76DB8052E}" type="parTrans" cxnId="{4659B030-9E0C-4F52-AEF6-717A7A8125FA}">
      <dgm:prSet/>
      <dgm:spPr/>
      <dgm:t>
        <a:bodyPr/>
        <a:lstStyle/>
        <a:p>
          <a:endParaRPr lang="es-ES"/>
        </a:p>
      </dgm:t>
    </dgm:pt>
    <dgm:pt modelId="{46194D92-CA42-475E-B6CA-4A4FD7CD3F4A}" type="sibTrans" cxnId="{4659B030-9E0C-4F52-AEF6-717A7A8125FA}">
      <dgm:prSet/>
      <dgm:spPr/>
      <dgm:t>
        <a:bodyPr/>
        <a:lstStyle/>
        <a:p>
          <a:endParaRPr lang="es-ES"/>
        </a:p>
      </dgm:t>
    </dgm:pt>
    <dgm:pt modelId="{7777E974-B761-4ADB-8249-EBE6B7683904}">
      <dgm:prSet phldrT="[Texto]"/>
      <dgm:spPr>
        <a:xfrm>
          <a:off x="4088355" y="1334452"/>
          <a:ext cx="789641" cy="394726"/>
        </a:xfrm>
        <a:prstGeom prst="rect">
          <a:avLst/>
        </a:prstGeom>
        <a:noFill/>
        <a:ln>
          <a:noFill/>
        </a:ln>
        <a:effectLst/>
      </dgm:spPr>
      <dgm:t>
        <a:bodyPr/>
        <a:lstStyle/>
        <a:p>
          <a:r>
            <a:rPr lang="es-ES_tradnl" b="1" dirty="0" err="1" smtClean="0">
              <a:solidFill>
                <a:sysClr val="windowText" lastClr="000000">
                  <a:hueOff val="0"/>
                  <a:satOff val="0"/>
                  <a:lumOff val="0"/>
                  <a:alphaOff val="0"/>
                </a:sysClr>
              </a:solidFill>
              <a:latin typeface="Hanzel Extended" panose="020B0500000000000000" pitchFamily="34" charset="0"/>
              <a:ea typeface="+mn-ea"/>
              <a:cs typeface="+mn-cs"/>
            </a:rPr>
            <a:t>Step</a:t>
          </a:r>
          <a:r>
            <a:rPr lang="es-ES_tradnl" b="1" dirty="0" smtClean="0">
              <a:solidFill>
                <a:sysClr val="windowText" lastClr="000000">
                  <a:hueOff val="0"/>
                  <a:satOff val="0"/>
                  <a:lumOff val="0"/>
                  <a:alphaOff val="0"/>
                </a:sysClr>
              </a:solidFill>
              <a:latin typeface="Hanzel Extended" panose="020B0500000000000000" pitchFamily="34" charset="0"/>
              <a:ea typeface="+mn-ea"/>
              <a:cs typeface="+mn-cs"/>
            </a:rPr>
            <a:t> </a:t>
          </a:r>
          <a:r>
            <a:rPr lang="es-ES_tradnl" b="1" dirty="0" err="1" smtClean="0">
              <a:solidFill>
                <a:sysClr val="windowText" lastClr="000000">
                  <a:hueOff val="0"/>
                  <a:satOff val="0"/>
                  <a:lumOff val="0"/>
                  <a:alphaOff val="0"/>
                </a:sysClr>
              </a:solidFill>
              <a:latin typeface="Hanzel Extended" panose="020B0500000000000000" pitchFamily="34" charset="0"/>
              <a:ea typeface="+mn-ea"/>
              <a:cs typeface="+mn-cs"/>
            </a:rPr>
            <a:t>two</a:t>
          </a:r>
          <a:endParaRPr lang="es-ES" b="1" dirty="0">
            <a:solidFill>
              <a:sysClr val="windowText" lastClr="000000">
                <a:hueOff val="0"/>
                <a:satOff val="0"/>
                <a:lumOff val="0"/>
                <a:alphaOff val="0"/>
              </a:sysClr>
            </a:solidFill>
            <a:latin typeface="Hanzel Extended" panose="020B0500000000000000" pitchFamily="34" charset="0"/>
            <a:ea typeface="+mn-ea"/>
            <a:cs typeface="+mn-cs"/>
          </a:endParaRPr>
        </a:p>
      </dgm:t>
    </dgm:pt>
    <dgm:pt modelId="{196DC936-CFD4-4C7F-890B-4E0BF3DCF4AE}" type="parTrans" cxnId="{60720D7C-47ED-4619-B525-997A4CF124C8}">
      <dgm:prSet/>
      <dgm:spPr/>
      <dgm:t>
        <a:bodyPr/>
        <a:lstStyle/>
        <a:p>
          <a:endParaRPr lang="es-ES"/>
        </a:p>
      </dgm:t>
    </dgm:pt>
    <dgm:pt modelId="{1C0A3544-E8D8-4C16-935A-E6CF657D7873}" type="sibTrans" cxnId="{60720D7C-47ED-4619-B525-997A4CF124C8}">
      <dgm:prSet/>
      <dgm:spPr/>
      <dgm:t>
        <a:bodyPr/>
        <a:lstStyle/>
        <a:p>
          <a:endParaRPr lang="es-ES"/>
        </a:p>
      </dgm:t>
    </dgm:pt>
    <dgm:pt modelId="{1B16FB2B-2C56-4086-95D1-5A7B30F64FC9}">
      <dgm:prSet phldrT="[Texto]"/>
      <dgm:spPr>
        <a:xfrm>
          <a:off x="4483309" y="2156970"/>
          <a:ext cx="789641" cy="394726"/>
        </a:xfrm>
        <a:prstGeom prst="rect">
          <a:avLst/>
        </a:prstGeom>
        <a:noFill/>
        <a:ln>
          <a:noFill/>
        </a:ln>
        <a:effectLst/>
      </dgm:spPr>
      <dgm:t>
        <a:bodyPr/>
        <a:lstStyle/>
        <a:p>
          <a:r>
            <a:rPr lang="es-ES_tradnl" b="1" dirty="0" err="1" smtClean="0">
              <a:solidFill>
                <a:sysClr val="windowText" lastClr="000000">
                  <a:hueOff val="0"/>
                  <a:satOff val="0"/>
                  <a:lumOff val="0"/>
                  <a:alphaOff val="0"/>
                </a:sysClr>
              </a:solidFill>
              <a:latin typeface="Hanzel Extended" panose="020B0500000000000000" pitchFamily="34" charset="0"/>
              <a:ea typeface="+mn-ea"/>
              <a:cs typeface="+mn-cs"/>
            </a:rPr>
            <a:t>Step</a:t>
          </a:r>
          <a:r>
            <a:rPr lang="es-ES_tradnl" b="1" dirty="0" smtClean="0">
              <a:solidFill>
                <a:sysClr val="windowText" lastClr="000000">
                  <a:hueOff val="0"/>
                  <a:satOff val="0"/>
                  <a:lumOff val="0"/>
                  <a:alphaOff val="0"/>
                </a:sysClr>
              </a:solidFill>
              <a:latin typeface="Hanzel Extended" panose="020B0500000000000000" pitchFamily="34" charset="0"/>
              <a:ea typeface="+mn-ea"/>
              <a:cs typeface="+mn-cs"/>
            </a:rPr>
            <a:t> </a:t>
          </a:r>
          <a:r>
            <a:rPr lang="es-ES_tradnl" b="1" dirty="0" err="1" smtClean="0">
              <a:solidFill>
                <a:sysClr val="windowText" lastClr="000000">
                  <a:hueOff val="0"/>
                  <a:satOff val="0"/>
                  <a:lumOff val="0"/>
                  <a:alphaOff val="0"/>
                </a:sysClr>
              </a:solidFill>
              <a:latin typeface="Hanzel Extended" panose="020B0500000000000000" pitchFamily="34" charset="0"/>
              <a:ea typeface="+mn-ea"/>
              <a:cs typeface="+mn-cs"/>
            </a:rPr>
            <a:t>three</a:t>
          </a:r>
          <a:endParaRPr lang="es-ES" b="1" dirty="0">
            <a:solidFill>
              <a:sysClr val="windowText" lastClr="000000">
                <a:hueOff val="0"/>
                <a:satOff val="0"/>
                <a:lumOff val="0"/>
                <a:alphaOff val="0"/>
              </a:sysClr>
            </a:solidFill>
            <a:latin typeface="Hanzel Extended" panose="020B0500000000000000" pitchFamily="34" charset="0"/>
            <a:ea typeface="+mn-ea"/>
            <a:cs typeface="+mn-cs"/>
          </a:endParaRPr>
        </a:p>
      </dgm:t>
    </dgm:pt>
    <dgm:pt modelId="{BE0587B0-6FB9-4126-A910-2B54171252DF}" type="parTrans" cxnId="{F072B5C5-4494-4B68-8277-18458D06C3A3}">
      <dgm:prSet/>
      <dgm:spPr/>
      <dgm:t>
        <a:bodyPr/>
        <a:lstStyle/>
        <a:p>
          <a:endParaRPr lang="es-ES"/>
        </a:p>
      </dgm:t>
    </dgm:pt>
    <dgm:pt modelId="{14DC4076-D6E4-474F-A86C-E09036CB6515}" type="sibTrans" cxnId="{F072B5C5-4494-4B68-8277-18458D06C3A3}">
      <dgm:prSet/>
      <dgm:spPr/>
      <dgm:t>
        <a:bodyPr/>
        <a:lstStyle/>
        <a:p>
          <a:endParaRPr lang="es-ES"/>
        </a:p>
      </dgm:t>
    </dgm:pt>
    <dgm:pt modelId="{9207E3F7-70E3-49C5-9FE1-A3FD86BD1FE9}" type="pres">
      <dgm:prSet presAssocID="{BF84B255-5EEA-4C84-A663-0731CAF40330}" presName="Name0" presStyleCnt="0">
        <dgm:presLayoutVars>
          <dgm:chMax val="7"/>
          <dgm:chPref val="7"/>
          <dgm:dir/>
          <dgm:animLvl val="lvl"/>
        </dgm:presLayoutVars>
      </dgm:prSet>
      <dgm:spPr/>
      <dgm:t>
        <a:bodyPr/>
        <a:lstStyle/>
        <a:p>
          <a:endParaRPr lang="es-ES"/>
        </a:p>
      </dgm:t>
    </dgm:pt>
    <dgm:pt modelId="{ACC9FE35-A513-4F71-997D-DB2EC8EC44B9}" type="pres">
      <dgm:prSet presAssocID="{BF034286-B89D-4A5A-877B-63427E98A01A}" presName="Accent1" presStyleCnt="0"/>
      <dgm:spPr/>
      <dgm:t>
        <a:bodyPr/>
        <a:lstStyle/>
        <a:p>
          <a:endParaRPr lang="es-ES"/>
        </a:p>
      </dgm:t>
    </dgm:pt>
    <dgm:pt modelId="{D84E2499-80A7-4576-BD15-69ACC68A840D}" type="pres">
      <dgm:prSet presAssocID="{BF034286-B89D-4A5A-877B-63427E98A01A}" presName="Accent" presStyleLbl="node1" presStyleIdx="0" presStyleCnt="3"/>
      <dgm:spPr>
        <a:xfrm>
          <a:off x="4167346" y="0"/>
          <a:ext cx="1421034" cy="1421250"/>
        </a:xfrm>
        <a:prstGeom prst="circularArrow">
          <a:avLst>
            <a:gd name="adj1" fmla="val 10980"/>
            <a:gd name="adj2" fmla="val 1142322"/>
            <a:gd name="adj3" fmla="val 4500000"/>
            <a:gd name="adj4" fmla="val 10800000"/>
            <a:gd name="adj5" fmla="val 12500"/>
          </a:avLst>
        </a:prstGeom>
        <a:gradFill rotWithShape="0">
          <a:gsLst>
            <a:gs pos="0">
              <a:srgbClr val="B88472">
                <a:hueOff val="0"/>
                <a:satOff val="0"/>
                <a:lumOff val="0"/>
                <a:alphaOff val="0"/>
                <a:shade val="63000"/>
              </a:srgbClr>
            </a:gs>
            <a:gs pos="30000">
              <a:srgbClr val="B88472">
                <a:hueOff val="0"/>
                <a:satOff val="0"/>
                <a:lumOff val="0"/>
                <a:alphaOff val="0"/>
                <a:shade val="90000"/>
                <a:satMod val="110000"/>
              </a:srgbClr>
            </a:gs>
            <a:gs pos="45000">
              <a:srgbClr val="B88472">
                <a:hueOff val="0"/>
                <a:satOff val="0"/>
                <a:lumOff val="0"/>
                <a:alphaOff val="0"/>
                <a:shade val="100000"/>
                <a:satMod val="118000"/>
              </a:srgbClr>
            </a:gs>
            <a:gs pos="55000">
              <a:srgbClr val="B88472">
                <a:hueOff val="0"/>
                <a:satOff val="0"/>
                <a:lumOff val="0"/>
                <a:alphaOff val="0"/>
                <a:shade val="100000"/>
                <a:satMod val="118000"/>
              </a:srgbClr>
            </a:gs>
            <a:gs pos="73000">
              <a:srgbClr val="B88472">
                <a:hueOff val="0"/>
                <a:satOff val="0"/>
                <a:lumOff val="0"/>
                <a:alphaOff val="0"/>
                <a:shade val="90000"/>
                <a:satMod val="110000"/>
              </a:srgbClr>
            </a:gs>
            <a:gs pos="100000">
              <a:srgbClr val="B88472">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threePt" dir="t">
            <a:rot lat="0" lon="0" rev="7500000"/>
          </a:lightRig>
        </a:scene3d>
        <a:sp3d prstMaterial="plastic">
          <a:bevelT w="127000" h="25400" prst="relaxedInset"/>
        </a:sp3d>
      </dgm:spPr>
      <dgm:t>
        <a:bodyPr/>
        <a:lstStyle/>
        <a:p>
          <a:endParaRPr lang="es-ES"/>
        </a:p>
      </dgm:t>
    </dgm:pt>
    <dgm:pt modelId="{B0506B22-FDBA-48F0-ABEA-55F836F66588}" type="pres">
      <dgm:prSet presAssocID="{BF034286-B89D-4A5A-877B-63427E98A01A}" presName="Parent1" presStyleLbl="revTx" presStyleIdx="0" presStyleCnt="3">
        <dgm:presLayoutVars>
          <dgm:chMax val="1"/>
          <dgm:chPref val="1"/>
          <dgm:bulletEnabled val="1"/>
        </dgm:presLayoutVars>
      </dgm:prSet>
      <dgm:spPr/>
      <dgm:t>
        <a:bodyPr/>
        <a:lstStyle/>
        <a:p>
          <a:endParaRPr lang="es-ES"/>
        </a:p>
      </dgm:t>
    </dgm:pt>
    <dgm:pt modelId="{E37421FA-975C-4C7F-B637-31F630E4CF2A}" type="pres">
      <dgm:prSet presAssocID="{7777E974-B761-4ADB-8249-EBE6B7683904}" presName="Accent2" presStyleCnt="0"/>
      <dgm:spPr/>
      <dgm:t>
        <a:bodyPr/>
        <a:lstStyle/>
        <a:p>
          <a:endParaRPr lang="es-ES"/>
        </a:p>
      </dgm:t>
    </dgm:pt>
    <dgm:pt modelId="{77C3099F-4552-489D-B276-8F0044C2B156}" type="pres">
      <dgm:prSet presAssocID="{7777E974-B761-4ADB-8249-EBE6B7683904}" presName="Accent" presStyleLbl="node1" presStyleIdx="1" presStyleCnt="3"/>
      <dgm:spPr>
        <a:xfrm>
          <a:off x="3772659" y="816613"/>
          <a:ext cx="1421034" cy="1421250"/>
        </a:xfrm>
        <a:prstGeom prst="leftCircularArrow">
          <a:avLst>
            <a:gd name="adj1" fmla="val 10980"/>
            <a:gd name="adj2" fmla="val 1142322"/>
            <a:gd name="adj3" fmla="val 6300000"/>
            <a:gd name="adj4" fmla="val 18900000"/>
            <a:gd name="adj5" fmla="val 12500"/>
          </a:avLst>
        </a:prstGeom>
        <a:gradFill rotWithShape="0">
          <a:gsLst>
            <a:gs pos="0">
              <a:srgbClr val="B88472">
                <a:hueOff val="-12897"/>
                <a:satOff val="-9251"/>
                <a:lumOff val="-4902"/>
                <a:alphaOff val="0"/>
                <a:shade val="63000"/>
              </a:srgbClr>
            </a:gs>
            <a:gs pos="30000">
              <a:srgbClr val="B88472">
                <a:hueOff val="-12897"/>
                <a:satOff val="-9251"/>
                <a:lumOff val="-4902"/>
                <a:alphaOff val="0"/>
                <a:shade val="90000"/>
                <a:satMod val="110000"/>
              </a:srgbClr>
            </a:gs>
            <a:gs pos="45000">
              <a:srgbClr val="B88472">
                <a:hueOff val="-12897"/>
                <a:satOff val="-9251"/>
                <a:lumOff val="-4902"/>
                <a:alphaOff val="0"/>
                <a:shade val="100000"/>
                <a:satMod val="118000"/>
              </a:srgbClr>
            </a:gs>
            <a:gs pos="55000">
              <a:srgbClr val="B88472">
                <a:hueOff val="-12897"/>
                <a:satOff val="-9251"/>
                <a:lumOff val="-4902"/>
                <a:alphaOff val="0"/>
                <a:shade val="100000"/>
                <a:satMod val="118000"/>
              </a:srgbClr>
            </a:gs>
            <a:gs pos="73000">
              <a:srgbClr val="B88472">
                <a:hueOff val="-12897"/>
                <a:satOff val="-9251"/>
                <a:lumOff val="-4902"/>
                <a:alphaOff val="0"/>
                <a:shade val="90000"/>
                <a:satMod val="110000"/>
              </a:srgbClr>
            </a:gs>
            <a:gs pos="100000">
              <a:srgbClr val="B88472">
                <a:hueOff val="-12897"/>
                <a:satOff val="-9251"/>
                <a:lumOff val="-4902"/>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threePt" dir="t">
            <a:rot lat="0" lon="0" rev="7500000"/>
          </a:lightRig>
        </a:scene3d>
        <a:sp3d prstMaterial="plastic">
          <a:bevelT w="127000" h="25400" prst="relaxedInset"/>
        </a:sp3d>
      </dgm:spPr>
      <dgm:t>
        <a:bodyPr/>
        <a:lstStyle/>
        <a:p>
          <a:endParaRPr lang="es-ES"/>
        </a:p>
      </dgm:t>
    </dgm:pt>
    <dgm:pt modelId="{FD4F5D2C-3776-4598-809F-A7E321791099}" type="pres">
      <dgm:prSet presAssocID="{7777E974-B761-4ADB-8249-EBE6B7683904}" presName="Parent2" presStyleLbl="revTx" presStyleIdx="1" presStyleCnt="3">
        <dgm:presLayoutVars>
          <dgm:chMax val="1"/>
          <dgm:chPref val="1"/>
          <dgm:bulletEnabled val="1"/>
        </dgm:presLayoutVars>
      </dgm:prSet>
      <dgm:spPr/>
      <dgm:t>
        <a:bodyPr/>
        <a:lstStyle/>
        <a:p>
          <a:endParaRPr lang="es-ES"/>
        </a:p>
      </dgm:t>
    </dgm:pt>
    <dgm:pt modelId="{1949FF5D-7356-407B-B15A-FCDCE3FEEC3B}" type="pres">
      <dgm:prSet presAssocID="{1B16FB2B-2C56-4086-95D1-5A7B30F64FC9}" presName="Accent3" presStyleCnt="0"/>
      <dgm:spPr/>
      <dgm:t>
        <a:bodyPr/>
        <a:lstStyle/>
        <a:p>
          <a:endParaRPr lang="es-ES"/>
        </a:p>
      </dgm:t>
    </dgm:pt>
    <dgm:pt modelId="{E54BC5F9-0206-4EB1-B2F7-7F5D21B740D1}" type="pres">
      <dgm:prSet presAssocID="{1B16FB2B-2C56-4086-95D1-5A7B30F64FC9}" presName="Accent" presStyleLbl="node1" presStyleIdx="2" presStyleCnt="3"/>
      <dgm:spPr>
        <a:xfrm>
          <a:off x="4268486" y="1730949"/>
          <a:ext cx="1220888" cy="1221378"/>
        </a:xfrm>
        <a:prstGeom prst="blockArc">
          <a:avLst>
            <a:gd name="adj1" fmla="val 13500000"/>
            <a:gd name="adj2" fmla="val 10800000"/>
            <a:gd name="adj3" fmla="val 12740"/>
          </a:avLst>
        </a:prstGeom>
        <a:gradFill rotWithShape="0">
          <a:gsLst>
            <a:gs pos="0">
              <a:srgbClr val="B88472">
                <a:hueOff val="-25795"/>
                <a:satOff val="-18503"/>
                <a:lumOff val="-9803"/>
                <a:alphaOff val="0"/>
                <a:shade val="63000"/>
              </a:srgbClr>
            </a:gs>
            <a:gs pos="30000">
              <a:srgbClr val="B88472">
                <a:hueOff val="-25795"/>
                <a:satOff val="-18503"/>
                <a:lumOff val="-9803"/>
                <a:alphaOff val="0"/>
                <a:shade val="90000"/>
                <a:satMod val="110000"/>
              </a:srgbClr>
            </a:gs>
            <a:gs pos="45000">
              <a:srgbClr val="B88472">
                <a:hueOff val="-25795"/>
                <a:satOff val="-18503"/>
                <a:lumOff val="-9803"/>
                <a:alphaOff val="0"/>
                <a:shade val="100000"/>
                <a:satMod val="118000"/>
              </a:srgbClr>
            </a:gs>
            <a:gs pos="55000">
              <a:srgbClr val="B88472">
                <a:hueOff val="-25795"/>
                <a:satOff val="-18503"/>
                <a:lumOff val="-9803"/>
                <a:alphaOff val="0"/>
                <a:shade val="100000"/>
                <a:satMod val="118000"/>
              </a:srgbClr>
            </a:gs>
            <a:gs pos="73000">
              <a:srgbClr val="B88472">
                <a:hueOff val="-25795"/>
                <a:satOff val="-18503"/>
                <a:lumOff val="-9803"/>
                <a:alphaOff val="0"/>
                <a:shade val="90000"/>
                <a:satMod val="110000"/>
              </a:srgbClr>
            </a:gs>
            <a:gs pos="100000">
              <a:srgbClr val="B88472">
                <a:hueOff val="-25795"/>
                <a:satOff val="-18503"/>
                <a:lumOff val="-9803"/>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threePt" dir="t">
            <a:rot lat="0" lon="0" rev="7500000"/>
          </a:lightRig>
        </a:scene3d>
        <a:sp3d prstMaterial="plastic">
          <a:bevelT w="127000" h="25400" prst="relaxedInset"/>
        </a:sp3d>
      </dgm:spPr>
      <dgm:t>
        <a:bodyPr/>
        <a:lstStyle/>
        <a:p>
          <a:endParaRPr lang="es-ES"/>
        </a:p>
      </dgm:t>
    </dgm:pt>
    <dgm:pt modelId="{752024E4-BDBA-41D3-9452-A0FF34EF9CF8}" type="pres">
      <dgm:prSet presAssocID="{1B16FB2B-2C56-4086-95D1-5A7B30F64FC9}" presName="Parent3" presStyleLbl="revTx" presStyleIdx="2" presStyleCnt="3">
        <dgm:presLayoutVars>
          <dgm:chMax val="1"/>
          <dgm:chPref val="1"/>
          <dgm:bulletEnabled val="1"/>
        </dgm:presLayoutVars>
      </dgm:prSet>
      <dgm:spPr/>
      <dgm:t>
        <a:bodyPr/>
        <a:lstStyle/>
        <a:p>
          <a:endParaRPr lang="es-ES"/>
        </a:p>
      </dgm:t>
    </dgm:pt>
  </dgm:ptLst>
  <dgm:cxnLst>
    <dgm:cxn modelId="{E1E5A706-B417-4400-84B4-CCB789850EB3}" type="presOf" srcId="{7777E974-B761-4ADB-8249-EBE6B7683904}" destId="{FD4F5D2C-3776-4598-809F-A7E321791099}" srcOrd="0" destOrd="0" presId="urn:microsoft.com/office/officeart/2009/layout/CircleArrowProcess"/>
    <dgm:cxn modelId="{4659B030-9E0C-4F52-AEF6-717A7A8125FA}" srcId="{BF84B255-5EEA-4C84-A663-0731CAF40330}" destId="{BF034286-B89D-4A5A-877B-63427E98A01A}" srcOrd="0" destOrd="0" parTransId="{66C91F4B-4ECC-4607-9A4F-8EB76DB8052E}" sibTransId="{46194D92-CA42-475E-B6CA-4A4FD7CD3F4A}"/>
    <dgm:cxn modelId="{F072B5C5-4494-4B68-8277-18458D06C3A3}" srcId="{BF84B255-5EEA-4C84-A663-0731CAF40330}" destId="{1B16FB2B-2C56-4086-95D1-5A7B30F64FC9}" srcOrd="2" destOrd="0" parTransId="{BE0587B0-6FB9-4126-A910-2B54171252DF}" sibTransId="{14DC4076-D6E4-474F-A86C-E09036CB6515}"/>
    <dgm:cxn modelId="{E520D71C-E6FC-4AAE-9E3C-EEBD8B675C7E}" type="presOf" srcId="{BF034286-B89D-4A5A-877B-63427E98A01A}" destId="{B0506B22-FDBA-48F0-ABEA-55F836F66588}" srcOrd="0" destOrd="0" presId="urn:microsoft.com/office/officeart/2009/layout/CircleArrowProcess"/>
    <dgm:cxn modelId="{60720D7C-47ED-4619-B525-997A4CF124C8}" srcId="{BF84B255-5EEA-4C84-A663-0731CAF40330}" destId="{7777E974-B761-4ADB-8249-EBE6B7683904}" srcOrd="1" destOrd="0" parTransId="{196DC936-CFD4-4C7F-890B-4E0BF3DCF4AE}" sibTransId="{1C0A3544-E8D8-4C16-935A-E6CF657D7873}"/>
    <dgm:cxn modelId="{283D783C-27DC-41CE-BFC4-08F04B5CADBE}" type="presOf" srcId="{1B16FB2B-2C56-4086-95D1-5A7B30F64FC9}" destId="{752024E4-BDBA-41D3-9452-A0FF34EF9CF8}" srcOrd="0" destOrd="0" presId="urn:microsoft.com/office/officeart/2009/layout/CircleArrowProcess"/>
    <dgm:cxn modelId="{2E1B35A8-E1EA-4AE1-9EDE-504A3020D9BF}" type="presOf" srcId="{BF84B255-5EEA-4C84-A663-0731CAF40330}" destId="{9207E3F7-70E3-49C5-9FE1-A3FD86BD1FE9}" srcOrd="0" destOrd="0" presId="urn:microsoft.com/office/officeart/2009/layout/CircleArrowProcess"/>
    <dgm:cxn modelId="{D2AC428E-3AF6-479B-8A13-1F7E1792A5D1}" type="presParOf" srcId="{9207E3F7-70E3-49C5-9FE1-A3FD86BD1FE9}" destId="{ACC9FE35-A513-4F71-997D-DB2EC8EC44B9}" srcOrd="0" destOrd="0" presId="urn:microsoft.com/office/officeart/2009/layout/CircleArrowProcess"/>
    <dgm:cxn modelId="{885F4CB5-F86B-41AB-AEA5-DC1D6545FF48}" type="presParOf" srcId="{ACC9FE35-A513-4F71-997D-DB2EC8EC44B9}" destId="{D84E2499-80A7-4576-BD15-69ACC68A840D}" srcOrd="0" destOrd="0" presId="urn:microsoft.com/office/officeart/2009/layout/CircleArrowProcess"/>
    <dgm:cxn modelId="{C1B9E430-F595-4154-9BA4-37CB3F567A38}" type="presParOf" srcId="{9207E3F7-70E3-49C5-9FE1-A3FD86BD1FE9}" destId="{B0506B22-FDBA-48F0-ABEA-55F836F66588}" srcOrd="1" destOrd="0" presId="urn:microsoft.com/office/officeart/2009/layout/CircleArrowProcess"/>
    <dgm:cxn modelId="{CFD20E16-4440-45B7-A43F-A662B8F31546}" type="presParOf" srcId="{9207E3F7-70E3-49C5-9FE1-A3FD86BD1FE9}" destId="{E37421FA-975C-4C7F-B637-31F630E4CF2A}" srcOrd="2" destOrd="0" presId="urn:microsoft.com/office/officeart/2009/layout/CircleArrowProcess"/>
    <dgm:cxn modelId="{D51AD7B1-24A5-4856-BEB4-B49051D590EB}" type="presParOf" srcId="{E37421FA-975C-4C7F-B637-31F630E4CF2A}" destId="{77C3099F-4552-489D-B276-8F0044C2B156}" srcOrd="0" destOrd="0" presId="urn:microsoft.com/office/officeart/2009/layout/CircleArrowProcess"/>
    <dgm:cxn modelId="{EF5F2CD6-A71E-4C6E-BF4B-4B022FC1D49B}" type="presParOf" srcId="{9207E3F7-70E3-49C5-9FE1-A3FD86BD1FE9}" destId="{FD4F5D2C-3776-4598-809F-A7E321791099}" srcOrd="3" destOrd="0" presId="urn:microsoft.com/office/officeart/2009/layout/CircleArrowProcess"/>
    <dgm:cxn modelId="{ECE0C5FF-B2D5-4A38-AAAD-B9D92EC9FD72}" type="presParOf" srcId="{9207E3F7-70E3-49C5-9FE1-A3FD86BD1FE9}" destId="{1949FF5D-7356-407B-B15A-FCDCE3FEEC3B}" srcOrd="4" destOrd="0" presId="urn:microsoft.com/office/officeart/2009/layout/CircleArrowProcess"/>
    <dgm:cxn modelId="{0F44824B-B0B1-49D0-8C38-A7D2CC586DBE}" type="presParOf" srcId="{1949FF5D-7356-407B-B15A-FCDCE3FEEC3B}" destId="{E54BC5F9-0206-4EB1-B2F7-7F5D21B740D1}" srcOrd="0" destOrd="0" presId="urn:microsoft.com/office/officeart/2009/layout/CircleArrowProcess"/>
    <dgm:cxn modelId="{2CD00B2E-BBBA-4739-A909-55FE8FE1937F}" type="presParOf" srcId="{9207E3F7-70E3-49C5-9FE1-A3FD86BD1FE9}" destId="{752024E4-BDBA-41D3-9452-A0FF34EF9CF8}"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AF5705-FECB-4F9F-B861-AD92029DDF1D}" type="doc">
      <dgm:prSet loTypeId="urn:microsoft.com/office/officeart/2005/8/layout/hList7" loCatId="process" qsTypeId="urn:microsoft.com/office/officeart/2005/8/quickstyle/3d1" qsCatId="3D" csTypeId="urn:microsoft.com/office/officeart/2005/8/colors/accent1_2" csCatId="accent1" phldr="1"/>
      <dgm:spPr/>
    </dgm:pt>
    <dgm:pt modelId="{2EBC7209-AABA-4E60-8DB7-03164729FD8F}">
      <dgm:prSet phldrT="[Texto]"/>
      <dgm:spPr>
        <a:xfrm>
          <a:off x="101"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altLang="es-ES" b="1" smtClean="0">
              <a:solidFill>
                <a:sysClr val="window" lastClr="FFFFFF"/>
              </a:solidFill>
              <a:latin typeface="Trebuchet MS" pitchFamily="34" charset="0"/>
              <a:ea typeface="+mn-ea"/>
              <a:cs typeface="+mn-cs"/>
            </a:rPr>
            <a:t>Identify key variables</a:t>
          </a:r>
          <a:endParaRPr lang="es-ES" dirty="0">
            <a:solidFill>
              <a:sysClr val="window" lastClr="FFFFFF"/>
            </a:solidFill>
            <a:latin typeface="Gill Sans MT"/>
            <a:ea typeface="+mn-ea"/>
            <a:cs typeface="+mn-cs"/>
          </a:endParaRPr>
        </a:p>
      </dgm:t>
    </dgm:pt>
    <dgm:pt modelId="{9B151C33-F3DF-45A2-951D-0B5D925071F0}" type="parTrans" cxnId="{9F11B0B2-E6F9-44F0-AD17-56D02C824458}">
      <dgm:prSet/>
      <dgm:spPr/>
      <dgm:t>
        <a:bodyPr/>
        <a:lstStyle/>
        <a:p>
          <a:endParaRPr lang="es-ES"/>
        </a:p>
      </dgm:t>
    </dgm:pt>
    <dgm:pt modelId="{FE4B8F95-880F-40E5-B3ED-2AC852E70F3E}" type="sibTrans" cxnId="{9F11B0B2-E6F9-44F0-AD17-56D02C824458}">
      <dgm:prSet/>
      <dgm:spPr/>
      <dgm:t>
        <a:bodyPr/>
        <a:lstStyle/>
        <a:p>
          <a:endParaRPr lang="es-ES"/>
        </a:p>
      </dgm:t>
    </dgm:pt>
    <dgm:pt modelId="{B1BA1421-642F-492C-9342-E4A53A29322C}">
      <dgm:prSet phldrT="[Texto]"/>
      <dgm:spPr>
        <a:xfrm>
          <a:off x="1399013"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altLang="es-ES" b="1" dirty="0" smtClean="0">
              <a:solidFill>
                <a:sysClr val="window" lastClr="FFFFFF"/>
              </a:solidFill>
              <a:latin typeface="Trebuchet MS" pitchFamily="34" charset="0"/>
              <a:ea typeface="+mn-ea"/>
              <a:cs typeface="+mn-cs"/>
            </a:rPr>
            <a:t>Segmentation &amp; modeling</a:t>
          </a:r>
          <a:endParaRPr lang="es-ES" dirty="0">
            <a:solidFill>
              <a:sysClr val="window" lastClr="FFFFFF"/>
            </a:solidFill>
            <a:latin typeface="Gill Sans MT"/>
            <a:ea typeface="+mn-ea"/>
            <a:cs typeface="+mn-cs"/>
          </a:endParaRPr>
        </a:p>
      </dgm:t>
    </dgm:pt>
    <dgm:pt modelId="{B5FDA8F1-C20A-43A2-85D1-BEACA6CE32DA}" type="parTrans" cxnId="{696D2B3A-C110-473A-AEB5-248775931673}">
      <dgm:prSet/>
      <dgm:spPr/>
      <dgm:t>
        <a:bodyPr/>
        <a:lstStyle/>
        <a:p>
          <a:endParaRPr lang="es-ES"/>
        </a:p>
      </dgm:t>
    </dgm:pt>
    <dgm:pt modelId="{01E29DA6-B61D-403C-ADD3-EAB085F4D1FF}" type="sibTrans" cxnId="{696D2B3A-C110-473A-AEB5-248775931673}">
      <dgm:prSet/>
      <dgm:spPr/>
      <dgm:t>
        <a:bodyPr/>
        <a:lstStyle/>
        <a:p>
          <a:endParaRPr lang="es-ES"/>
        </a:p>
      </dgm:t>
    </dgm:pt>
    <dgm:pt modelId="{D1F6835A-CCAA-4825-96DB-AA08FC6F5520}">
      <dgm:prSet phldrT="[Texto]"/>
      <dgm:spPr>
        <a:xfrm>
          <a:off x="2797924"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altLang="es-ES" b="1" dirty="0" smtClean="0">
              <a:solidFill>
                <a:sysClr val="window" lastClr="FFFFFF"/>
              </a:solidFill>
              <a:latin typeface="Trebuchet MS" pitchFamily="34" charset="0"/>
              <a:ea typeface="+mn-ea"/>
              <a:cs typeface="+mn-cs"/>
            </a:rPr>
            <a:t>Ad-hoc algorithm validations</a:t>
          </a:r>
          <a:endParaRPr lang="es-ES" dirty="0">
            <a:solidFill>
              <a:sysClr val="window" lastClr="FFFFFF"/>
            </a:solidFill>
            <a:latin typeface="Gill Sans MT"/>
            <a:ea typeface="+mn-ea"/>
            <a:cs typeface="+mn-cs"/>
          </a:endParaRPr>
        </a:p>
      </dgm:t>
    </dgm:pt>
    <dgm:pt modelId="{2E5DDA02-C687-44BA-853C-EDE000FDFCBB}" type="parTrans" cxnId="{154E5569-5325-4ADB-98DE-4163DA937700}">
      <dgm:prSet/>
      <dgm:spPr/>
      <dgm:t>
        <a:bodyPr/>
        <a:lstStyle/>
        <a:p>
          <a:endParaRPr lang="es-ES"/>
        </a:p>
      </dgm:t>
    </dgm:pt>
    <dgm:pt modelId="{86E5125B-076E-4716-A4DA-D6980B9C74E1}" type="sibTrans" cxnId="{154E5569-5325-4ADB-98DE-4163DA937700}">
      <dgm:prSet/>
      <dgm:spPr/>
      <dgm:t>
        <a:bodyPr/>
        <a:lstStyle/>
        <a:p>
          <a:endParaRPr lang="es-ES"/>
        </a:p>
      </dgm:t>
    </dgm:pt>
    <dgm:pt modelId="{752164E1-FBA3-42A3-A5AE-BA95B45757F5}">
      <dgm:prSet phldrT="[Texto]"/>
      <dgm:spPr>
        <a:xfrm>
          <a:off x="6994659"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altLang="es-ES" b="1" dirty="0" smtClean="0">
              <a:solidFill>
                <a:sysClr val="window" lastClr="FFFFFF"/>
              </a:solidFill>
              <a:latin typeface="Trebuchet MS" pitchFamily="34" charset="0"/>
              <a:ea typeface="+mn-ea"/>
              <a:cs typeface="+mn-cs"/>
            </a:rPr>
            <a:t>Analysis of results and feedback</a:t>
          </a:r>
          <a:endParaRPr lang="es-ES" dirty="0">
            <a:solidFill>
              <a:sysClr val="window" lastClr="FFFFFF"/>
            </a:solidFill>
            <a:latin typeface="Gill Sans MT"/>
            <a:ea typeface="+mn-ea"/>
            <a:cs typeface="+mn-cs"/>
          </a:endParaRPr>
        </a:p>
      </dgm:t>
    </dgm:pt>
    <dgm:pt modelId="{5EC0456A-6ED4-4D86-8DB1-B646ABEEB381}" type="parTrans" cxnId="{EA61F344-0BEF-48D2-A892-F89991A11E71}">
      <dgm:prSet/>
      <dgm:spPr/>
      <dgm:t>
        <a:bodyPr/>
        <a:lstStyle/>
        <a:p>
          <a:endParaRPr lang="es-ES"/>
        </a:p>
      </dgm:t>
    </dgm:pt>
    <dgm:pt modelId="{7BB485A3-1259-4542-85E4-6BA33F87FE02}" type="sibTrans" cxnId="{EA61F344-0BEF-48D2-A892-F89991A11E71}">
      <dgm:prSet/>
      <dgm:spPr/>
      <dgm:t>
        <a:bodyPr/>
        <a:lstStyle/>
        <a:p>
          <a:endParaRPr lang="es-ES"/>
        </a:p>
      </dgm:t>
    </dgm:pt>
    <dgm:pt modelId="{8ABDEFF9-4B94-4C80-8507-A48E31F8CECA}">
      <dgm:prSet phldrT="[Texto]"/>
      <dgm:spPr>
        <a:xfrm>
          <a:off x="4196836"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altLang="es-ES" b="1" dirty="0" smtClean="0">
              <a:solidFill>
                <a:sysClr val="window" lastClr="FFFFFF"/>
              </a:solidFill>
              <a:latin typeface="Trebuchet MS" pitchFamily="34" charset="0"/>
              <a:ea typeface="+mn-ea"/>
              <a:cs typeface="+mn-cs"/>
            </a:rPr>
            <a:t>Build set up delivery plan</a:t>
          </a:r>
          <a:endParaRPr lang="es-ES" dirty="0">
            <a:solidFill>
              <a:sysClr val="window" lastClr="FFFFFF"/>
            </a:solidFill>
            <a:latin typeface="Gill Sans MT"/>
            <a:ea typeface="+mn-ea"/>
            <a:cs typeface="+mn-cs"/>
          </a:endParaRPr>
        </a:p>
      </dgm:t>
    </dgm:pt>
    <dgm:pt modelId="{623D4E42-E8B6-4107-ACFC-B6C6E0F37880}" type="parTrans" cxnId="{F9BBFB1B-8FFC-4037-AB9D-09AA62DDF196}">
      <dgm:prSet/>
      <dgm:spPr/>
      <dgm:t>
        <a:bodyPr/>
        <a:lstStyle/>
        <a:p>
          <a:endParaRPr lang="es-ES"/>
        </a:p>
      </dgm:t>
    </dgm:pt>
    <dgm:pt modelId="{1D74FAB1-32F7-4FAF-8D56-A30BD5112114}" type="sibTrans" cxnId="{F9BBFB1B-8FFC-4037-AB9D-09AA62DDF196}">
      <dgm:prSet/>
      <dgm:spPr/>
      <dgm:t>
        <a:bodyPr/>
        <a:lstStyle/>
        <a:p>
          <a:endParaRPr lang="es-ES"/>
        </a:p>
      </dgm:t>
    </dgm:pt>
    <dgm:pt modelId="{A55CD6FA-09BE-4C4A-9AD6-7E011325A8FE}">
      <dgm:prSet phldrT="[Texto]"/>
      <dgm:spPr>
        <a:xfrm>
          <a:off x="5595748"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altLang="es-ES" b="1" dirty="0" smtClean="0">
              <a:solidFill>
                <a:sysClr val="window" lastClr="FFFFFF"/>
              </a:solidFill>
              <a:latin typeface="Trebuchet MS" pitchFamily="34" charset="0"/>
              <a:ea typeface="+mn-ea"/>
              <a:cs typeface="+mn-cs"/>
            </a:rPr>
            <a:t>Implement the solution</a:t>
          </a:r>
          <a:endParaRPr lang="es-ES" dirty="0">
            <a:solidFill>
              <a:sysClr val="window" lastClr="FFFFFF"/>
            </a:solidFill>
            <a:latin typeface="Gill Sans MT"/>
            <a:ea typeface="+mn-ea"/>
            <a:cs typeface="+mn-cs"/>
          </a:endParaRPr>
        </a:p>
      </dgm:t>
    </dgm:pt>
    <dgm:pt modelId="{F04BF905-9799-4AAD-A7F7-35E7F208D612}" type="parTrans" cxnId="{A7AAA86E-EA77-4B07-BFB9-EB30D438EC70}">
      <dgm:prSet/>
      <dgm:spPr/>
      <dgm:t>
        <a:bodyPr/>
        <a:lstStyle/>
        <a:p>
          <a:endParaRPr lang="es-ES"/>
        </a:p>
      </dgm:t>
    </dgm:pt>
    <dgm:pt modelId="{91281E84-46D2-4EE3-9434-D2E2FF0318DE}" type="sibTrans" cxnId="{A7AAA86E-EA77-4B07-BFB9-EB30D438EC70}">
      <dgm:prSet/>
      <dgm:spPr/>
      <dgm:t>
        <a:bodyPr/>
        <a:lstStyle/>
        <a:p>
          <a:endParaRPr lang="es-ES"/>
        </a:p>
      </dgm:t>
    </dgm:pt>
    <dgm:pt modelId="{0ECCE3D7-8D13-423E-8D70-E0BFDE415DAC}" type="pres">
      <dgm:prSet presAssocID="{DEAF5705-FECB-4F9F-B861-AD92029DDF1D}" presName="Name0" presStyleCnt="0">
        <dgm:presLayoutVars>
          <dgm:dir/>
          <dgm:resizeHandles val="exact"/>
        </dgm:presLayoutVars>
      </dgm:prSet>
      <dgm:spPr/>
    </dgm:pt>
    <dgm:pt modelId="{D9A72A77-E17B-4F37-9107-24DB0C4DFA09}" type="pres">
      <dgm:prSet presAssocID="{DEAF5705-FECB-4F9F-B861-AD92029DDF1D}" presName="fgShape" presStyleLbl="fgShp" presStyleIdx="0" presStyleCnt="1"/>
      <dgm:spPr>
        <a:xfrm>
          <a:off x="334117" y="3251200"/>
          <a:ext cx="7684693" cy="609600"/>
        </a:xfrm>
        <a:prstGeom prst="leftRightArrow">
          <a:avLst/>
        </a:prstGeom>
        <a:solidFill>
          <a:srgbClr val="727CA3">
            <a:tint val="60000"/>
            <a:hueOff val="0"/>
            <a:satOff val="0"/>
            <a:lumOff val="0"/>
            <a:alphaOff val="0"/>
          </a:srgbClr>
        </a:solidFill>
        <a:ln>
          <a:noFill/>
        </a:ln>
        <a:effectLst>
          <a:outerShdw blurRad="50800" dist="25400" dir="5400000" rotWithShape="0">
            <a:srgbClr val="000000">
              <a:alpha val="50000"/>
            </a:srgbClr>
          </a:outerShdw>
        </a:effectLst>
        <a:scene3d>
          <a:camera prst="orthographicFront"/>
          <a:lightRig rig="flat" dir="t"/>
        </a:scene3d>
        <a:sp3d z="190500" prstMaterial="plastic">
          <a:bevelT w="120900" h="88900"/>
          <a:bevelB w="88900" h="31750" prst="angle"/>
        </a:sp3d>
      </dgm:spPr>
    </dgm:pt>
    <dgm:pt modelId="{1F9AC9C8-F23E-4DFD-8E99-3AF4C5DD5FCA}" type="pres">
      <dgm:prSet presAssocID="{DEAF5705-FECB-4F9F-B861-AD92029DDF1D}" presName="linComp" presStyleCnt="0"/>
      <dgm:spPr/>
    </dgm:pt>
    <dgm:pt modelId="{BE5433DA-FB3E-46E1-91CA-742C9F84955F}" type="pres">
      <dgm:prSet presAssocID="{2EBC7209-AABA-4E60-8DB7-03164729FD8F}" presName="compNode" presStyleCnt="0"/>
      <dgm:spPr/>
    </dgm:pt>
    <dgm:pt modelId="{ACF164BB-0265-4AB0-9803-77B26C1100B0}" type="pres">
      <dgm:prSet presAssocID="{2EBC7209-AABA-4E60-8DB7-03164729FD8F}" presName="bkgdShape" presStyleLbl="node1" presStyleIdx="0" presStyleCnt="6"/>
      <dgm:spPr/>
      <dgm:t>
        <a:bodyPr/>
        <a:lstStyle/>
        <a:p>
          <a:endParaRPr lang="es-ES"/>
        </a:p>
      </dgm:t>
    </dgm:pt>
    <dgm:pt modelId="{B34F70C8-D5B6-4D9A-B4B7-CCAFD7719770}" type="pres">
      <dgm:prSet presAssocID="{2EBC7209-AABA-4E60-8DB7-03164729FD8F}" presName="nodeTx" presStyleLbl="node1" presStyleIdx="0" presStyleCnt="6">
        <dgm:presLayoutVars>
          <dgm:bulletEnabled val="1"/>
        </dgm:presLayoutVars>
      </dgm:prSet>
      <dgm:spPr/>
      <dgm:t>
        <a:bodyPr/>
        <a:lstStyle/>
        <a:p>
          <a:endParaRPr lang="es-ES"/>
        </a:p>
      </dgm:t>
    </dgm:pt>
    <dgm:pt modelId="{B9A1FE2A-E385-4C4E-BBBF-2E20EB5ECAC5}" type="pres">
      <dgm:prSet presAssocID="{2EBC7209-AABA-4E60-8DB7-03164729FD8F}" presName="invisiNode" presStyleLbl="node1" presStyleIdx="0" presStyleCnt="6"/>
      <dgm:spPr/>
    </dgm:pt>
    <dgm:pt modelId="{95442956-F97F-4D9E-BDE6-0EF7A3D22F7F}" type="pres">
      <dgm:prSet presAssocID="{2EBC7209-AABA-4E60-8DB7-03164729FD8F}" presName="imagNode" presStyleLbl="fgImgPlace1" presStyleIdx="0" presStyleCnt="6"/>
      <dgm:spPr>
        <a:xfrm>
          <a:off x="40846" y="243840"/>
          <a:ext cx="1276676" cy="13533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gm:spPr>
    </dgm:pt>
    <dgm:pt modelId="{4B0C0394-9BB2-43B1-A192-71CC56DAB81F}" type="pres">
      <dgm:prSet presAssocID="{FE4B8F95-880F-40E5-B3ED-2AC852E70F3E}" presName="sibTrans" presStyleLbl="sibTrans2D1" presStyleIdx="0" presStyleCnt="0"/>
      <dgm:spPr/>
      <dgm:t>
        <a:bodyPr/>
        <a:lstStyle/>
        <a:p>
          <a:endParaRPr lang="es-ES"/>
        </a:p>
      </dgm:t>
    </dgm:pt>
    <dgm:pt modelId="{1BCCCB1F-9B65-4122-8E4E-5F1E4AE6EE51}" type="pres">
      <dgm:prSet presAssocID="{B1BA1421-642F-492C-9342-E4A53A29322C}" presName="compNode" presStyleCnt="0"/>
      <dgm:spPr/>
    </dgm:pt>
    <dgm:pt modelId="{BC06BF45-35EF-4010-BE3A-D92F10DE1135}" type="pres">
      <dgm:prSet presAssocID="{B1BA1421-642F-492C-9342-E4A53A29322C}" presName="bkgdShape" presStyleLbl="node1" presStyleIdx="1" presStyleCnt="6"/>
      <dgm:spPr/>
      <dgm:t>
        <a:bodyPr/>
        <a:lstStyle/>
        <a:p>
          <a:endParaRPr lang="es-ES"/>
        </a:p>
      </dgm:t>
    </dgm:pt>
    <dgm:pt modelId="{A3777C79-9B71-4174-B40E-F190596E732C}" type="pres">
      <dgm:prSet presAssocID="{B1BA1421-642F-492C-9342-E4A53A29322C}" presName="nodeTx" presStyleLbl="node1" presStyleIdx="1" presStyleCnt="6">
        <dgm:presLayoutVars>
          <dgm:bulletEnabled val="1"/>
        </dgm:presLayoutVars>
      </dgm:prSet>
      <dgm:spPr/>
      <dgm:t>
        <a:bodyPr/>
        <a:lstStyle/>
        <a:p>
          <a:endParaRPr lang="es-ES"/>
        </a:p>
      </dgm:t>
    </dgm:pt>
    <dgm:pt modelId="{3659ACB3-E5EA-42EC-86E1-DD5787F6931B}" type="pres">
      <dgm:prSet presAssocID="{B1BA1421-642F-492C-9342-E4A53A29322C}" presName="invisiNode" presStyleLbl="node1" presStyleIdx="1" presStyleCnt="6"/>
      <dgm:spPr/>
    </dgm:pt>
    <dgm:pt modelId="{2BA872E0-DDEC-42C7-88CE-642F657454B2}" type="pres">
      <dgm:prSet presAssocID="{B1BA1421-642F-492C-9342-E4A53A29322C}" presName="imagNode" presStyleLbl="fgImgPlace1" presStyleIdx="1" presStyleCnt="6"/>
      <dgm:spPr>
        <a:xfrm>
          <a:off x="1439758" y="243840"/>
          <a:ext cx="1276676" cy="13533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gm:spPr>
    </dgm:pt>
    <dgm:pt modelId="{4C341A1B-7334-4140-9991-D86A9C027226}" type="pres">
      <dgm:prSet presAssocID="{01E29DA6-B61D-403C-ADD3-EAB085F4D1FF}" presName="sibTrans" presStyleLbl="sibTrans2D1" presStyleIdx="0" presStyleCnt="0"/>
      <dgm:spPr/>
      <dgm:t>
        <a:bodyPr/>
        <a:lstStyle/>
        <a:p>
          <a:endParaRPr lang="es-ES"/>
        </a:p>
      </dgm:t>
    </dgm:pt>
    <dgm:pt modelId="{8C6C2064-9D57-4B0E-8019-EE240C8801F2}" type="pres">
      <dgm:prSet presAssocID="{D1F6835A-CCAA-4825-96DB-AA08FC6F5520}" presName="compNode" presStyleCnt="0"/>
      <dgm:spPr/>
    </dgm:pt>
    <dgm:pt modelId="{29F24723-E4DB-41B6-AE77-E7DAEE2D70D4}" type="pres">
      <dgm:prSet presAssocID="{D1F6835A-CCAA-4825-96DB-AA08FC6F5520}" presName="bkgdShape" presStyleLbl="node1" presStyleIdx="2" presStyleCnt="6"/>
      <dgm:spPr/>
      <dgm:t>
        <a:bodyPr/>
        <a:lstStyle/>
        <a:p>
          <a:endParaRPr lang="es-ES"/>
        </a:p>
      </dgm:t>
    </dgm:pt>
    <dgm:pt modelId="{3BF46DA7-C4D2-450A-A1B9-7C51B54E9E91}" type="pres">
      <dgm:prSet presAssocID="{D1F6835A-CCAA-4825-96DB-AA08FC6F5520}" presName="nodeTx" presStyleLbl="node1" presStyleIdx="2" presStyleCnt="6">
        <dgm:presLayoutVars>
          <dgm:bulletEnabled val="1"/>
        </dgm:presLayoutVars>
      </dgm:prSet>
      <dgm:spPr/>
      <dgm:t>
        <a:bodyPr/>
        <a:lstStyle/>
        <a:p>
          <a:endParaRPr lang="es-ES"/>
        </a:p>
      </dgm:t>
    </dgm:pt>
    <dgm:pt modelId="{3509101E-75BE-4D3B-B1E5-576B1198AAEF}" type="pres">
      <dgm:prSet presAssocID="{D1F6835A-CCAA-4825-96DB-AA08FC6F5520}" presName="invisiNode" presStyleLbl="node1" presStyleIdx="2" presStyleCnt="6"/>
      <dgm:spPr/>
    </dgm:pt>
    <dgm:pt modelId="{163ECD45-F0EA-4B8C-8DC3-CD0C440A1ECB}" type="pres">
      <dgm:prSet presAssocID="{D1F6835A-CCAA-4825-96DB-AA08FC6F5520}" presName="imagNode" presStyleLbl="fgImgPlace1" presStyleIdx="2" presStyleCnt="6"/>
      <dgm:spPr>
        <a:xfrm>
          <a:off x="2838669" y="243840"/>
          <a:ext cx="1276676" cy="13533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gm:spPr>
    </dgm:pt>
    <dgm:pt modelId="{CDE93D4F-600D-4EC1-A9D8-B5BD453AC0A7}" type="pres">
      <dgm:prSet presAssocID="{86E5125B-076E-4716-A4DA-D6980B9C74E1}" presName="sibTrans" presStyleLbl="sibTrans2D1" presStyleIdx="0" presStyleCnt="0"/>
      <dgm:spPr/>
      <dgm:t>
        <a:bodyPr/>
        <a:lstStyle/>
        <a:p>
          <a:endParaRPr lang="es-ES"/>
        </a:p>
      </dgm:t>
    </dgm:pt>
    <dgm:pt modelId="{FAFC3C4D-065A-43CE-86CF-3385DE3950DE}" type="pres">
      <dgm:prSet presAssocID="{8ABDEFF9-4B94-4C80-8507-A48E31F8CECA}" presName="compNode" presStyleCnt="0"/>
      <dgm:spPr/>
    </dgm:pt>
    <dgm:pt modelId="{E15C0765-0A1D-4FE7-B0B3-D92C239ABEBD}" type="pres">
      <dgm:prSet presAssocID="{8ABDEFF9-4B94-4C80-8507-A48E31F8CECA}" presName="bkgdShape" presStyleLbl="node1" presStyleIdx="3" presStyleCnt="6"/>
      <dgm:spPr/>
      <dgm:t>
        <a:bodyPr/>
        <a:lstStyle/>
        <a:p>
          <a:endParaRPr lang="es-ES"/>
        </a:p>
      </dgm:t>
    </dgm:pt>
    <dgm:pt modelId="{0512F451-73A6-4C29-9492-7FBF0D6639DC}" type="pres">
      <dgm:prSet presAssocID="{8ABDEFF9-4B94-4C80-8507-A48E31F8CECA}" presName="nodeTx" presStyleLbl="node1" presStyleIdx="3" presStyleCnt="6">
        <dgm:presLayoutVars>
          <dgm:bulletEnabled val="1"/>
        </dgm:presLayoutVars>
      </dgm:prSet>
      <dgm:spPr/>
      <dgm:t>
        <a:bodyPr/>
        <a:lstStyle/>
        <a:p>
          <a:endParaRPr lang="es-ES"/>
        </a:p>
      </dgm:t>
    </dgm:pt>
    <dgm:pt modelId="{EDC5A4BC-D1A6-4491-8069-D961AB2F12A4}" type="pres">
      <dgm:prSet presAssocID="{8ABDEFF9-4B94-4C80-8507-A48E31F8CECA}" presName="invisiNode" presStyleLbl="node1" presStyleIdx="3" presStyleCnt="6"/>
      <dgm:spPr/>
    </dgm:pt>
    <dgm:pt modelId="{BA5367FE-8BEC-49B3-94A0-9C0700DBB7D4}" type="pres">
      <dgm:prSet presAssocID="{8ABDEFF9-4B94-4C80-8507-A48E31F8CECA}" presName="imagNode" presStyleLbl="fgImgPlace1" presStyleIdx="3" presStyleCnt="6"/>
      <dgm:spPr>
        <a:xfrm>
          <a:off x="4237581" y="243840"/>
          <a:ext cx="1276676" cy="135331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0000" r="-50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gm:spPr>
    </dgm:pt>
    <dgm:pt modelId="{9E4D0EDF-ABE8-47D4-8C60-86D8873CA40C}" type="pres">
      <dgm:prSet presAssocID="{1D74FAB1-32F7-4FAF-8D56-A30BD5112114}" presName="sibTrans" presStyleLbl="sibTrans2D1" presStyleIdx="0" presStyleCnt="0"/>
      <dgm:spPr/>
      <dgm:t>
        <a:bodyPr/>
        <a:lstStyle/>
        <a:p>
          <a:endParaRPr lang="es-ES"/>
        </a:p>
      </dgm:t>
    </dgm:pt>
    <dgm:pt modelId="{57920D65-CC30-460D-888A-73C77D7662E1}" type="pres">
      <dgm:prSet presAssocID="{A55CD6FA-09BE-4C4A-9AD6-7E011325A8FE}" presName="compNode" presStyleCnt="0"/>
      <dgm:spPr/>
    </dgm:pt>
    <dgm:pt modelId="{35989BD4-BE3E-45B7-B580-53569F80FC37}" type="pres">
      <dgm:prSet presAssocID="{A55CD6FA-09BE-4C4A-9AD6-7E011325A8FE}" presName="bkgdShape" presStyleLbl="node1" presStyleIdx="4" presStyleCnt="6"/>
      <dgm:spPr/>
      <dgm:t>
        <a:bodyPr/>
        <a:lstStyle/>
        <a:p>
          <a:endParaRPr lang="es-ES"/>
        </a:p>
      </dgm:t>
    </dgm:pt>
    <dgm:pt modelId="{3B670415-075A-4539-BB90-3BE9C36AA33B}" type="pres">
      <dgm:prSet presAssocID="{A55CD6FA-09BE-4C4A-9AD6-7E011325A8FE}" presName="nodeTx" presStyleLbl="node1" presStyleIdx="4" presStyleCnt="6">
        <dgm:presLayoutVars>
          <dgm:bulletEnabled val="1"/>
        </dgm:presLayoutVars>
      </dgm:prSet>
      <dgm:spPr/>
      <dgm:t>
        <a:bodyPr/>
        <a:lstStyle/>
        <a:p>
          <a:endParaRPr lang="es-ES"/>
        </a:p>
      </dgm:t>
    </dgm:pt>
    <dgm:pt modelId="{288E2679-1395-4379-8DDF-390349DE182B}" type="pres">
      <dgm:prSet presAssocID="{A55CD6FA-09BE-4C4A-9AD6-7E011325A8FE}" presName="invisiNode" presStyleLbl="node1" presStyleIdx="4" presStyleCnt="6"/>
      <dgm:spPr/>
    </dgm:pt>
    <dgm:pt modelId="{53450AA4-CBFD-4020-9D7E-57A06DD81EB9}" type="pres">
      <dgm:prSet presAssocID="{A55CD6FA-09BE-4C4A-9AD6-7E011325A8FE}" presName="imagNode" presStyleLbl="fgImgPlace1" presStyleIdx="4" presStyleCnt="6"/>
      <dgm:spPr>
        <a:xfrm>
          <a:off x="5636493" y="243840"/>
          <a:ext cx="1276676" cy="135331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gm:spPr>
    </dgm:pt>
    <dgm:pt modelId="{173A8786-7ABE-4985-99AC-7C90BB68E70A}" type="pres">
      <dgm:prSet presAssocID="{91281E84-46D2-4EE3-9434-D2E2FF0318DE}" presName="sibTrans" presStyleLbl="sibTrans2D1" presStyleIdx="0" presStyleCnt="0"/>
      <dgm:spPr/>
      <dgm:t>
        <a:bodyPr/>
        <a:lstStyle/>
        <a:p>
          <a:endParaRPr lang="es-ES"/>
        </a:p>
      </dgm:t>
    </dgm:pt>
    <dgm:pt modelId="{38FD7A25-970C-47FE-89E2-23F83B774341}" type="pres">
      <dgm:prSet presAssocID="{752164E1-FBA3-42A3-A5AE-BA95B45757F5}" presName="compNode" presStyleCnt="0"/>
      <dgm:spPr/>
    </dgm:pt>
    <dgm:pt modelId="{CBB21201-8677-4CA6-8A93-9203BCD81F9D}" type="pres">
      <dgm:prSet presAssocID="{752164E1-FBA3-42A3-A5AE-BA95B45757F5}" presName="bkgdShape" presStyleLbl="node1" presStyleIdx="5" presStyleCnt="6"/>
      <dgm:spPr/>
      <dgm:t>
        <a:bodyPr/>
        <a:lstStyle/>
        <a:p>
          <a:endParaRPr lang="es-ES"/>
        </a:p>
      </dgm:t>
    </dgm:pt>
    <dgm:pt modelId="{961995FA-5631-49D3-8E83-F05974F57BE2}" type="pres">
      <dgm:prSet presAssocID="{752164E1-FBA3-42A3-A5AE-BA95B45757F5}" presName="nodeTx" presStyleLbl="node1" presStyleIdx="5" presStyleCnt="6">
        <dgm:presLayoutVars>
          <dgm:bulletEnabled val="1"/>
        </dgm:presLayoutVars>
      </dgm:prSet>
      <dgm:spPr/>
      <dgm:t>
        <a:bodyPr/>
        <a:lstStyle/>
        <a:p>
          <a:endParaRPr lang="es-ES"/>
        </a:p>
      </dgm:t>
    </dgm:pt>
    <dgm:pt modelId="{4A8EE8D2-44D7-448B-92DB-6D4A0584BEDD}" type="pres">
      <dgm:prSet presAssocID="{752164E1-FBA3-42A3-A5AE-BA95B45757F5}" presName="invisiNode" presStyleLbl="node1" presStyleIdx="5" presStyleCnt="6"/>
      <dgm:spPr/>
    </dgm:pt>
    <dgm:pt modelId="{DCD8BAE1-A46B-40A4-A078-1F34F672532C}" type="pres">
      <dgm:prSet presAssocID="{752164E1-FBA3-42A3-A5AE-BA95B45757F5}" presName="imagNode" presStyleLbl="fgImgPlace1" presStyleIdx="5" presStyleCnt="6"/>
      <dgm:spPr>
        <a:xfrm>
          <a:off x="7035404" y="243840"/>
          <a:ext cx="1276676" cy="1353312"/>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48000" r="-48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gm:spPr>
    </dgm:pt>
  </dgm:ptLst>
  <dgm:cxnLst>
    <dgm:cxn modelId="{83E6A334-D0BB-4A27-839D-BAB65466ECE3}" type="presOf" srcId="{D1F6835A-CCAA-4825-96DB-AA08FC6F5520}" destId="{29F24723-E4DB-41B6-AE77-E7DAEE2D70D4}" srcOrd="0" destOrd="0" presId="urn:microsoft.com/office/officeart/2005/8/layout/hList7"/>
    <dgm:cxn modelId="{DFFA4B03-B044-44E2-82AA-B38EB7F6135F}" type="presOf" srcId="{A55CD6FA-09BE-4C4A-9AD6-7E011325A8FE}" destId="{35989BD4-BE3E-45B7-B580-53569F80FC37}" srcOrd="0" destOrd="0" presId="urn:microsoft.com/office/officeart/2005/8/layout/hList7"/>
    <dgm:cxn modelId="{696D2B3A-C110-473A-AEB5-248775931673}" srcId="{DEAF5705-FECB-4F9F-B861-AD92029DDF1D}" destId="{B1BA1421-642F-492C-9342-E4A53A29322C}" srcOrd="1" destOrd="0" parTransId="{B5FDA8F1-C20A-43A2-85D1-BEACA6CE32DA}" sibTransId="{01E29DA6-B61D-403C-ADD3-EAB085F4D1FF}"/>
    <dgm:cxn modelId="{5905C0DC-6A00-42A1-9E99-095233A9F445}" type="presOf" srcId="{2EBC7209-AABA-4E60-8DB7-03164729FD8F}" destId="{B34F70C8-D5B6-4D9A-B4B7-CCAFD7719770}" srcOrd="1" destOrd="0" presId="urn:microsoft.com/office/officeart/2005/8/layout/hList7"/>
    <dgm:cxn modelId="{D87DCC02-ECB2-49CA-A0C5-7AC135745EE0}" type="presOf" srcId="{B1BA1421-642F-492C-9342-E4A53A29322C}" destId="{A3777C79-9B71-4174-B40E-F190596E732C}" srcOrd="1" destOrd="0" presId="urn:microsoft.com/office/officeart/2005/8/layout/hList7"/>
    <dgm:cxn modelId="{E073FA4B-EADA-4053-9917-6E45A078667E}" type="presOf" srcId="{D1F6835A-CCAA-4825-96DB-AA08FC6F5520}" destId="{3BF46DA7-C4D2-450A-A1B9-7C51B54E9E91}" srcOrd="1" destOrd="0" presId="urn:microsoft.com/office/officeart/2005/8/layout/hList7"/>
    <dgm:cxn modelId="{EA61F344-0BEF-48D2-A892-F89991A11E71}" srcId="{DEAF5705-FECB-4F9F-B861-AD92029DDF1D}" destId="{752164E1-FBA3-42A3-A5AE-BA95B45757F5}" srcOrd="5" destOrd="0" parTransId="{5EC0456A-6ED4-4D86-8DB1-B646ABEEB381}" sibTransId="{7BB485A3-1259-4542-85E4-6BA33F87FE02}"/>
    <dgm:cxn modelId="{154E5569-5325-4ADB-98DE-4163DA937700}" srcId="{DEAF5705-FECB-4F9F-B861-AD92029DDF1D}" destId="{D1F6835A-CCAA-4825-96DB-AA08FC6F5520}" srcOrd="2" destOrd="0" parTransId="{2E5DDA02-C687-44BA-853C-EDE000FDFCBB}" sibTransId="{86E5125B-076E-4716-A4DA-D6980B9C74E1}"/>
    <dgm:cxn modelId="{4622AB59-2691-470E-9E85-F1AE7AAF45D0}" type="presOf" srcId="{8ABDEFF9-4B94-4C80-8507-A48E31F8CECA}" destId="{0512F451-73A6-4C29-9492-7FBF0D6639DC}" srcOrd="1" destOrd="0" presId="urn:microsoft.com/office/officeart/2005/8/layout/hList7"/>
    <dgm:cxn modelId="{FC7FBF28-8A76-4290-9FC6-29897F07B077}" type="presOf" srcId="{752164E1-FBA3-42A3-A5AE-BA95B45757F5}" destId="{CBB21201-8677-4CA6-8A93-9203BCD81F9D}" srcOrd="0" destOrd="0" presId="urn:microsoft.com/office/officeart/2005/8/layout/hList7"/>
    <dgm:cxn modelId="{E32C9EB1-524D-4853-B3CE-25B53BD65C2D}" type="presOf" srcId="{2EBC7209-AABA-4E60-8DB7-03164729FD8F}" destId="{ACF164BB-0265-4AB0-9803-77B26C1100B0}" srcOrd="0" destOrd="0" presId="urn:microsoft.com/office/officeart/2005/8/layout/hList7"/>
    <dgm:cxn modelId="{DA2AFCD7-99CA-4CAC-906A-380AC2C1C786}" type="presOf" srcId="{B1BA1421-642F-492C-9342-E4A53A29322C}" destId="{BC06BF45-35EF-4010-BE3A-D92F10DE1135}" srcOrd="0" destOrd="0" presId="urn:microsoft.com/office/officeart/2005/8/layout/hList7"/>
    <dgm:cxn modelId="{43614088-0BC6-49D8-A299-9B49D65B874B}" type="presOf" srcId="{8ABDEFF9-4B94-4C80-8507-A48E31F8CECA}" destId="{E15C0765-0A1D-4FE7-B0B3-D92C239ABEBD}" srcOrd="0" destOrd="0" presId="urn:microsoft.com/office/officeart/2005/8/layout/hList7"/>
    <dgm:cxn modelId="{ECE760C9-F8E0-4465-8E79-6F7BF49DAFBE}" type="presOf" srcId="{A55CD6FA-09BE-4C4A-9AD6-7E011325A8FE}" destId="{3B670415-075A-4539-BB90-3BE9C36AA33B}" srcOrd="1" destOrd="0" presId="urn:microsoft.com/office/officeart/2005/8/layout/hList7"/>
    <dgm:cxn modelId="{59C4212E-6B1A-428F-A7C0-14D1569F172B}" type="presOf" srcId="{FE4B8F95-880F-40E5-B3ED-2AC852E70F3E}" destId="{4B0C0394-9BB2-43B1-A192-71CC56DAB81F}" srcOrd="0" destOrd="0" presId="urn:microsoft.com/office/officeart/2005/8/layout/hList7"/>
    <dgm:cxn modelId="{2E72C355-747F-4078-B756-EE3EC52581FD}" type="presOf" srcId="{1D74FAB1-32F7-4FAF-8D56-A30BD5112114}" destId="{9E4D0EDF-ABE8-47D4-8C60-86D8873CA40C}" srcOrd="0" destOrd="0" presId="urn:microsoft.com/office/officeart/2005/8/layout/hList7"/>
    <dgm:cxn modelId="{F9BBFB1B-8FFC-4037-AB9D-09AA62DDF196}" srcId="{DEAF5705-FECB-4F9F-B861-AD92029DDF1D}" destId="{8ABDEFF9-4B94-4C80-8507-A48E31F8CECA}" srcOrd="3" destOrd="0" parTransId="{623D4E42-E8B6-4107-ACFC-B6C6E0F37880}" sibTransId="{1D74FAB1-32F7-4FAF-8D56-A30BD5112114}"/>
    <dgm:cxn modelId="{9F11B0B2-E6F9-44F0-AD17-56D02C824458}" srcId="{DEAF5705-FECB-4F9F-B861-AD92029DDF1D}" destId="{2EBC7209-AABA-4E60-8DB7-03164729FD8F}" srcOrd="0" destOrd="0" parTransId="{9B151C33-F3DF-45A2-951D-0B5D925071F0}" sibTransId="{FE4B8F95-880F-40E5-B3ED-2AC852E70F3E}"/>
    <dgm:cxn modelId="{203372EF-1D55-4F57-B88A-AA6D1CB51438}" type="presOf" srcId="{DEAF5705-FECB-4F9F-B861-AD92029DDF1D}" destId="{0ECCE3D7-8D13-423E-8D70-E0BFDE415DAC}" srcOrd="0" destOrd="0" presId="urn:microsoft.com/office/officeart/2005/8/layout/hList7"/>
    <dgm:cxn modelId="{92CAE298-CA86-438A-9404-DD6698C6DA8D}" type="presOf" srcId="{86E5125B-076E-4716-A4DA-D6980B9C74E1}" destId="{CDE93D4F-600D-4EC1-A9D8-B5BD453AC0A7}" srcOrd="0" destOrd="0" presId="urn:microsoft.com/office/officeart/2005/8/layout/hList7"/>
    <dgm:cxn modelId="{A7AAA86E-EA77-4B07-BFB9-EB30D438EC70}" srcId="{DEAF5705-FECB-4F9F-B861-AD92029DDF1D}" destId="{A55CD6FA-09BE-4C4A-9AD6-7E011325A8FE}" srcOrd="4" destOrd="0" parTransId="{F04BF905-9799-4AAD-A7F7-35E7F208D612}" sibTransId="{91281E84-46D2-4EE3-9434-D2E2FF0318DE}"/>
    <dgm:cxn modelId="{12B2427B-9CCE-4A70-AF08-A7DC1795FCA6}" type="presOf" srcId="{01E29DA6-B61D-403C-ADD3-EAB085F4D1FF}" destId="{4C341A1B-7334-4140-9991-D86A9C027226}" srcOrd="0" destOrd="0" presId="urn:microsoft.com/office/officeart/2005/8/layout/hList7"/>
    <dgm:cxn modelId="{626CDD6A-EF79-4925-A7BE-6234F32F3A4A}" type="presOf" srcId="{91281E84-46D2-4EE3-9434-D2E2FF0318DE}" destId="{173A8786-7ABE-4985-99AC-7C90BB68E70A}" srcOrd="0" destOrd="0" presId="urn:microsoft.com/office/officeart/2005/8/layout/hList7"/>
    <dgm:cxn modelId="{EF13FFF7-A132-4413-BE7D-152A18421619}" type="presOf" srcId="{752164E1-FBA3-42A3-A5AE-BA95B45757F5}" destId="{961995FA-5631-49D3-8E83-F05974F57BE2}" srcOrd="1" destOrd="0" presId="urn:microsoft.com/office/officeart/2005/8/layout/hList7"/>
    <dgm:cxn modelId="{2CE41F1D-81C7-40D5-A8A7-9EEE7417F3B8}" type="presParOf" srcId="{0ECCE3D7-8D13-423E-8D70-E0BFDE415DAC}" destId="{D9A72A77-E17B-4F37-9107-24DB0C4DFA09}" srcOrd="0" destOrd="0" presId="urn:microsoft.com/office/officeart/2005/8/layout/hList7"/>
    <dgm:cxn modelId="{68E7D90D-72E3-4B11-A241-D9A758E93FC9}" type="presParOf" srcId="{0ECCE3D7-8D13-423E-8D70-E0BFDE415DAC}" destId="{1F9AC9C8-F23E-4DFD-8E99-3AF4C5DD5FCA}" srcOrd="1" destOrd="0" presId="urn:microsoft.com/office/officeart/2005/8/layout/hList7"/>
    <dgm:cxn modelId="{ECA5AD91-2520-43AA-9CB5-1CBC79C07FDF}" type="presParOf" srcId="{1F9AC9C8-F23E-4DFD-8E99-3AF4C5DD5FCA}" destId="{BE5433DA-FB3E-46E1-91CA-742C9F84955F}" srcOrd="0" destOrd="0" presId="urn:microsoft.com/office/officeart/2005/8/layout/hList7"/>
    <dgm:cxn modelId="{A595D431-5875-4414-8577-8F138C204A5A}" type="presParOf" srcId="{BE5433DA-FB3E-46E1-91CA-742C9F84955F}" destId="{ACF164BB-0265-4AB0-9803-77B26C1100B0}" srcOrd="0" destOrd="0" presId="urn:microsoft.com/office/officeart/2005/8/layout/hList7"/>
    <dgm:cxn modelId="{E6515AF1-101F-47B7-BF0D-D9FD2697E0CD}" type="presParOf" srcId="{BE5433DA-FB3E-46E1-91CA-742C9F84955F}" destId="{B34F70C8-D5B6-4D9A-B4B7-CCAFD7719770}" srcOrd="1" destOrd="0" presId="urn:microsoft.com/office/officeart/2005/8/layout/hList7"/>
    <dgm:cxn modelId="{FCD4AA23-B00D-48A6-AC20-683502BAE40E}" type="presParOf" srcId="{BE5433DA-FB3E-46E1-91CA-742C9F84955F}" destId="{B9A1FE2A-E385-4C4E-BBBF-2E20EB5ECAC5}" srcOrd="2" destOrd="0" presId="urn:microsoft.com/office/officeart/2005/8/layout/hList7"/>
    <dgm:cxn modelId="{E2E78FB0-8B9B-48DB-AF0D-7D6A5BD5E3BD}" type="presParOf" srcId="{BE5433DA-FB3E-46E1-91CA-742C9F84955F}" destId="{95442956-F97F-4D9E-BDE6-0EF7A3D22F7F}" srcOrd="3" destOrd="0" presId="urn:microsoft.com/office/officeart/2005/8/layout/hList7"/>
    <dgm:cxn modelId="{B71F2493-2D58-4AEE-966C-3E1AA694DFBC}" type="presParOf" srcId="{1F9AC9C8-F23E-4DFD-8E99-3AF4C5DD5FCA}" destId="{4B0C0394-9BB2-43B1-A192-71CC56DAB81F}" srcOrd="1" destOrd="0" presId="urn:microsoft.com/office/officeart/2005/8/layout/hList7"/>
    <dgm:cxn modelId="{6C0D6E7D-DF2A-4A71-9837-662E2A29DCBE}" type="presParOf" srcId="{1F9AC9C8-F23E-4DFD-8E99-3AF4C5DD5FCA}" destId="{1BCCCB1F-9B65-4122-8E4E-5F1E4AE6EE51}" srcOrd="2" destOrd="0" presId="urn:microsoft.com/office/officeart/2005/8/layout/hList7"/>
    <dgm:cxn modelId="{DBDBE7A5-44DC-48D9-809C-4E8582F86751}" type="presParOf" srcId="{1BCCCB1F-9B65-4122-8E4E-5F1E4AE6EE51}" destId="{BC06BF45-35EF-4010-BE3A-D92F10DE1135}" srcOrd="0" destOrd="0" presId="urn:microsoft.com/office/officeart/2005/8/layout/hList7"/>
    <dgm:cxn modelId="{A43B7E9C-8E2C-4AEF-8CA2-A78A0AF3F3E7}" type="presParOf" srcId="{1BCCCB1F-9B65-4122-8E4E-5F1E4AE6EE51}" destId="{A3777C79-9B71-4174-B40E-F190596E732C}" srcOrd="1" destOrd="0" presId="urn:microsoft.com/office/officeart/2005/8/layout/hList7"/>
    <dgm:cxn modelId="{97FE169F-3451-4775-9C04-07EBB94A3D8E}" type="presParOf" srcId="{1BCCCB1F-9B65-4122-8E4E-5F1E4AE6EE51}" destId="{3659ACB3-E5EA-42EC-86E1-DD5787F6931B}" srcOrd="2" destOrd="0" presId="urn:microsoft.com/office/officeart/2005/8/layout/hList7"/>
    <dgm:cxn modelId="{B8C5D987-9C96-4385-9828-BAEF755ADA5D}" type="presParOf" srcId="{1BCCCB1F-9B65-4122-8E4E-5F1E4AE6EE51}" destId="{2BA872E0-DDEC-42C7-88CE-642F657454B2}" srcOrd="3" destOrd="0" presId="urn:microsoft.com/office/officeart/2005/8/layout/hList7"/>
    <dgm:cxn modelId="{51FEC788-C801-4F33-9AB1-038374CD5F86}" type="presParOf" srcId="{1F9AC9C8-F23E-4DFD-8E99-3AF4C5DD5FCA}" destId="{4C341A1B-7334-4140-9991-D86A9C027226}" srcOrd="3" destOrd="0" presId="urn:microsoft.com/office/officeart/2005/8/layout/hList7"/>
    <dgm:cxn modelId="{9162243F-7C8D-41CC-A336-80ED7C5126EC}" type="presParOf" srcId="{1F9AC9C8-F23E-4DFD-8E99-3AF4C5DD5FCA}" destId="{8C6C2064-9D57-4B0E-8019-EE240C8801F2}" srcOrd="4" destOrd="0" presId="urn:microsoft.com/office/officeart/2005/8/layout/hList7"/>
    <dgm:cxn modelId="{F8F726E2-9C92-4A2A-81FE-E6E68FB7CEBF}" type="presParOf" srcId="{8C6C2064-9D57-4B0E-8019-EE240C8801F2}" destId="{29F24723-E4DB-41B6-AE77-E7DAEE2D70D4}" srcOrd="0" destOrd="0" presId="urn:microsoft.com/office/officeart/2005/8/layout/hList7"/>
    <dgm:cxn modelId="{E450472C-90DE-4C4B-9995-935569B2B70B}" type="presParOf" srcId="{8C6C2064-9D57-4B0E-8019-EE240C8801F2}" destId="{3BF46DA7-C4D2-450A-A1B9-7C51B54E9E91}" srcOrd="1" destOrd="0" presId="urn:microsoft.com/office/officeart/2005/8/layout/hList7"/>
    <dgm:cxn modelId="{245877AD-828E-45CE-8428-8D5082388FE1}" type="presParOf" srcId="{8C6C2064-9D57-4B0E-8019-EE240C8801F2}" destId="{3509101E-75BE-4D3B-B1E5-576B1198AAEF}" srcOrd="2" destOrd="0" presId="urn:microsoft.com/office/officeart/2005/8/layout/hList7"/>
    <dgm:cxn modelId="{62078E1A-EE0D-41D6-A983-4ED89D902F9C}" type="presParOf" srcId="{8C6C2064-9D57-4B0E-8019-EE240C8801F2}" destId="{163ECD45-F0EA-4B8C-8DC3-CD0C440A1ECB}" srcOrd="3" destOrd="0" presId="urn:microsoft.com/office/officeart/2005/8/layout/hList7"/>
    <dgm:cxn modelId="{9D4A654D-97AF-493D-9708-DC2C7FC02998}" type="presParOf" srcId="{1F9AC9C8-F23E-4DFD-8E99-3AF4C5DD5FCA}" destId="{CDE93D4F-600D-4EC1-A9D8-B5BD453AC0A7}" srcOrd="5" destOrd="0" presId="urn:microsoft.com/office/officeart/2005/8/layout/hList7"/>
    <dgm:cxn modelId="{6F175A0F-3C12-48BA-AA2E-59712EC1FB10}" type="presParOf" srcId="{1F9AC9C8-F23E-4DFD-8E99-3AF4C5DD5FCA}" destId="{FAFC3C4D-065A-43CE-86CF-3385DE3950DE}" srcOrd="6" destOrd="0" presId="urn:microsoft.com/office/officeart/2005/8/layout/hList7"/>
    <dgm:cxn modelId="{A1CEE942-93FF-4E00-8E3E-811068894BBB}" type="presParOf" srcId="{FAFC3C4D-065A-43CE-86CF-3385DE3950DE}" destId="{E15C0765-0A1D-4FE7-B0B3-D92C239ABEBD}" srcOrd="0" destOrd="0" presId="urn:microsoft.com/office/officeart/2005/8/layout/hList7"/>
    <dgm:cxn modelId="{A58122F9-ABA6-46AF-9A88-BBFC048DB296}" type="presParOf" srcId="{FAFC3C4D-065A-43CE-86CF-3385DE3950DE}" destId="{0512F451-73A6-4C29-9492-7FBF0D6639DC}" srcOrd="1" destOrd="0" presId="urn:microsoft.com/office/officeart/2005/8/layout/hList7"/>
    <dgm:cxn modelId="{C9D44690-6B83-4145-8554-865F60DB1120}" type="presParOf" srcId="{FAFC3C4D-065A-43CE-86CF-3385DE3950DE}" destId="{EDC5A4BC-D1A6-4491-8069-D961AB2F12A4}" srcOrd="2" destOrd="0" presId="urn:microsoft.com/office/officeart/2005/8/layout/hList7"/>
    <dgm:cxn modelId="{0D50D123-27E7-47A5-801E-9AF49BBFAFD3}" type="presParOf" srcId="{FAFC3C4D-065A-43CE-86CF-3385DE3950DE}" destId="{BA5367FE-8BEC-49B3-94A0-9C0700DBB7D4}" srcOrd="3" destOrd="0" presId="urn:microsoft.com/office/officeart/2005/8/layout/hList7"/>
    <dgm:cxn modelId="{3465B2B4-E325-4F10-83DF-9F94D9F14642}" type="presParOf" srcId="{1F9AC9C8-F23E-4DFD-8E99-3AF4C5DD5FCA}" destId="{9E4D0EDF-ABE8-47D4-8C60-86D8873CA40C}" srcOrd="7" destOrd="0" presId="urn:microsoft.com/office/officeart/2005/8/layout/hList7"/>
    <dgm:cxn modelId="{33D47BD1-16CF-407C-AB3F-6EA3BA194009}" type="presParOf" srcId="{1F9AC9C8-F23E-4DFD-8E99-3AF4C5DD5FCA}" destId="{57920D65-CC30-460D-888A-73C77D7662E1}" srcOrd="8" destOrd="0" presId="urn:microsoft.com/office/officeart/2005/8/layout/hList7"/>
    <dgm:cxn modelId="{A4D4C573-50C1-457F-ABE2-A8AEE9E7C446}" type="presParOf" srcId="{57920D65-CC30-460D-888A-73C77D7662E1}" destId="{35989BD4-BE3E-45B7-B580-53569F80FC37}" srcOrd="0" destOrd="0" presId="urn:microsoft.com/office/officeart/2005/8/layout/hList7"/>
    <dgm:cxn modelId="{AB992010-0C24-44A6-A8B4-D54923CFD95E}" type="presParOf" srcId="{57920D65-CC30-460D-888A-73C77D7662E1}" destId="{3B670415-075A-4539-BB90-3BE9C36AA33B}" srcOrd="1" destOrd="0" presId="urn:microsoft.com/office/officeart/2005/8/layout/hList7"/>
    <dgm:cxn modelId="{C7971D2E-4054-4F07-A1FB-6CFEF709BC7C}" type="presParOf" srcId="{57920D65-CC30-460D-888A-73C77D7662E1}" destId="{288E2679-1395-4379-8DDF-390349DE182B}" srcOrd="2" destOrd="0" presId="urn:microsoft.com/office/officeart/2005/8/layout/hList7"/>
    <dgm:cxn modelId="{4908B11C-FD42-49C5-8D3E-197FC9FFF5CF}" type="presParOf" srcId="{57920D65-CC30-460D-888A-73C77D7662E1}" destId="{53450AA4-CBFD-4020-9D7E-57A06DD81EB9}" srcOrd="3" destOrd="0" presId="urn:microsoft.com/office/officeart/2005/8/layout/hList7"/>
    <dgm:cxn modelId="{FBF10971-ABCB-44C0-A5B6-A50F77F32C3A}" type="presParOf" srcId="{1F9AC9C8-F23E-4DFD-8E99-3AF4C5DD5FCA}" destId="{173A8786-7ABE-4985-99AC-7C90BB68E70A}" srcOrd="9" destOrd="0" presId="urn:microsoft.com/office/officeart/2005/8/layout/hList7"/>
    <dgm:cxn modelId="{E1D3FAE4-42FD-4E83-BD6C-7805BE53900A}" type="presParOf" srcId="{1F9AC9C8-F23E-4DFD-8E99-3AF4C5DD5FCA}" destId="{38FD7A25-970C-47FE-89E2-23F83B774341}" srcOrd="10" destOrd="0" presId="urn:microsoft.com/office/officeart/2005/8/layout/hList7"/>
    <dgm:cxn modelId="{5074DA08-40AD-434E-9364-CEC31B3C4E7C}" type="presParOf" srcId="{38FD7A25-970C-47FE-89E2-23F83B774341}" destId="{CBB21201-8677-4CA6-8A93-9203BCD81F9D}" srcOrd="0" destOrd="0" presId="urn:microsoft.com/office/officeart/2005/8/layout/hList7"/>
    <dgm:cxn modelId="{2C7FB281-0783-41AB-9F0A-D8B3B6BB561B}" type="presParOf" srcId="{38FD7A25-970C-47FE-89E2-23F83B774341}" destId="{961995FA-5631-49D3-8E83-F05974F57BE2}" srcOrd="1" destOrd="0" presId="urn:microsoft.com/office/officeart/2005/8/layout/hList7"/>
    <dgm:cxn modelId="{D06242C4-756A-41D3-834D-845D03304E59}" type="presParOf" srcId="{38FD7A25-970C-47FE-89E2-23F83B774341}" destId="{4A8EE8D2-44D7-448B-92DB-6D4A0584BEDD}" srcOrd="2" destOrd="0" presId="urn:microsoft.com/office/officeart/2005/8/layout/hList7"/>
    <dgm:cxn modelId="{CB07D52A-87AB-4B5D-9886-1EBA3B805E64}" type="presParOf" srcId="{38FD7A25-970C-47FE-89E2-23F83B774341}" destId="{DCD8BAE1-A46B-40A4-A078-1F34F672532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EDF8A8-5E7B-42D8-91E7-26A0C803D19B}" type="doc">
      <dgm:prSet loTypeId="urn:microsoft.com/office/officeart/2005/8/layout/process1" loCatId="process" qsTypeId="urn:microsoft.com/office/officeart/2005/8/quickstyle/3d1" qsCatId="3D" csTypeId="urn:microsoft.com/office/officeart/2005/8/colors/accent1_2" csCatId="accent1" phldr="1"/>
      <dgm:spPr/>
    </dgm:pt>
    <dgm:pt modelId="{A7D5AE0F-0C3A-4119-A2CE-C98617531152}">
      <dgm:prSet phldrT="[Texto]" custT="1"/>
      <dgm:spPr>
        <a:xfrm>
          <a:off x="7594" y="183114"/>
          <a:ext cx="2269939" cy="1361963"/>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sz="1800" noProof="0" dirty="0" smtClean="0">
              <a:solidFill>
                <a:sysClr val="window" lastClr="FFFFFF"/>
              </a:solidFill>
              <a:latin typeface="Gill Sans MT"/>
              <a:ea typeface="+mn-ea"/>
              <a:cs typeface="+mn-cs"/>
            </a:rPr>
            <a:t>OUR COMPETITOR</a:t>
          </a:r>
        </a:p>
        <a:p>
          <a:r>
            <a:rPr lang="en-US" sz="1800" noProof="0" dirty="0" smtClean="0">
              <a:solidFill>
                <a:sysClr val="window" lastClr="FFFFFF"/>
              </a:solidFill>
              <a:latin typeface="Gill Sans MT"/>
              <a:ea typeface="+mn-ea"/>
              <a:cs typeface="+mn-cs"/>
            </a:rPr>
            <a:t>Red flag rules </a:t>
          </a:r>
          <a:br>
            <a:rPr lang="en-US" sz="1800" noProof="0" dirty="0" smtClean="0">
              <a:solidFill>
                <a:sysClr val="window" lastClr="FFFFFF"/>
              </a:solidFill>
              <a:latin typeface="Gill Sans MT"/>
              <a:ea typeface="+mn-ea"/>
              <a:cs typeface="+mn-cs"/>
            </a:rPr>
          </a:br>
          <a:r>
            <a:rPr lang="en-US" sz="1800" noProof="0" dirty="0" smtClean="0">
              <a:solidFill>
                <a:sysClr val="window" lastClr="FFFFFF"/>
              </a:solidFill>
              <a:latin typeface="Gill Sans MT"/>
              <a:ea typeface="+mn-ea"/>
              <a:cs typeface="+mn-cs"/>
            </a:rPr>
            <a:t>engines</a:t>
          </a:r>
          <a:endParaRPr lang="en-US" sz="1800" noProof="0" dirty="0">
            <a:solidFill>
              <a:sysClr val="window" lastClr="FFFFFF"/>
            </a:solidFill>
            <a:latin typeface="Gill Sans MT"/>
            <a:ea typeface="+mn-ea"/>
            <a:cs typeface="+mn-cs"/>
          </a:endParaRPr>
        </a:p>
      </dgm:t>
    </dgm:pt>
    <dgm:pt modelId="{7E98905A-9A2F-41A7-ACC6-4D55D4D42AE4}" type="parTrans" cxnId="{70D75CA1-9C0A-4B2F-9A2E-3B1B38E6F2F1}">
      <dgm:prSet/>
      <dgm:spPr/>
      <dgm:t>
        <a:bodyPr/>
        <a:lstStyle/>
        <a:p>
          <a:endParaRPr lang="en-US" sz="1200" noProof="0" dirty="0"/>
        </a:p>
      </dgm:t>
    </dgm:pt>
    <dgm:pt modelId="{1E63A012-8954-440E-9935-5299C82CC763}" type="sibTrans" cxnId="{70D75CA1-9C0A-4B2F-9A2E-3B1B38E6F2F1}">
      <dgm:prSet custT="1"/>
      <dgm:spPr>
        <a:xfrm>
          <a:off x="2504528" y="582623"/>
          <a:ext cx="481227" cy="562945"/>
        </a:xfrm>
        <a:prstGeom prst="rightArrow">
          <a:avLst>
            <a:gd name="adj1" fmla="val 60000"/>
            <a:gd name="adj2" fmla="val 50000"/>
          </a:avLst>
        </a:prstGeom>
        <a:gradFill rotWithShape="0">
          <a:gsLst>
            <a:gs pos="0">
              <a:srgbClr val="727CA3">
                <a:tint val="60000"/>
                <a:hueOff val="0"/>
                <a:satOff val="0"/>
                <a:lumOff val="0"/>
                <a:alphaOff val="0"/>
                <a:shade val="63000"/>
              </a:srgbClr>
            </a:gs>
            <a:gs pos="30000">
              <a:srgbClr val="727CA3">
                <a:tint val="60000"/>
                <a:hueOff val="0"/>
                <a:satOff val="0"/>
                <a:lumOff val="0"/>
                <a:alphaOff val="0"/>
                <a:shade val="90000"/>
                <a:satMod val="110000"/>
              </a:srgbClr>
            </a:gs>
            <a:gs pos="45000">
              <a:srgbClr val="727CA3">
                <a:tint val="60000"/>
                <a:hueOff val="0"/>
                <a:satOff val="0"/>
                <a:lumOff val="0"/>
                <a:alphaOff val="0"/>
                <a:shade val="100000"/>
                <a:satMod val="118000"/>
              </a:srgbClr>
            </a:gs>
            <a:gs pos="55000">
              <a:srgbClr val="727CA3">
                <a:tint val="60000"/>
                <a:hueOff val="0"/>
                <a:satOff val="0"/>
                <a:lumOff val="0"/>
                <a:alphaOff val="0"/>
                <a:shade val="100000"/>
                <a:satMod val="118000"/>
              </a:srgbClr>
            </a:gs>
            <a:gs pos="73000">
              <a:srgbClr val="727CA3">
                <a:tint val="60000"/>
                <a:hueOff val="0"/>
                <a:satOff val="0"/>
                <a:lumOff val="0"/>
                <a:alphaOff val="0"/>
                <a:shade val="90000"/>
                <a:satMod val="110000"/>
              </a:srgbClr>
            </a:gs>
            <a:gs pos="100000">
              <a:srgbClr val="727CA3">
                <a:tint val="60000"/>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gm:spPr>
      <dgm:t>
        <a:bodyPr/>
        <a:lstStyle/>
        <a:p>
          <a:endParaRPr lang="en-US" sz="1600" noProof="0" dirty="0">
            <a:solidFill>
              <a:sysClr val="window" lastClr="FFFFFF"/>
            </a:solidFill>
            <a:latin typeface="Gill Sans MT"/>
            <a:ea typeface="+mn-ea"/>
            <a:cs typeface="+mn-cs"/>
          </a:endParaRPr>
        </a:p>
      </dgm:t>
    </dgm:pt>
    <dgm:pt modelId="{70AA8087-BA16-4E12-8A7F-48F086437D72}">
      <dgm:prSet phldrT="[Texto]" custT="1"/>
      <dgm:spPr>
        <a:xfrm>
          <a:off x="3185510" y="183114"/>
          <a:ext cx="2269939" cy="1361963"/>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sz="1800" noProof="0" dirty="0" smtClean="0">
              <a:solidFill>
                <a:sysClr val="window" lastClr="FFFFFF"/>
              </a:solidFill>
              <a:latin typeface="Gill Sans MT"/>
              <a:ea typeface="+mn-ea"/>
              <a:cs typeface="+mn-cs"/>
            </a:rPr>
            <a:t>Predictive algorithms methodology</a:t>
          </a:r>
          <a:endParaRPr lang="en-US" sz="1800" noProof="0" dirty="0">
            <a:solidFill>
              <a:sysClr val="window" lastClr="FFFFFF"/>
            </a:solidFill>
            <a:latin typeface="Gill Sans MT"/>
            <a:ea typeface="+mn-ea"/>
            <a:cs typeface="+mn-cs"/>
          </a:endParaRPr>
        </a:p>
      </dgm:t>
    </dgm:pt>
    <dgm:pt modelId="{C4699557-9B41-41CD-8772-F36DC747D80E}" type="parTrans" cxnId="{A3B66488-B0A9-4C36-8D7B-79C658F88CD9}">
      <dgm:prSet/>
      <dgm:spPr/>
      <dgm:t>
        <a:bodyPr/>
        <a:lstStyle/>
        <a:p>
          <a:endParaRPr lang="en-US" sz="1200" noProof="0" dirty="0"/>
        </a:p>
      </dgm:t>
    </dgm:pt>
    <dgm:pt modelId="{7CAA6723-11EE-441D-95B1-20DC93F611CD}" type="sibTrans" cxnId="{A3B66488-B0A9-4C36-8D7B-79C658F88CD9}">
      <dgm:prSet custT="1"/>
      <dgm:spPr>
        <a:xfrm>
          <a:off x="5682443" y="582623"/>
          <a:ext cx="481227" cy="562945"/>
        </a:xfrm>
        <a:prstGeom prst="rightArrow">
          <a:avLst>
            <a:gd name="adj1" fmla="val 60000"/>
            <a:gd name="adj2" fmla="val 50000"/>
          </a:avLst>
        </a:prstGeom>
        <a:gradFill rotWithShape="0">
          <a:gsLst>
            <a:gs pos="0">
              <a:srgbClr val="727CA3">
                <a:tint val="60000"/>
                <a:hueOff val="0"/>
                <a:satOff val="0"/>
                <a:lumOff val="0"/>
                <a:alphaOff val="0"/>
                <a:shade val="63000"/>
              </a:srgbClr>
            </a:gs>
            <a:gs pos="30000">
              <a:srgbClr val="727CA3">
                <a:tint val="60000"/>
                <a:hueOff val="0"/>
                <a:satOff val="0"/>
                <a:lumOff val="0"/>
                <a:alphaOff val="0"/>
                <a:shade val="90000"/>
                <a:satMod val="110000"/>
              </a:srgbClr>
            </a:gs>
            <a:gs pos="45000">
              <a:srgbClr val="727CA3">
                <a:tint val="60000"/>
                <a:hueOff val="0"/>
                <a:satOff val="0"/>
                <a:lumOff val="0"/>
                <a:alphaOff val="0"/>
                <a:shade val="100000"/>
                <a:satMod val="118000"/>
              </a:srgbClr>
            </a:gs>
            <a:gs pos="55000">
              <a:srgbClr val="727CA3">
                <a:tint val="60000"/>
                <a:hueOff val="0"/>
                <a:satOff val="0"/>
                <a:lumOff val="0"/>
                <a:alphaOff val="0"/>
                <a:shade val="100000"/>
                <a:satMod val="118000"/>
              </a:srgbClr>
            </a:gs>
            <a:gs pos="73000">
              <a:srgbClr val="727CA3">
                <a:tint val="60000"/>
                <a:hueOff val="0"/>
                <a:satOff val="0"/>
                <a:lumOff val="0"/>
                <a:alphaOff val="0"/>
                <a:shade val="90000"/>
                <a:satMod val="110000"/>
              </a:srgbClr>
            </a:gs>
            <a:gs pos="100000">
              <a:srgbClr val="727CA3">
                <a:tint val="60000"/>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gm:spPr>
      <dgm:t>
        <a:bodyPr/>
        <a:lstStyle/>
        <a:p>
          <a:endParaRPr lang="en-US" sz="1600" noProof="0" dirty="0">
            <a:solidFill>
              <a:sysClr val="window" lastClr="FFFFFF"/>
            </a:solidFill>
            <a:latin typeface="Gill Sans MT"/>
            <a:ea typeface="+mn-ea"/>
            <a:cs typeface="+mn-cs"/>
          </a:endParaRPr>
        </a:p>
      </dgm:t>
    </dgm:pt>
    <dgm:pt modelId="{7301131C-2C88-4B16-AE1B-A18A00CFF2F6}">
      <dgm:prSet phldrT="[Texto]" custT="1"/>
      <dgm:spPr>
        <a:xfrm>
          <a:off x="6363425" y="183114"/>
          <a:ext cx="2269939" cy="1361963"/>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sz="1800" noProof="0" dirty="0" smtClean="0">
              <a:solidFill>
                <a:sysClr val="window" lastClr="FFFFFF"/>
              </a:solidFill>
              <a:latin typeface="Gill Sans MT"/>
              <a:ea typeface="+mn-ea"/>
              <a:cs typeface="+mn-cs"/>
            </a:rPr>
            <a:t>Fraud networks modelling</a:t>
          </a:r>
          <a:endParaRPr lang="en-US" sz="1800" noProof="0" dirty="0">
            <a:solidFill>
              <a:sysClr val="window" lastClr="FFFFFF"/>
            </a:solidFill>
            <a:latin typeface="Gill Sans MT"/>
            <a:ea typeface="+mn-ea"/>
            <a:cs typeface="+mn-cs"/>
          </a:endParaRPr>
        </a:p>
      </dgm:t>
    </dgm:pt>
    <dgm:pt modelId="{1FFBB35C-6C50-4DE7-8176-B7BC1DE685EC}" type="parTrans" cxnId="{C2D47F06-A4D5-4521-951E-6286D8DC7513}">
      <dgm:prSet/>
      <dgm:spPr/>
      <dgm:t>
        <a:bodyPr/>
        <a:lstStyle/>
        <a:p>
          <a:endParaRPr lang="en-US" sz="1200" noProof="0" dirty="0"/>
        </a:p>
      </dgm:t>
    </dgm:pt>
    <dgm:pt modelId="{ADC9573B-9C5E-4927-B2B8-EAF538926E06}" type="sibTrans" cxnId="{C2D47F06-A4D5-4521-951E-6286D8DC7513}">
      <dgm:prSet/>
      <dgm:spPr/>
      <dgm:t>
        <a:bodyPr/>
        <a:lstStyle/>
        <a:p>
          <a:endParaRPr lang="en-US" sz="1200" noProof="0" dirty="0"/>
        </a:p>
      </dgm:t>
    </dgm:pt>
    <dgm:pt modelId="{41365A7E-3C92-4A2E-964F-54E72730BEDF}" type="pres">
      <dgm:prSet presAssocID="{71EDF8A8-5E7B-42D8-91E7-26A0C803D19B}" presName="Name0" presStyleCnt="0">
        <dgm:presLayoutVars>
          <dgm:dir/>
          <dgm:resizeHandles val="exact"/>
        </dgm:presLayoutVars>
      </dgm:prSet>
      <dgm:spPr/>
    </dgm:pt>
    <dgm:pt modelId="{F8B6D6E4-0EAA-40AB-BAB4-36B79FAEDFBB}" type="pres">
      <dgm:prSet presAssocID="{A7D5AE0F-0C3A-4119-A2CE-C98617531152}" presName="node" presStyleLbl="node1" presStyleIdx="0" presStyleCnt="3">
        <dgm:presLayoutVars>
          <dgm:bulletEnabled val="1"/>
        </dgm:presLayoutVars>
      </dgm:prSet>
      <dgm:spPr/>
      <dgm:t>
        <a:bodyPr/>
        <a:lstStyle/>
        <a:p>
          <a:endParaRPr lang="es-ES"/>
        </a:p>
      </dgm:t>
    </dgm:pt>
    <dgm:pt modelId="{2989DE56-AF7F-4DDE-8CFE-B967D06DBD8F}" type="pres">
      <dgm:prSet presAssocID="{1E63A012-8954-440E-9935-5299C82CC763}" presName="sibTrans" presStyleLbl="sibTrans2D1" presStyleIdx="0" presStyleCnt="2"/>
      <dgm:spPr/>
      <dgm:t>
        <a:bodyPr/>
        <a:lstStyle/>
        <a:p>
          <a:endParaRPr lang="es-ES"/>
        </a:p>
      </dgm:t>
    </dgm:pt>
    <dgm:pt modelId="{6099AEBC-B5DD-4626-AE61-60B1A4E2DE7E}" type="pres">
      <dgm:prSet presAssocID="{1E63A012-8954-440E-9935-5299C82CC763}" presName="connectorText" presStyleLbl="sibTrans2D1" presStyleIdx="0" presStyleCnt="2"/>
      <dgm:spPr/>
      <dgm:t>
        <a:bodyPr/>
        <a:lstStyle/>
        <a:p>
          <a:endParaRPr lang="es-ES"/>
        </a:p>
      </dgm:t>
    </dgm:pt>
    <dgm:pt modelId="{C7F273B9-EA53-49E8-BE7B-68EC97D212B3}" type="pres">
      <dgm:prSet presAssocID="{70AA8087-BA16-4E12-8A7F-48F086437D72}" presName="node" presStyleLbl="node1" presStyleIdx="1" presStyleCnt="3">
        <dgm:presLayoutVars>
          <dgm:bulletEnabled val="1"/>
        </dgm:presLayoutVars>
      </dgm:prSet>
      <dgm:spPr/>
      <dgm:t>
        <a:bodyPr/>
        <a:lstStyle/>
        <a:p>
          <a:endParaRPr lang="es-ES"/>
        </a:p>
      </dgm:t>
    </dgm:pt>
    <dgm:pt modelId="{1E9D4E17-8E0F-41EC-BC47-58A80794FBCD}" type="pres">
      <dgm:prSet presAssocID="{7CAA6723-11EE-441D-95B1-20DC93F611CD}" presName="sibTrans" presStyleLbl="sibTrans2D1" presStyleIdx="1" presStyleCnt="2"/>
      <dgm:spPr/>
      <dgm:t>
        <a:bodyPr/>
        <a:lstStyle/>
        <a:p>
          <a:endParaRPr lang="es-ES"/>
        </a:p>
      </dgm:t>
    </dgm:pt>
    <dgm:pt modelId="{BD0ACBFE-DFD8-4691-8A51-88CF55D992B9}" type="pres">
      <dgm:prSet presAssocID="{7CAA6723-11EE-441D-95B1-20DC93F611CD}" presName="connectorText" presStyleLbl="sibTrans2D1" presStyleIdx="1" presStyleCnt="2"/>
      <dgm:spPr/>
      <dgm:t>
        <a:bodyPr/>
        <a:lstStyle/>
        <a:p>
          <a:endParaRPr lang="es-ES"/>
        </a:p>
      </dgm:t>
    </dgm:pt>
    <dgm:pt modelId="{32CD5504-BF95-4ED4-B94E-7BB862B01537}" type="pres">
      <dgm:prSet presAssocID="{7301131C-2C88-4B16-AE1B-A18A00CFF2F6}" presName="node" presStyleLbl="node1" presStyleIdx="2" presStyleCnt="3">
        <dgm:presLayoutVars>
          <dgm:bulletEnabled val="1"/>
        </dgm:presLayoutVars>
      </dgm:prSet>
      <dgm:spPr/>
      <dgm:t>
        <a:bodyPr/>
        <a:lstStyle/>
        <a:p>
          <a:endParaRPr lang="es-ES"/>
        </a:p>
      </dgm:t>
    </dgm:pt>
  </dgm:ptLst>
  <dgm:cxnLst>
    <dgm:cxn modelId="{30A3F25A-A62F-44D0-8C33-53C7A7E14D9A}" type="presOf" srcId="{70AA8087-BA16-4E12-8A7F-48F086437D72}" destId="{C7F273B9-EA53-49E8-BE7B-68EC97D212B3}" srcOrd="0" destOrd="0" presId="urn:microsoft.com/office/officeart/2005/8/layout/process1"/>
    <dgm:cxn modelId="{8037C130-B990-4E69-84A2-906BBC47584B}" type="presOf" srcId="{7CAA6723-11EE-441D-95B1-20DC93F611CD}" destId="{BD0ACBFE-DFD8-4691-8A51-88CF55D992B9}" srcOrd="1" destOrd="0" presId="urn:microsoft.com/office/officeart/2005/8/layout/process1"/>
    <dgm:cxn modelId="{65901B1C-5B71-40C4-8C10-36986A83350E}" type="presOf" srcId="{71EDF8A8-5E7B-42D8-91E7-26A0C803D19B}" destId="{41365A7E-3C92-4A2E-964F-54E72730BEDF}" srcOrd="0" destOrd="0" presId="urn:microsoft.com/office/officeart/2005/8/layout/process1"/>
    <dgm:cxn modelId="{F2E7A37A-A921-417A-9FE1-58C098DF4090}" type="presOf" srcId="{7301131C-2C88-4B16-AE1B-A18A00CFF2F6}" destId="{32CD5504-BF95-4ED4-B94E-7BB862B01537}" srcOrd="0" destOrd="0" presId="urn:microsoft.com/office/officeart/2005/8/layout/process1"/>
    <dgm:cxn modelId="{70D75CA1-9C0A-4B2F-9A2E-3B1B38E6F2F1}" srcId="{71EDF8A8-5E7B-42D8-91E7-26A0C803D19B}" destId="{A7D5AE0F-0C3A-4119-A2CE-C98617531152}" srcOrd="0" destOrd="0" parTransId="{7E98905A-9A2F-41A7-ACC6-4D55D4D42AE4}" sibTransId="{1E63A012-8954-440E-9935-5299C82CC763}"/>
    <dgm:cxn modelId="{0AA93705-2DAA-410E-83A7-DBC9E82835FA}" type="presOf" srcId="{7CAA6723-11EE-441D-95B1-20DC93F611CD}" destId="{1E9D4E17-8E0F-41EC-BC47-58A80794FBCD}" srcOrd="0" destOrd="0" presId="urn:microsoft.com/office/officeart/2005/8/layout/process1"/>
    <dgm:cxn modelId="{089A5FA7-194B-4ED8-B091-392C537A18C2}" type="presOf" srcId="{A7D5AE0F-0C3A-4119-A2CE-C98617531152}" destId="{F8B6D6E4-0EAA-40AB-BAB4-36B79FAEDFBB}" srcOrd="0" destOrd="0" presId="urn:microsoft.com/office/officeart/2005/8/layout/process1"/>
    <dgm:cxn modelId="{EB48DB09-901A-4F87-8E44-A3C0C2B69554}" type="presOf" srcId="{1E63A012-8954-440E-9935-5299C82CC763}" destId="{6099AEBC-B5DD-4626-AE61-60B1A4E2DE7E}" srcOrd="1" destOrd="0" presId="urn:microsoft.com/office/officeart/2005/8/layout/process1"/>
    <dgm:cxn modelId="{A3B66488-B0A9-4C36-8D7B-79C658F88CD9}" srcId="{71EDF8A8-5E7B-42D8-91E7-26A0C803D19B}" destId="{70AA8087-BA16-4E12-8A7F-48F086437D72}" srcOrd="1" destOrd="0" parTransId="{C4699557-9B41-41CD-8772-F36DC747D80E}" sibTransId="{7CAA6723-11EE-441D-95B1-20DC93F611CD}"/>
    <dgm:cxn modelId="{C2D47F06-A4D5-4521-951E-6286D8DC7513}" srcId="{71EDF8A8-5E7B-42D8-91E7-26A0C803D19B}" destId="{7301131C-2C88-4B16-AE1B-A18A00CFF2F6}" srcOrd="2" destOrd="0" parTransId="{1FFBB35C-6C50-4DE7-8176-B7BC1DE685EC}" sibTransId="{ADC9573B-9C5E-4927-B2B8-EAF538926E06}"/>
    <dgm:cxn modelId="{3893CE93-BBE3-4C0A-B3FD-F707C8222F1B}" type="presOf" srcId="{1E63A012-8954-440E-9935-5299C82CC763}" destId="{2989DE56-AF7F-4DDE-8CFE-B967D06DBD8F}" srcOrd="0" destOrd="0" presId="urn:microsoft.com/office/officeart/2005/8/layout/process1"/>
    <dgm:cxn modelId="{85C47E62-E9FF-474E-B200-E9450E747B0C}" type="presParOf" srcId="{41365A7E-3C92-4A2E-964F-54E72730BEDF}" destId="{F8B6D6E4-0EAA-40AB-BAB4-36B79FAEDFBB}" srcOrd="0" destOrd="0" presId="urn:microsoft.com/office/officeart/2005/8/layout/process1"/>
    <dgm:cxn modelId="{DF1F1A11-3411-4502-9D79-828393D3A50F}" type="presParOf" srcId="{41365A7E-3C92-4A2E-964F-54E72730BEDF}" destId="{2989DE56-AF7F-4DDE-8CFE-B967D06DBD8F}" srcOrd="1" destOrd="0" presId="urn:microsoft.com/office/officeart/2005/8/layout/process1"/>
    <dgm:cxn modelId="{BA86ACED-8285-4BFC-86BA-78422DFAFAAA}" type="presParOf" srcId="{2989DE56-AF7F-4DDE-8CFE-B967D06DBD8F}" destId="{6099AEBC-B5DD-4626-AE61-60B1A4E2DE7E}" srcOrd="0" destOrd="0" presId="urn:microsoft.com/office/officeart/2005/8/layout/process1"/>
    <dgm:cxn modelId="{06344427-FBD8-45AE-A33E-9740E095A054}" type="presParOf" srcId="{41365A7E-3C92-4A2E-964F-54E72730BEDF}" destId="{C7F273B9-EA53-49E8-BE7B-68EC97D212B3}" srcOrd="2" destOrd="0" presId="urn:microsoft.com/office/officeart/2005/8/layout/process1"/>
    <dgm:cxn modelId="{4900338D-604B-46A8-BC14-D2C5567DBADC}" type="presParOf" srcId="{41365A7E-3C92-4A2E-964F-54E72730BEDF}" destId="{1E9D4E17-8E0F-41EC-BC47-58A80794FBCD}" srcOrd="3" destOrd="0" presId="urn:microsoft.com/office/officeart/2005/8/layout/process1"/>
    <dgm:cxn modelId="{F14D282A-3D3F-4617-B124-28751E03143D}" type="presParOf" srcId="{1E9D4E17-8E0F-41EC-BC47-58A80794FBCD}" destId="{BD0ACBFE-DFD8-4691-8A51-88CF55D992B9}" srcOrd="0" destOrd="0" presId="urn:microsoft.com/office/officeart/2005/8/layout/process1"/>
    <dgm:cxn modelId="{DA5E8998-1046-4E6B-AC85-B89B17863C7E}" type="presParOf" srcId="{41365A7E-3C92-4A2E-964F-54E72730BEDF}" destId="{32CD5504-BF95-4ED4-B94E-7BB862B01537}"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EDF8A8-5E7B-42D8-91E7-26A0C803D19B}" type="doc">
      <dgm:prSet loTypeId="urn:microsoft.com/office/officeart/2005/8/layout/process1" loCatId="process" qsTypeId="urn:microsoft.com/office/officeart/2005/8/quickstyle/3d1" qsCatId="3D" csTypeId="urn:microsoft.com/office/officeart/2005/8/colors/accent1_2" csCatId="accent1" phldr="1"/>
      <dgm:spPr/>
    </dgm:pt>
    <dgm:pt modelId="{A7D5AE0F-0C3A-4119-A2CE-C98617531152}">
      <dgm:prSet phldrT="[Texto]" custT="1"/>
      <dgm:spPr>
        <a:xfrm>
          <a:off x="7594" y="0"/>
          <a:ext cx="2269939" cy="1296143"/>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sz="1800" noProof="0" dirty="0" smtClean="0">
              <a:solidFill>
                <a:sysClr val="window" lastClr="FFFFFF"/>
              </a:solidFill>
              <a:latin typeface="Gill Sans MT"/>
              <a:ea typeface="+mn-ea"/>
              <a:cs typeface="+mn-cs"/>
            </a:rPr>
            <a:t>Link analysis</a:t>
          </a:r>
          <a:endParaRPr lang="en-US" sz="1800" noProof="0" dirty="0">
            <a:solidFill>
              <a:sysClr val="window" lastClr="FFFFFF"/>
            </a:solidFill>
            <a:latin typeface="Gill Sans MT"/>
            <a:ea typeface="+mn-ea"/>
            <a:cs typeface="+mn-cs"/>
          </a:endParaRPr>
        </a:p>
      </dgm:t>
    </dgm:pt>
    <dgm:pt modelId="{7E98905A-9A2F-41A7-ACC6-4D55D4D42AE4}" type="parTrans" cxnId="{70D75CA1-9C0A-4B2F-9A2E-3B1B38E6F2F1}">
      <dgm:prSet/>
      <dgm:spPr/>
      <dgm:t>
        <a:bodyPr/>
        <a:lstStyle/>
        <a:p>
          <a:endParaRPr lang="en-US" sz="1200" noProof="0" dirty="0"/>
        </a:p>
      </dgm:t>
    </dgm:pt>
    <dgm:pt modelId="{1E63A012-8954-440E-9935-5299C82CC763}" type="sibTrans" cxnId="{70D75CA1-9C0A-4B2F-9A2E-3B1B38E6F2F1}">
      <dgm:prSet custT="1"/>
      <dgm:spPr>
        <a:xfrm>
          <a:off x="2543108" y="366599"/>
          <a:ext cx="481227" cy="562945"/>
        </a:xfrm>
        <a:prstGeom prst="rightArrow">
          <a:avLst>
            <a:gd name="adj1" fmla="val 60000"/>
            <a:gd name="adj2" fmla="val 50000"/>
          </a:avLst>
        </a:prstGeom>
        <a:gradFill rotWithShape="0">
          <a:gsLst>
            <a:gs pos="0">
              <a:srgbClr val="727CA3">
                <a:tint val="60000"/>
                <a:hueOff val="0"/>
                <a:satOff val="0"/>
                <a:lumOff val="0"/>
                <a:alphaOff val="0"/>
                <a:shade val="63000"/>
              </a:srgbClr>
            </a:gs>
            <a:gs pos="30000">
              <a:srgbClr val="727CA3">
                <a:tint val="60000"/>
                <a:hueOff val="0"/>
                <a:satOff val="0"/>
                <a:lumOff val="0"/>
                <a:alphaOff val="0"/>
                <a:shade val="90000"/>
                <a:satMod val="110000"/>
              </a:srgbClr>
            </a:gs>
            <a:gs pos="45000">
              <a:srgbClr val="727CA3">
                <a:tint val="60000"/>
                <a:hueOff val="0"/>
                <a:satOff val="0"/>
                <a:lumOff val="0"/>
                <a:alphaOff val="0"/>
                <a:shade val="100000"/>
                <a:satMod val="118000"/>
              </a:srgbClr>
            </a:gs>
            <a:gs pos="55000">
              <a:srgbClr val="727CA3">
                <a:tint val="60000"/>
                <a:hueOff val="0"/>
                <a:satOff val="0"/>
                <a:lumOff val="0"/>
                <a:alphaOff val="0"/>
                <a:shade val="100000"/>
                <a:satMod val="118000"/>
              </a:srgbClr>
            </a:gs>
            <a:gs pos="73000">
              <a:srgbClr val="727CA3">
                <a:tint val="60000"/>
                <a:hueOff val="0"/>
                <a:satOff val="0"/>
                <a:lumOff val="0"/>
                <a:alphaOff val="0"/>
                <a:shade val="90000"/>
                <a:satMod val="110000"/>
              </a:srgbClr>
            </a:gs>
            <a:gs pos="100000">
              <a:srgbClr val="727CA3">
                <a:tint val="60000"/>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gm:spPr>
      <dgm:t>
        <a:bodyPr/>
        <a:lstStyle/>
        <a:p>
          <a:endParaRPr lang="en-US" sz="1600" noProof="0" dirty="0">
            <a:solidFill>
              <a:sysClr val="window" lastClr="FFFFFF"/>
            </a:solidFill>
            <a:latin typeface="Gill Sans MT"/>
            <a:ea typeface="+mn-ea"/>
            <a:cs typeface="+mn-cs"/>
          </a:endParaRPr>
        </a:p>
      </dgm:t>
    </dgm:pt>
    <dgm:pt modelId="{70AA8087-BA16-4E12-8A7F-48F086437D72}">
      <dgm:prSet phldrT="[Texto]" custT="1"/>
      <dgm:spPr>
        <a:xfrm>
          <a:off x="3185510" y="0"/>
          <a:ext cx="2269939" cy="1296143"/>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sz="1800" noProof="0" dirty="0" smtClean="0">
              <a:solidFill>
                <a:sysClr val="window" lastClr="FFFFFF"/>
              </a:solidFill>
              <a:latin typeface="Gill Sans MT"/>
              <a:ea typeface="+mn-ea"/>
              <a:cs typeface="+mn-cs"/>
            </a:rPr>
            <a:t>HITS                    pre-processing algorithm</a:t>
          </a:r>
          <a:endParaRPr lang="en-US" sz="1800" noProof="0" dirty="0">
            <a:solidFill>
              <a:sysClr val="window" lastClr="FFFFFF"/>
            </a:solidFill>
            <a:latin typeface="Gill Sans MT"/>
            <a:ea typeface="+mn-ea"/>
            <a:cs typeface="+mn-cs"/>
          </a:endParaRPr>
        </a:p>
      </dgm:t>
    </dgm:pt>
    <dgm:pt modelId="{C4699557-9B41-41CD-8772-F36DC747D80E}" type="parTrans" cxnId="{A3B66488-B0A9-4C36-8D7B-79C658F88CD9}">
      <dgm:prSet/>
      <dgm:spPr/>
      <dgm:t>
        <a:bodyPr/>
        <a:lstStyle/>
        <a:p>
          <a:endParaRPr lang="en-US" sz="1200" noProof="0" dirty="0"/>
        </a:p>
      </dgm:t>
    </dgm:pt>
    <dgm:pt modelId="{7CAA6723-11EE-441D-95B1-20DC93F611CD}" type="sibTrans" cxnId="{A3B66488-B0A9-4C36-8D7B-79C658F88CD9}">
      <dgm:prSet custT="1"/>
      <dgm:spPr>
        <a:xfrm>
          <a:off x="5682443" y="366599"/>
          <a:ext cx="481227" cy="562945"/>
        </a:xfrm>
        <a:prstGeom prst="rightArrow">
          <a:avLst>
            <a:gd name="adj1" fmla="val 60000"/>
            <a:gd name="adj2" fmla="val 50000"/>
          </a:avLst>
        </a:prstGeom>
        <a:gradFill rotWithShape="0">
          <a:gsLst>
            <a:gs pos="0">
              <a:srgbClr val="727CA3">
                <a:tint val="60000"/>
                <a:hueOff val="0"/>
                <a:satOff val="0"/>
                <a:lumOff val="0"/>
                <a:alphaOff val="0"/>
                <a:shade val="63000"/>
              </a:srgbClr>
            </a:gs>
            <a:gs pos="30000">
              <a:srgbClr val="727CA3">
                <a:tint val="60000"/>
                <a:hueOff val="0"/>
                <a:satOff val="0"/>
                <a:lumOff val="0"/>
                <a:alphaOff val="0"/>
                <a:shade val="90000"/>
                <a:satMod val="110000"/>
              </a:srgbClr>
            </a:gs>
            <a:gs pos="45000">
              <a:srgbClr val="727CA3">
                <a:tint val="60000"/>
                <a:hueOff val="0"/>
                <a:satOff val="0"/>
                <a:lumOff val="0"/>
                <a:alphaOff val="0"/>
                <a:shade val="100000"/>
                <a:satMod val="118000"/>
              </a:srgbClr>
            </a:gs>
            <a:gs pos="55000">
              <a:srgbClr val="727CA3">
                <a:tint val="60000"/>
                <a:hueOff val="0"/>
                <a:satOff val="0"/>
                <a:lumOff val="0"/>
                <a:alphaOff val="0"/>
                <a:shade val="100000"/>
                <a:satMod val="118000"/>
              </a:srgbClr>
            </a:gs>
            <a:gs pos="73000">
              <a:srgbClr val="727CA3">
                <a:tint val="60000"/>
                <a:hueOff val="0"/>
                <a:satOff val="0"/>
                <a:lumOff val="0"/>
                <a:alphaOff val="0"/>
                <a:shade val="90000"/>
                <a:satMod val="110000"/>
              </a:srgbClr>
            </a:gs>
            <a:gs pos="100000">
              <a:srgbClr val="727CA3">
                <a:tint val="60000"/>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gm:spPr>
      <dgm:t>
        <a:bodyPr/>
        <a:lstStyle/>
        <a:p>
          <a:endParaRPr lang="en-US" sz="1600" noProof="0" dirty="0">
            <a:solidFill>
              <a:sysClr val="window" lastClr="FFFFFF"/>
            </a:solidFill>
            <a:latin typeface="Gill Sans MT"/>
            <a:ea typeface="+mn-ea"/>
            <a:cs typeface="+mn-cs"/>
          </a:endParaRPr>
        </a:p>
      </dgm:t>
    </dgm:pt>
    <dgm:pt modelId="{7301131C-2C88-4B16-AE1B-A18A00CFF2F6}">
      <dgm:prSet phldrT="[Texto]" custT="1"/>
      <dgm:spPr>
        <a:xfrm>
          <a:off x="6363425" y="0"/>
          <a:ext cx="2269939" cy="1296143"/>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gm:spPr>
      <dgm:t>
        <a:bodyPr/>
        <a:lstStyle/>
        <a:p>
          <a:r>
            <a:rPr lang="en-US" sz="1800" noProof="0" dirty="0" smtClean="0">
              <a:solidFill>
                <a:sysClr val="window" lastClr="FFFFFF"/>
              </a:solidFill>
              <a:latin typeface="Gill Sans MT"/>
              <a:ea typeface="+mn-ea"/>
              <a:cs typeface="+mn-cs"/>
            </a:rPr>
            <a:t>Association rules        &amp;                     pattern discovery</a:t>
          </a:r>
          <a:endParaRPr lang="en-US" sz="1800" noProof="0" dirty="0">
            <a:solidFill>
              <a:sysClr val="window" lastClr="FFFFFF"/>
            </a:solidFill>
            <a:latin typeface="Gill Sans MT"/>
            <a:ea typeface="+mn-ea"/>
            <a:cs typeface="+mn-cs"/>
          </a:endParaRPr>
        </a:p>
      </dgm:t>
    </dgm:pt>
    <dgm:pt modelId="{1FFBB35C-6C50-4DE7-8176-B7BC1DE685EC}" type="parTrans" cxnId="{C2D47F06-A4D5-4521-951E-6286D8DC7513}">
      <dgm:prSet/>
      <dgm:spPr/>
      <dgm:t>
        <a:bodyPr/>
        <a:lstStyle/>
        <a:p>
          <a:endParaRPr lang="en-US" sz="1200" noProof="0" dirty="0"/>
        </a:p>
      </dgm:t>
    </dgm:pt>
    <dgm:pt modelId="{ADC9573B-9C5E-4927-B2B8-EAF538926E06}" type="sibTrans" cxnId="{C2D47F06-A4D5-4521-951E-6286D8DC7513}">
      <dgm:prSet/>
      <dgm:spPr/>
      <dgm:t>
        <a:bodyPr/>
        <a:lstStyle/>
        <a:p>
          <a:endParaRPr lang="en-US" sz="1200" noProof="0" dirty="0"/>
        </a:p>
      </dgm:t>
    </dgm:pt>
    <dgm:pt modelId="{41365A7E-3C92-4A2E-964F-54E72730BEDF}" type="pres">
      <dgm:prSet presAssocID="{71EDF8A8-5E7B-42D8-91E7-26A0C803D19B}" presName="Name0" presStyleCnt="0">
        <dgm:presLayoutVars>
          <dgm:dir/>
          <dgm:resizeHandles val="exact"/>
        </dgm:presLayoutVars>
      </dgm:prSet>
      <dgm:spPr/>
    </dgm:pt>
    <dgm:pt modelId="{F8B6D6E4-0EAA-40AB-BAB4-36B79FAEDFBB}" type="pres">
      <dgm:prSet presAssocID="{A7D5AE0F-0C3A-4119-A2CE-C98617531152}" presName="node" presStyleLbl="node1" presStyleIdx="0" presStyleCnt="3">
        <dgm:presLayoutVars>
          <dgm:bulletEnabled val="1"/>
        </dgm:presLayoutVars>
      </dgm:prSet>
      <dgm:spPr/>
      <dgm:t>
        <a:bodyPr/>
        <a:lstStyle/>
        <a:p>
          <a:endParaRPr lang="es-ES"/>
        </a:p>
      </dgm:t>
    </dgm:pt>
    <dgm:pt modelId="{2989DE56-AF7F-4DDE-8CFE-B967D06DBD8F}" type="pres">
      <dgm:prSet presAssocID="{1E63A012-8954-440E-9935-5299C82CC763}" presName="sibTrans" presStyleLbl="sibTrans2D1" presStyleIdx="0" presStyleCnt="2" custLinFactNeighborX="8017"/>
      <dgm:spPr/>
      <dgm:t>
        <a:bodyPr/>
        <a:lstStyle/>
        <a:p>
          <a:endParaRPr lang="es-ES"/>
        </a:p>
      </dgm:t>
    </dgm:pt>
    <dgm:pt modelId="{6099AEBC-B5DD-4626-AE61-60B1A4E2DE7E}" type="pres">
      <dgm:prSet presAssocID="{1E63A012-8954-440E-9935-5299C82CC763}" presName="connectorText" presStyleLbl="sibTrans2D1" presStyleIdx="0" presStyleCnt="2"/>
      <dgm:spPr/>
      <dgm:t>
        <a:bodyPr/>
        <a:lstStyle/>
        <a:p>
          <a:endParaRPr lang="es-ES"/>
        </a:p>
      </dgm:t>
    </dgm:pt>
    <dgm:pt modelId="{C7F273B9-EA53-49E8-BE7B-68EC97D212B3}" type="pres">
      <dgm:prSet presAssocID="{70AA8087-BA16-4E12-8A7F-48F086437D72}" presName="node" presStyleLbl="node1" presStyleIdx="1" presStyleCnt="3">
        <dgm:presLayoutVars>
          <dgm:bulletEnabled val="1"/>
        </dgm:presLayoutVars>
      </dgm:prSet>
      <dgm:spPr/>
      <dgm:t>
        <a:bodyPr/>
        <a:lstStyle/>
        <a:p>
          <a:endParaRPr lang="es-ES"/>
        </a:p>
      </dgm:t>
    </dgm:pt>
    <dgm:pt modelId="{1E9D4E17-8E0F-41EC-BC47-58A80794FBCD}" type="pres">
      <dgm:prSet presAssocID="{7CAA6723-11EE-441D-95B1-20DC93F611CD}" presName="sibTrans" presStyleLbl="sibTrans2D1" presStyleIdx="1" presStyleCnt="2"/>
      <dgm:spPr/>
      <dgm:t>
        <a:bodyPr/>
        <a:lstStyle/>
        <a:p>
          <a:endParaRPr lang="es-ES"/>
        </a:p>
      </dgm:t>
    </dgm:pt>
    <dgm:pt modelId="{BD0ACBFE-DFD8-4691-8A51-88CF55D992B9}" type="pres">
      <dgm:prSet presAssocID="{7CAA6723-11EE-441D-95B1-20DC93F611CD}" presName="connectorText" presStyleLbl="sibTrans2D1" presStyleIdx="1" presStyleCnt="2"/>
      <dgm:spPr/>
      <dgm:t>
        <a:bodyPr/>
        <a:lstStyle/>
        <a:p>
          <a:endParaRPr lang="es-ES"/>
        </a:p>
      </dgm:t>
    </dgm:pt>
    <dgm:pt modelId="{32CD5504-BF95-4ED4-B94E-7BB862B01537}" type="pres">
      <dgm:prSet presAssocID="{7301131C-2C88-4B16-AE1B-A18A00CFF2F6}" presName="node" presStyleLbl="node1" presStyleIdx="2" presStyleCnt="3">
        <dgm:presLayoutVars>
          <dgm:bulletEnabled val="1"/>
        </dgm:presLayoutVars>
      </dgm:prSet>
      <dgm:spPr/>
      <dgm:t>
        <a:bodyPr/>
        <a:lstStyle/>
        <a:p>
          <a:endParaRPr lang="es-ES"/>
        </a:p>
      </dgm:t>
    </dgm:pt>
  </dgm:ptLst>
  <dgm:cxnLst>
    <dgm:cxn modelId="{9BD9D13C-73E6-4DDF-941F-D5FE98A6D106}" type="presOf" srcId="{1E63A012-8954-440E-9935-5299C82CC763}" destId="{6099AEBC-B5DD-4626-AE61-60B1A4E2DE7E}" srcOrd="1" destOrd="0" presId="urn:microsoft.com/office/officeart/2005/8/layout/process1"/>
    <dgm:cxn modelId="{F58783B9-A6A0-450E-98A4-D2ED88C6F9C5}" type="presOf" srcId="{7301131C-2C88-4B16-AE1B-A18A00CFF2F6}" destId="{32CD5504-BF95-4ED4-B94E-7BB862B01537}" srcOrd="0" destOrd="0" presId="urn:microsoft.com/office/officeart/2005/8/layout/process1"/>
    <dgm:cxn modelId="{70D75CA1-9C0A-4B2F-9A2E-3B1B38E6F2F1}" srcId="{71EDF8A8-5E7B-42D8-91E7-26A0C803D19B}" destId="{A7D5AE0F-0C3A-4119-A2CE-C98617531152}" srcOrd="0" destOrd="0" parTransId="{7E98905A-9A2F-41A7-ACC6-4D55D4D42AE4}" sibTransId="{1E63A012-8954-440E-9935-5299C82CC763}"/>
    <dgm:cxn modelId="{CCF5DBF2-7449-4823-B809-E413ABB31C32}" type="presOf" srcId="{71EDF8A8-5E7B-42D8-91E7-26A0C803D19B}" destId="{41365A7E-3C92-4A2E-964F-54E72730BEDF}" srcOrd="0" destOrd="0" presId="urn:microsoft.com/office/officeart/2005/8/layout/process1"/>
    <dgm:cxn modelId="{6DDA7805-BB4B-40FB-8BBB-AC5FF8D0783D}" type="presOf" srcId="{1E63A012-8954-440E-9935-5299C82CC763}" destId="{2989DE56-AF7F-4DDE-8CFE-B967D06DBD8F}" srcOrd="0" destOrd="0" presId="urn:microsoft.com/office/officeart/2005/8/layout/process1"/>
    <dgm:cxn modelId="{32671EBC-9874-44B1-AE8B-6B2399ECD004}" type="presOf" srcId="{A7D5AE0F-0C3A-4119-A2CE-C98617531152}" destId="{F8B6D6E4-0EAA-40AB-BAB4-36B79FAEDFBB}" srcOrd="0" destOrd="0" presId="urn:microsoft.com/office/officeart/2005/8/layout/process1"/>
    <dgm:cxn modelId="{5201B23A-E826-47E0-93B0-1390977ADEDA}" type="presOf" srcId="{7CAA6723-11EE-441D-95B1-20DC93F611CD}" destId="{1E9D4E17-8E0F-41EC-BC47-58A80794FBCD}" srcOrd="0" destOrd="0" presId="urn:microsoft.com/office/officeart/2005/8/layout/process1"/>
    <dgm:cxn modelId="{A3B66488-B0A9-4C36-8D7B-79C658F88CD9}" srcId="{71EDF8A8-5E7B-42D8-91E7-26A0C803D19B}" destId="{70AA8087-BA16-4E12-8A7F-48F086437D72}" srcOrd="1" destOrd="0" parTransId="{C4699557-9B41-41CD-8772-F36DC747D80E}" sibTransId="{7CAA6723-11EE-441D-95B1-20DC93F611CD}"/>
    <dgm:cxn modelId="{C2D47F06-A4D5-4521-951E-6286D8DC7513}" srcId="{71EDF8A8-5E7B-42D8-91E7-26A0C803D19B}" destId="{7301131C-2C88-4B16-AE1B-A18A00CFF2F6}" srcOrd="2" destOrd="0" parTransId="{1FFBB35C-6C50-4DE7-8176-B7BC1DE685EC}" sibTransId="{ADC9573B-9C5E-4927-B2B8-EAF538926E06}"/>
    <dgm:cxn modelId="{4C3AC442-BB7D-44C6-B5F5-84BD6F749D84}" type="presOf" srcId="{7CAA6723-11EE-441D-95B1-20DC93F611CD}" destId="{BD0ACBFE-DFD8-4691-8A51-88CF55D992B9}" srcOrd="1" destOrd="0" presId="urn:microsoft.com/office/officeart/2005/8/layout/process1"/>
    <dgm:cxn modelId="{EC210D1C-97B6-4A90-A174-CBD885F10CF7}" type="presOf" srcId="{70AA8087-BA16-4E12-8A7F-48F086437D72}" destId="{C7F273B9-EA53-49E8-BE7B-68EC97D212B3}" srcOrd="0" destOrd="0" presId="urn:microsoft.com/office/officeart/2005/8/layout/process1"/>
    <dgm:cxn modelId="{BD85CC08-2C85-4491-825A-F1160AD56064}" type="presParOf" srcId="{41365A7E-3C92-4A2E-964F-54E72730BEDF}" destId="{F8B6D6E4-0EAA-40AB-BAB4-36B79FAEDFBB}" srcOrd="0" destOrd="0" presId="urn:microsoft.com/office/officeart/2005/8/layout/process1"/>
    <dgm:cxn modelId="{EFEA0E40-3C22-4D17-A70E-05A3EB9A7B36}" type="presParOf" srcId="{41365A7E-3C92-4A2E-964F-54E72730BEDF}" destId="{2989DE56-AF7F-4DDE-8CFE-B967D06DBD8F}" srcOrd="1" destOrd="0" presId="urn:microsoft.com/office/officeart/2005/8/layout/process1"/>
    <dgm:cxn modelId="{2679A83E-E6F4-4913-9205-7D702EFDD993}" type="presParOf" srcId="{2989DE56-AF7F-4DDE-8CFE-B967D06DBD8F}" destId="{6099AEBC-B5DD-4626-AE61-60B1A4E2DE7E}" srcOrd="0" destOrd="0" presId="urn:microsoft.com/office/officeart/2005/8/layout/process1"/>
    <dgm:cxn modelId="{C9B7CB57-DBD9-435C-9B57-DF2760E810FA}" type="presParOf" srcId="{41365A7E-3C92-4A2E-964F-54E72730BEDF}" destId="{C7F273B9-EA53-49E8-BE7B-68EC97D212B3}" srcOrd="2" destOrd="0" presId="urn:microsoft.com/office/officeart/2005/8/layout/process1"/>
    <dgm:cxn modelId="{8343A9F5-6631-4549-AE96-A1F944FDE93D}" type="presParOf" srcId="{41365A7E-3C92-4A2E-964F-54E72730BEDF}" destId="{1E9D4E17-8E0F-41EC-BC47-58A80794FBCD}" srcOrd="3" destOrd="0" presId="urn:microsoft.com/office/officeart/2005/8/layout/process1"/>
    <dgm:cxn modelId="{491E4615-2B72-4E57-8031-63F638A3A7AE}" type="presParOf" srcId="{1E9D4E17-8E0F-41EC-BC47-58A80794FBCD}" destId="{BD0ACBFE-DFD8-4691-8A51-88CF55D992B9}" srcOrd="0" destOrd="0" presId="urn:microsoft.com/office/officeart/2005/8/layout/process1"/>
    <dgm:cxn modelId="{FF2053E0-AACD-470D-9577-71C9AF780BE7}" type="presParOf" srcId="{41365A7E-3C92-4A2E-964F-54E72730BEDF}" destId="{32CD5504-BF95-4ED4-B94E-7BB862B0153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88DD64-2F45-4CC7-A5F6-CB03FB578B0E}"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s-ES"/>
        </a:p>
      </dgm:t>
    </dgm:pt>
    <dgm:pt modelId="{E13A3AB8-834A-4D2A-9254-C3708EDDA717}">
      <dgm:prSet phldrT="[Texto]" custT="1">
        <dgm:style>
          <a:lnRef idx="0">
            <a:schemeClr val="accent1"/>
          </a:lnRef>
          <a:fillRef idx="3">
            <a:schemeClr val="accent1"/>
          </a:fillRef>
          <a:effectRef idx="3">
            <a:schemeClr val="accent1"/>
          </a:effectRef>
          <a:fontRef idx="minor">
            <a:schemeClr val="lt1"/>
          </a:fontRef>
        </dgm:style>
      </dgm:prSet>
      <dgm:spPr>
        <a:xfrm>
          <a:off x="2691" y="0"/>
          <a:ext cx="3083405" cy="1889137"/>
        </a:xfrm>
        <a:prstGeom prst="roundRect">
          <a:avLst>
            <a:gd name="adj" fmla="val 10000"/>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dgm:spPr>
      <dgm:t>
        <a:bodyPr/>
        <a:lstStyle/>
        <a:p>
          <a:r>
            <a:rPr lang="en-US" sz="1800" noProof="0" dirty="0" smtClean="0">
              <a:solidFill>
                <a:sysClr val="window" lastClr="FFFFFF"/>
              </a:solidFill>
              <a:latin typeface="Gill Sans MT"/>
              <a:ea typeface="+mn-ea"/>
              <a:cs typeface="+mn-cs"/>
            </a:rPr>
            <a:t>Predictive dynamic customer experience MODEL </a:t>
          </a:r>
          <a:endParaRPr lang="en-US" sz="1800" noProof="0" dirty="0">
            <a:solidFill>
              <a:sysClr val="window" lastClr="FFFFFF"/>
            </a:solidFill>
            <a:latin typeface="Gill Sans MT"/>
            <a:ea typeface="+mn-ea"/>
            <a:cs typeface="+mn-cs"/>
          </a:endParaRPr>
        </a:p>
      </dgm:t>
    </dgm:pt>
    <dgm:pt modelId="{5995B7DB-0ACD-4213-B314-0B59447145B7}" type="parTrans" cxnId="{92212865-CFAF-4D72-BCFB-E1617C67ECFB}">
      <dgm:prSet/>
      <dgm:spPr/>
      <dgm:t>
        <a:bodyPr/>
        <a:lstStyle/>
        <a:p>
          <a:endParaRPr lang="es-ES" sz="2400"/>
        </a:p>
      </dgm:t>
    </dgm:pt>
    <dgm:pt modelId="{BF7335C2-68E7-4FDE-BCE6-C4489DEF66CC}" type="sibTrans" cxnId="{92212865-CFAF-4D72-BCFB-E1617C67ECFB}">
      <dgm:prSet/>
      <dgm:spPr/>
      <dgm:t>
        <a:bodyPr/>
        <a:lstStyle/>
        <a:p>
          <a:endParaRPr lang="es-ES" sz="2400"/>
        </a:p>
      </dgm:t>
    </dgm:pt>
    <dgm:pt modelId="{7CAC4785-10FD-43D7-9762-8ECD7DDBDFA5}">
      <dgm:prSet phldrT="[Texto]" custT="1">
        <dgm:style>
          <a:lnRef idx="0">
            <a:schemeClr val="accent3"/>
          </a:lnRef>
          <a:fillRef idx="3">
            <a:schemeClr val="accent3"/>
          </a:fillRef>
          <a:effectRef idx="3">
            <a:schemeClr val="accent3"/>
          </a:effectRef>
          <a:fontRef idx="minor">
            <a:schemeClr val="lt1"/>
          </a:fontRef>
        </dgm:style>
      </dgm:prSet>
      <dgm:spPr>
        <a:xfrm>
          <a:off x="3178599" y="0"/>
          <a:ext cx="3083405" cy="1889137"/>
        </a:xfrm>
        <a:prstGeom prst="roundRect">
          <a:avLst>
            <a:gd name="adj" fmla="val 10000"/>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dgm:spPr>
      <dgm:t>
        <a:bodyPr/>
        <a:lstStyle/>
        <a:p>
          <a:r>
            <a:rPr lang="en-US" sz="1800" noProof="0" dirty="0" smtClean="0">
              <a:solidFill>
                <a:sysClr val="window" lastClr="FFFFFF"/>
              </a:solidFill>
              <a:latin typeface="Gill Sans MT"/>
              <a:ea typeface="+mn-ea"/>
              <a:cs typeface="+mn-cs"/>
            </a:rPr>
            <a:t>EVALUATION MODEL of management Initiatives in  customer experience</a:t>
          </a:r>
          <a:endParaRPr lang="en-US" sz="1800" noProof="0" dirty="0">
            <a:solidFill>
              <a:sysClr val="window" lastClr="FFFFFF"/>
            </a:solidFill>
            <a:latin typeface="Gill Sans MT"/>
            <a:ea typeface="+mn-ea"/>
            <a:cs typeface="+mn-cs"/>
          </a:endParaRPr>
        </a:p>
      </dgm:t>
    </dgm:pt>
    <dgm:pt modelId="{00E27D32-AAAE-404B-A991-0F730309C82A}" type="parTrans" cxnId="{73654220-11F0-4233-BC20-F92D5AD13D2D}">
      <dgm:prSet/>
      <dgm:spPr/>
      <dgm:t>
        <a:bodyPr/>
        <a:lstStyle/>
        <a:p>
          <a:endParaRPr lang="es-ES" sz="2400"/>
        </a:p>
      </dgm:t>
    </dgm:pt>
    <dgm:pt modelId="{17B4672B-9E80-414F-942F-607AD84E64A3}" type="sibTrans" cxnId="{73654220-11F0-4233-BC20-F92D5AD13D2D}">
      <dgm:prSet/>
      <dgm:spPr/>
      <dgm:t>
        <a:bodyPr/>
        <a:lstStyle/>
        <a:p>
          <a:endParaRPr lang="es-ES" sz="2400"/>
        </a:p>
      </dgm:t>
    </dgm:pt>
    <dgm:pt modelId="{50F88BF1-2226-4130-BF3F-C14118E4D46D}" type="pres">
      <dgm:prSet presAssocID="{DE88DD64-2F45-4CC7-A5F6-CB03FB578B0E}" presName="Name0" presStyleCnt="0">
        <dgm:presLayoutVars>
          <dgm:dir/>
          <dgm:resizeHandles val="exact"/>
        </dgm:presLayoutVars>
      </dgm:prSet>
      <dgm:spPr/>
      <dgm:t>
        <a:bodyPr/>
        <a:lstStyle/>
        <a:p>
          <a:endParaRPr lang="es-ES"/>
        </a:p>
      </dgm:t>
    </dgm:pt>
    <dgm:pt modelId="{846D62EB-A5F0-43F6-AE9B-CCD9C28673E7}" type="pres">
      <dgm:prSet presAssocID="{DE88DD64-2F45-4CC7-A5F6-CB03FB578B0E}" presName="fgShape" presStyleLbl="fgShp" presStyleIdx="0" presStyleCnt="1"/>
      <dgm:spPr>
        <a:xfrm>
          <a:off x="250587" y="1511309"/>
          <a:ext cx="5763520" cy="283370"/>
        </a:xfrm>
        <a:prstGeom prst="leftRightArrow">
          <a:avLst/>
        </a:prstGeom>
        <a:solidFill>
          <a:srgbClr val="727CA3">
            <a:tint val="60000"/>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endParaRPr lang="es-ES"/>
        </a:p>
      </dgm:t>
    </dgm:pt>
    <dgm:pt modelId="{09E66819-2701-4DA1-AE8A-5ECC8C5149E4}" type="pres">
      <dgm:prSet presAssocID="{DE88DD64-2F45-4CC7-A5F6-CB03FB578B0E}" presName="linComp" presStyleCnt="0"/>
      <dgm:spPr/>
    </dgm:pt>
    <dgm:pt modelId="{958A7E12-930D-4851-BCBB-82F903BA5509}" type="pres">
      <dgm:prSet presAssocID="{E13A3AB8-834A-4D2A-9254-C3708EDDA717}" presName="compNode" presStyleCnt="0"/>
      <dgm:spPr/>
    </dgm:pt>
    <dgm:pt modelId="{419175C4-3940-4A57-A5FA-ED98AA30FFE8}" type="pres">
      <dgm:prSet presAssocID="{E13A3AB8-834A-4D2A-9254-C3708EDDA717}" presName="bkgdShape" presStyleLbl="node1" presStyleIdx="0" presStyleCnt="2" custLinFactNeighborY="2616"/>
      <dgm:spPr/>
      <dgm:t>
        <a:bodyPr/>
        <a:lstStyle/>
        <a:p>
          <a:endParaRPr lang="es-ES"/>
        </a:p>
      </dgm:t>
    </dgm:pt>
    <dgm:pt modelId="{85A401BE-13A2-4B7C-8651-D27AD53DB0BD}" type="pres">
      <dgm:prSet presAssocID="{E13A3AB8-834A-4D2A-9254-C3708EDDA717}" presName="nodeTx" presStyleLbl="node1" presStyleIdx="0" presStyleCnt="2">
        <dgm:presLayoutVars>
          <dgm:bulletEnabled val="1"/>
        </dgm:presLayoutVars>
      </dgm:prSet>
      <dgm:spPr/>
      <dgm:t>
        <a:bodyPr/>
        <a:lstStyle/>
        <a:p>
          <a:endParaRPr lang="es-ES"/>
        </a:p>
      </dgm:t>
    </dgm:pt>
    <dgm:pt modelId="{806CAF83-6DCD-4649-823F-227F49FF5F07}" type="pres">
      <dgm:prSet presAssocID="{E13A3AB8-834A-4D2A-9254-C3708EDDA717}" presName="invisiNode" presStyleLbl="node1" presStyleIdx="0" presStyleCnt="2"/>
      <dgm:spPr/>
    </dgm:pt>
    <dgm:pt modelId="{EDF268CF-2451-4663-BEF1-8CA0C638D75D}" type="pres">
      <dgm:prSet presAssocID="{E13A3AB8-834A-4D2A-9254-C3708EDDA717}" presName="imagNode" presStyleLbl="fgImgPlace1" presStyleIdx="0" presStyleCnt="2"/>
      <dgm:spPr>
        <a:xfrm>
          <a:off x="1229853" y="113348"/>
          <a:ext cx="629082" cy="62908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9050" cap="flat" cmpd="sng" algn="ctr">
          <a:solidFill>
            <a:sysClr val="window" lastClr="FFFFFF">
              <a:hueOff val="0"/>
              <a:satOff val="0"/>
              <a:lumOff val="0"/>
              <a:alphaOff val="0"/>
            </a:sysClr>
          </a:solidFill>
          <a:prstDash val="solid"/>
        </a:ln>
        <a:effectLst/>
      </dgm:spPr>
      <dgm:t>
        <a:bodyPr/>
        <a:lstStyle/>
        <a:p>
          <a:endParaRPr lang="es-ES"/>
        </a:p>
      </dgm:t>
    </dgm:pt>
    <dgm:pt modelId="{E7D07AFA-FC3E-4728-AF4A-B6F9030859A3}" type="pres">
      <dgm:prSet presAssocID="{BF7335C2-68E7-4FDE-BCE6-C4489DEF66CC}" presName="sibTrans" presStyleLbl="sibTrans2D1" presStyleIdx="0" presStyleCnt="0"/>
      <dgm:spPr/>
      <dgm:t>
        <a:bodyPr/>
        <a:lstStyle/>
        <a:p>
          <a:endParaRPr lang="es-ES"/>
        </a:p>
      </dgm:t>
    </dgm:pt>
    <dgm:pt modelId="{77556FFA-C7D2-46A6-9D9E-9479EBF6398E}" type="pres">
      <dgm:prSet presAssocID="{7CAC4785-10FD-43D7-9762-8ECD7DDBDFA5}" presName="compNode" presStyleCnt="0"/>
      <dgm:spPr/>
    </dgm:pt>
    <dgm:pt modelId="{7E1CD4F8-CDCD-420D-AB73-DC1654259320}" type="pres">
      <dgm:prSet presAssocID="{7CAC4785-10FD-43D7-9762-8ECD7DDBDFA5}" presName="bkgdShape" presStyleLbl="node1" presStyleIdx="1" presStyleCnt="2"/>
      <dgm:spPr/>
      <dgm:t>
        <a:bodyPr/>
        <a:lstStyle/>
        <a:p>
          <a:endParaRPr lang="es-ES"/>
        </a:p>
      </dgm:t>
    </dgm:pt>
    <dgm:pt modelId="{B2479DE2-B648-4183-AE35-49E2B326DC92}" type="pres">
      <dgm:prSet presAssocID="{7CAC4785-10FD-43D7-9762-8ECD7DDBDFA5}" presName="nodeTx" presStyleLbl="node1" presStyleIdx="1" presStyleCnt="2">
        <dgm:presLayoutVars>
          <dgm:bulletEnabled val="1"/>
        </dgm:presLayoutVars>
      </dgm:prSet>
      <dgm:spPr/>
      <dgm:t>
        <a:bodyPr/>
        <a:lstStyle/>
        <a:p>
          <a:endParaRPr lang="es-ES"/>
        </a:p>
      </dgm:t>
    </dgm:pt>
    <dgm:pt modelId="{7B86F501-C228-4126-B416-6AE847823A4D}" type="pres">
      <dgm:prSet presAssocID="{7CAC4785-10FD-43D7-9762-8ECD7DDBDFA5}" presName="invisiNode" presStyleLbl="node1" presStyleIdx="1" presStyleCnt="2"/>
      <dgm:spPr/>
    </dgm:pt>
    <dgm:pt modelId="{ABE089CE-214E-4C54-BA7C-97B33606641A}" type="pres">
      <dgm:prSet presAssocID="{7CAC4785-10FD-43D7-9762-8ECD7DDBDFA5}" presName="imagNode" presStyleLbl="fgImgPlace1" presStyleIdx="1" presStyleCnt="2"/>
      <dgm:spPr>
        <a:xfrm>
          <a:off x="4405760" y="113348"/>
          <a:ext cx="629082" cy="62908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a:ln w="19050" cap="flat" cmpd="sng" algn="ctr">
          <a:solidFill>
            <a:sysClr val="window" lastClr="FFFFFF">
              <a:hueOff val="0"/>
              <a:satOff val="0"/>
              <a:lumOff val="0"/>
              <a:alphaOff val="0"/>
            </a:sysClr>
          </a:solidFill>
          <a:prstDash val="solid"/>
        </a:ln>
        <a:effectLst/>
      </dgm:spPr>
      <dgm:t>
        <a:bodyPr/>
        <a:lstStyle/>
        <a:p>
          <a:endParaRPr lang="es-ES"/>
        </a:p>
      </dgm:t>
    </dgm:pt>
  </dgm:ptLst>
  <dgm:cxnLst>
    <dgm:cxn modelId="{EDA9E6DD-0730-46F3-B59B-C07D5F92BBF4}" type="presOf" srcId="{DE88DD64-2F45-4CC7-A5F6-CB03FB578B0E}" destId="{50F88BF1-2226-4130-BF3F-C14118E4D46D}" srcOrd="0" destOrd="0" presId="urn:microsoft.com/office/officeart/2005/8/layout/hList7"/>
    <dgm:cxn modelId="{9F195CC8-E6EC-4170-9EF9-EE83B38A8EF2}" type="presOf" srcId="{E13A3AB8-834A-4D2A-9254-C3708EDDA717}" destId="{419175C4-3940-4A57-A5FA-ED98AA30FFE8}" srcOrd="0" destOrd="0" presId="urn:microsoft.com/office/officeart/2005/8/layout/hList7"/>
    <dgm:cxn modelId="{5D7F1D84-E3B2-4D4E-B20E-371064C07760}" type="presOf" srcId="{BF7335C2-68E7-4FDE-BCE6-C4489DEF66CC}" destId="{E7D07AFA-FC3E-4728-AF4A-B6F9030859A3}" srcOrd="0" destOrd="0" presId="urn:microsoft.com/office/officeart/2005/8/layout/hList7"/>
    <dgm:cxn modelId="{92212865-CFAF-4D72-BCFB-E1617C67ECFB}" srcId="{DE88DD64-2F45-4CC7-A5F6-CB03FB578B0E}" destId="{E13A3AB8-834A-4D2A-9254-C3708EDDA717}" srcOrd="0" destOrd="0" parTransId="{5995B7DB-0ACD-4213-B314-0B59447145B7}" sibTransId="{BF7335C2-68E7-4FDE-BCE6-C4489DEF66CC}"/>
    <dgm:cxn modelId="{5BADDF78-AC0B-4427-9A74-9F655C238EB6}" type="presOf" srcId="{E13A3AB8-834A-4D2A-9254-C3708EDDA717}" destId="{85A401BE-13A2-4B7C-8651-D27AD53DB0BD}" srcOrd="1" destOrd="0" presId="urn:microsoft.com/office/officeart/2005/8/layout/hList7"/>
    <dgm:cxn modelId="{73654220-11F0-4233-BC20-F92D5AD13D2D}" srcId="{DE88DD64-2F45-4CC7-A5F6-CB03FB578B0E}" destId="{7CAC4785-10FD-43D7-9762-8ECD7DDBDFA5}" srcOrd="1" destOrd="0" parTransId="{00E27D32-AAAE-404B-A991-0F730309C82A}" sibTransId="{17B4672B-9E80-414F-942F-607AD84E64A3}"/>
    <dgm:cxn modelId="{CADA830C-13B8-434A-BA35-1B239F02785D}" type="presOf" srcId="{7CAC4785-10FD-43D7-9762-8ECD7DDBDFA5}" destId="{B2479DE2-B648-4183-AE35-49E2B326DC92}" srcOrd="1" destOrd="0" presId="urn:microsoft.com/office/officeart/2005/8/layout/hList7"/>
    <dgm:cxn modelId="{F6E9771A-3A95-4DDB-9AA1-119CE2B6CFEE}" type="presOf" srcId="{7CAC4785-10FD-43D7-9762-8ECD7DDBDFA5}" destId="{7E1CD4F8-CDCD-420D-AB73-DC1654259320}" srcOrd="0" destOrd="0" presId="urn:microsoft.com/office/officeart/2005/8/layout/hList7"/>
    <dgm:cxn modelId="{97C6149C-7DC8-498C-93DF-D320E0A9C018}" type="presParOf" srcId="{50F88BF1-2226-4130-BF3F-C14118E4D46D}" destId="{846D62EB-A5F0-43F6-AE9B-CCD9C28673E7}" srcOrd="0" destOrd="0" presId="urn:microsoft.com/office/officeart/2005/8/layout/hList7"/>
    <dgm:cxn modelId="{3E4E5517-3AD7-48E9-8629-18734BF7AEAA}" type="presParOf" srcId="{50F88BF1-2226-4130-BF3F-C14118E4D46D}" destId="{09E66819-2701-4DA1-AE8A-5ECC8C5149E4}" srcOrd="1" destOrd="0" presId="urn:microsoft.com/office/officeart/2005/8/layout/hList7"/>
    <dgm:cxn modelId="{7C81D67A-3944-4238-B56A-C0D45EB6922D}" type="presParOf" srcId="{09E66819-2701-4DA1-AE8A-5ECC8C5149E4}" destId="{958A7E12-930D-4851-BCBB-82F903BA5509}" srcOrd="0" destOrd="0" presId="urn:microsoft.com/office/officeart/2005/8/layout/hList7"/>
    <dgm:cxn modelId="{9839E49D-73BE-421F-BC81-6171AAA818A2}" type="presParOf" srcId="{958A7E12-930D-4851-BCBB-82F903BA5509}" destId="{419175C4-3940-4A57-A5FA-ED98AA30FFE8}" srcOrd="0" destOrd="0" presId="urn:microsoft.com/office/officeart/2005/8/layout/hList7"/>
    <dgm:cxn modelId="{D3B9C86A-12FA-41D9-BCD3-D05DB0FBC4F4}" type="presParOf" srcId="{958A7E12-930D-4851-BCBB-82F903BA5509}" destId="{85A401BE-13A2-4B7C-8651-D27AD53DB0BD}" srcOrd="1" destOrd="0" presId="urn:microsoft.com/office/officeart/2005/8/layout/hList7"/>
    <dgm:cxn modelId="{2415F6C5-95CD-4A19-A3E2-D55E63EBEDEF}" type="presParOf" srcId="{958A7E12-930D-4851-BCBB-82F903BA5509}" destId="{806CAF83-6DCD-4649-823F-227F49FF5F07}" srcOrd="2" destOrd="0" presId="urn:microsoft.com/office/officeart/2005/8/layout/hList7"/>
    <dgm:cxn modelId="{514E3202-B55C-4BD8-BC02-DB6BB379AF37}" type="presParOf" srcId="{958A7E12-930D-4851-BCBB-82F903BA5509}" destId="{EDF268CF-2451-4663-BEF1-8CA0C638D75D}" srcOrd="3" destOrd="0" presId="urn:microsoft.com/office/officeart/2005/8/layout/hList7"/>
    <dgm:cxn modelId="{7B354F38-5D4C-418F-861B-EDBB7D53FAC4}" type="presParOf" srcId="{09E66819-2701-4DA1-AE8A-5ECC8C5149E4}" destId="{E7D07AFA-FC3E-4728-AF4A-B6F9030859A3}" srcOrd="1" destOrd="0" presId="urn:microsoft.com/office/officeart/2005/8/layout/hList7"/>
    <dgm:cxn modelId="{4D5DC271-60FD-44BE-8224-C5E3F657763D}" type="presParOf" srcId="{09E66819-2701-4DA1-AE8A-5ECC8C5149E4}" destId="{77556FFA-C7D2-46A6-9D9E-9479EBF6398E}" srcOrd="2" destOrd="0" presId="urn:microsoft.com/office/officeart/2005/8/layout/hList7"/>
    <dgm:cxn modelId="{5FFF1EF4-F7B8-47F2-A332-5C19BE1990BE}" type="presParOf" srcId="{77556FFA-C7D2-46A6-9D9E-9479EBF6398E}" destId="{7E1CD4F8-CDCD-420D-AB73-DC1654259320}" srcOrd="0" destOrd="0" presId="urn:microsoft.com/office/officeart/2005/8/layout/hList7"/>
    <dgm:cxn modelId="{AD490D91-674E-4DBA-B1CA-5F5A8CC3CC1E}" type="presParOf" srcId="{77556FFA-C7D2-46A6-9D9E-9479EBF6398E}" destId="{B2479DE2-B648-4183-AE35-49E2B326DC92}" srcOrd="1" destOrd="0" presId="urn:microsoft.com/office/officeart/2005/8/layout/hList7"/>
    <dgm:cxn modelId="{950F6172-2AF9-4D1F-BEFB-2812012B6EE2}" type="presParOf" srcId="{77556FFA-C7D2-46A6-9D9E-9479EBF6398E}" destId="{7B86F501-C228-4126-B416-6AE847823A4D}" srcOrd="2" destOrd="0" presId="urn:microsoft.com/office/officeart/2005/8/layout/hList7"/>
    <dgm:cxn modelId="{6D8791E9-3E11-48BF-A673-F6F403EE0059}" type="presParOf" srcId="{77556FFA-C7D2-46A6-9D9E-9479EBF6398E}" destId="{ABE089CE-214E-4C54-BA7C-97B33606641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75AF43-FECC-4D6E-B7CF-0CCF95747BC5}"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s-ES"/>
        </a:p>
      </dgm:t>
    </dgm:pt>
    <dgm:pt modelId="{DE753D02-5154-4570-984B-4C9ABF23D3F0}">
      <dgm:prSet phldrT="[Texto]" custT="1"/>
      <dgm:spPr>
        <a:xfrm>
          <a:off x="6422" y="485731"/>
          <a:ext cx="887423" cy="788281"/>
        </a:xfrm>
        <a:prstGeom prst="roundRect">
          <a:avLst>
            <a:gd name="adj" fmla="val 10000"/>
          </a:avLst>
        </a:prstGeom>
        <a:solidFill>
          <a:srgbClr val="9FB8CD">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r>
            <a:rPr lang="en-US" sz="1200" noProof="0" dirty="0" smtClean="0">
              <a:solidFill>
                <a:sysClr val="window" lastClr="FFFFFF"/>
              </a:solidFill>
              <a:latin typeface="Gill Sans MT"/>
              <a:ea typeface="+mn-ea"/>
              <a:cs typeface="+mn-cs"/>
            </a:rPr>
            <a:t>Main Product / Value</a:t>
          </a:r>
          <a:endParaRPr lang="en-US" sz="1200" noProof="0" dirty="0">
            <a:solidFill>
              <a:sysClr val="window" lastClr="FFFFFF"/>
            </a:solidFill>
            <a:latin typeface="Gill Sans MT"/>
            <a:ea typeface="+mn-ea"/>
            <a:cs typeface="+mn-cs"/>
          </a:endParaRPr>
        </a:p>
      </dgm:t>
    </dgm:pt>
    <dgm:pt modelId="{83050A28-CF22-4CFC-A3A1-A21B8113ADDD}" type="parTrans" cxnId="{E0100DF3-DF2C-418A-B225-AEF7730B7EB4}">
      <dgm:prSet/>
      <dgm:spPr/>
      <dgm:t>
        <a:bodyPr/>
        <a:lstStyle/>
        <a:p>
          <a:endParaRPr lang="es-ES" sz="4000"/>
        </a:p>
      </dgm:t>
    </dgm:pt>
    <dgm:pt modelId="{48A549F1-ECD6-4E4E-A7E9-5B9DC9E88B2F}" type="sibTrans" cxnId="{E0100DF3-DF2C-418A-B225-AEF7730B7EB4}">
      <dgm:prSet custT="1"/>
      <dgm:spPr>
        <a:xfrm>
          <a:off x="982589" y="769831"/>
          <a:ext cx="188133" cy="220081"/>
        </a:xfrm>
        <a:prstGeom prst="rightArrow">
          <a:avLst>
            <a:gd name="adj1" fmla="val 60000"/>
            <a:gd name="adj2" fmla="val 50000"/>
          </a:avLst>
        </a:prstGeom>
        <a:solidFill>
          <a:srgbClr val="9FB8CD">
            <a:hueOff val="0"/>
            <a:satOff val="0"/>
            <a:lumOff val="0"/>
            <a:alphaOff val="0"/>
          </a:srgbClr>
        </a:solidFill>
        <a:ln>
          <a:noFill/>
        </a:ln>
        <a:effectLst/>
      </dgm:spPr>
      <dgm:t>
        <a:bodyPr/>
        <a:lstStyle/>
        <a:p>
          <a:endParaRPr lang="es-ES" sz="1100">
            <a:solidFill>
              <a:sysClr val="window" lastClr="FFFFFF"/>
            </a:solidFill>
            <a:latin typeface="Gill Sans MT"/>
            <a:ea typeface="+mn-ea"/>
            <a:cs typeface="+mn-cs"/>
          </a:endParaRPr>
        </a:p>
      </dgm:t>
    </dgm:pt>
    <dgm:pt modelId="{497EE8A5-E31F-4CD7-9AFD-837AD5B23BDB}">
      <dgm:prSet phldrT="[Texto]" custT="1"/>
      <dgm:spPr>
        <a:xfrm>
          <a:off x="1248816" y="485731"/>
          <a:ext cx="887423" cy="788281"/>
        </a:xfrm>
        <a:prstGeom prst="roundRect">
          <a:avLst>
            <a:gd name="adj" fmla="val 10000"/>
          </a:avLst>
        </a:prstGeom>
        <a:solidFill>
          <a:srgbClr val="D2DA7A">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r>
            <a:rPr lang="en-US" sz="1200" noProof="0" dirty="0" smtClean="0">
              <a:solidFill>
                <a:sysClr val="window" lastClr="FFFFFF"/>
              </a:solidFill>
              <a:latin typeface="Gill Sans MT"/>
              <a:ea typeface="+mn-ea"/>
              <a:cs typeface="+mn-cs"/>
            </a:rPr>
            <a:t>Complementary services / Value</a:t>
          </a:r>
          <a:endParaRPr lang="en-US" sz="1200" noProof="0" dirty="0">
            <a:solidFill>
              <a:sysClr val="window" lastClr="FFFFFF"/>
            </a:solidFill>
            <a:latin typeface="Gill Sans MT"/>
            <a:ea typeface="+mn-ea"/>
            <a:cs typeface="+mn-cs"/>
          </a:endParaRPr>
        </a:p>
      </dgm:t>
    </dgm:pt>
    <dgm:pt modelId="{669DA908-BBDA-4380-A7EC-2113EF6D25F9}" type="parTrans" cxnId="{AB8D0F8E-8419-490F-88AB-5925C4E4BAEC}">
      <dgm:prSet/>
      <dgm:spPr/>
      <dgm:t>
        <a:bodyPr/>
        <a:lstStyle/>
        <a:p>
          <a:endParaRPr lang="es-ES" sz="4000"/>
        </a:p>
      </dgm:t>
    </dgm:pt>
    <dgm:pt modelId="{C19599F6-B0B7-4B2F-984F-1BABB7EFE224}" type="sibTrans" cxnId="{AB8D0F8E-8419-490F-88AB-5925C4E4BAEC}">
      <dgm:prSet custT="1"/>
      <dgm:spPr>
        <a:xfrm>
          <a:off x="2224982" y="769831"/>
          <a:ext cx="188133" cy="220081"/>
        </a:xfrm>
        <a:prstGeom prst="rightArrow">
          <a:avLst>
            <a:gd name="adj1" fmla="val 60000"/>
            <a:gd name="adj2" fmla="val 50000"/>
          </a:avLst>
        </a:prstGeom>
        <a:solidFill>
          <a:srgbClr val="D2DA7A">
            <a:hueOff val="0"/>
            <a:satOff val="0"/>
            <a:lumOff val="0"/>
            <a:alphaOff val="0"/>
          </a:srgbClr>
        </a:solidFill>
        <a:ln>
          <a:noFill/>
        </a:ln>
        <a:effectLst/>
      </dgm:spPr>
      <dgm:t>
        <a:bodyPr/>
        <a:lstStyle/>
        <a:p>
          <a:endParaRPr lang="es-ES" sz="1100">
            <a:solidFill>
              <a:sysClr val="window" lastClr="FFFFFF"/>
            </a:solidFill>
            <a:latin typeface="Gill Sans MT"/>
            <a:ea typeface="+mn-ea"/>
            <a:cs typeface="+mn-cs"/>
          </a:endParaRPr>
        </a:p>
      </dgm:t>
    </dgm:pt>
    <dgm:pt modelId="{498489B2-70D6-46A4-9EA8-A3AEF37B25F5}">
      <dgm:prSet phldrT="[Texto]" custT="1"/>
      <dgm:spPr>
        <a:xfrm>
          <a:off x="3733603" y="485731"/>
          <a:ext cx="887423" cy="788281"/>
        </a:xfrm>
        <a:prstGeom prst="roundRect">
          <a:avLst>
            <a:gd name="adj" fmla="val 10000"/>
          </a:avLst>
        </a:prstGeom>
        <a:solidFill>
          <a:srgbClr val="B88472">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r>
            <a:rPr lang="en-US" sz="1200" noProof="0" dirty="0" smtClean="0">
              <a:solidFill>
                <a:sysClr val="window" lastClr="FFFFFF"/>
              </a:solidFill>
              <a:latin typeface="Gill Sans MT"/>
              <a:ea typeface="+mn-ea"/>
              <a:cs typeface="+mn-cs"/>
            </a:rPr>
            <a:t>Claims </a:t>
          </a:r>
          <a:r>
            <a:rPr lang="en-US" sz="1200" noProof="0" dirty="0" err="1" smtClean="0">
              <a:solidFill>
                <a:sysClr val="window" lastClr="FFFFFF"/>
              </a:solidFill>
              <a:latin typeface="Gill Sans MT"/>
              <a:ea typeface="+mn-ea"/>
              <a:cs typeface="+mn-cs"/>
            </a:rPr>
            <a:t>Mngt</a:t>
          </a:r>
          <a:r>
            <a:rPr lang="en-US" sz="1200" noProof="0" dirty="0" smtClean="0">
              <a:solidFill>
                <a:sysClr val="window" lastClr="FFFFFF"/>
              </a:solidFill>
              <a:latin typeface="Gill Sans MT"/>
              <a:ea typeface="+mn-ea"/>
              <a:cs typeface="+mn-cs"/>
            </a:rPr>
            <a:t>.</a:t>
          </a:r>
          <a:endParaRPr lang="en-US" sz="1200" noProof="0" dirty="0">
            <a:solidFill>
              <a:sysClr val="window" lastClr="FFFFFF"/>
            </a:solidFill>
            <a:latin typeface="Gill Sans MT"/>
            <a:ea typeface="+mn-ea"/>
            <a:cs typeface="+mn-cs"/>
          </a:endParaRPr>
        </a:p>
      </dgm:t>
    </dgm:pt>
    <dgm:pt modelId="{215774CF-2742-40FF-8A45-5A6D2F0C6CD7}" type="parTrans" cxnId="{0BCC75E6-08FD-44C8-AB8E-9EEFBEDE8A2E}">
      <dgm:prSet/>
      <dgm:spPr/>
      <dgm:t>
        <a:bodyPr/>
        <a:lstStyle/>
        <a:p>
          <a:endParaRPr lang="es-ES" sz="4000"/>
        </a:p>
      </dgm:t>
    </dgm:pt>
    <dgm:pt modelId="{7AE51511-5878-49B2-8EFD-DC7ED5730BC4}" type="sibTrans" cxnId="{0BCC75E6-08FD-44C8-AB8E-9EEFBEDE8A2E}">
      <dgm:prSet custT="1"/>
      <dgm:spPr>
        <a:xfrm>
          <a:off x="4709769" y="769831"/>
          <a:ext cx="188133" cy="220081"/>
        </a:xfrm>
        <a:prstGeom prst="rightArrow">
          <a:avLst>
            <a:gd name="adj1" fmla="val 60000"/>
            <a:gd name="adj2" fmla="val 50000"/>
          </a:avLst>
        </a:prstGeom>
        <a:solidFill>
          <a:srgbClr val="B88472">
            <a:hueOff val="0"/>
            <a:satOff val="0"/>
            <a:lumOff val="0"/>
            <a:alphaOff val="0"/>
          </a:srgbClr>
        </a:solidFill>
        <a:ln>
          <a:noFill/>
        </a:ln>
        <a:effectLst/>
      </dgm:spPr>
      <dgm:t>
        <a:bodyPr/>
        <a:lstStyle/>
        <a:p>
          <a:endParaRPr lang="es-ES" sz="1100">
            <a:solidFill>
              <a:sysClr val="window" lastClr="FFFFFF"/>
            </a:solidFill>
            <a:latin typeface="Gill Sans MT"/>
            <a:ea typeface="+mn-ea"/>
            <a:cs typeface="+mn-cs"/>
          </a:endParaRPr>
        </a:p>
      </dgm:t>
    </dgm:pt>
    <dgm:pt modelId="{9FC7D0FA-020D-4767-85EF-CF34E234219D}">
      <dgm:prSet phldrT="[Texto]" custT="1"/>
      <dgm:spPr>
        <a:xfrm>
          <a:off x="4975996" y="485731"/>
          <a:ext cx="887423" cy="788281"/>
        </a:xfrm>
        <a:prstGeom prst="roundRect">
          <a:avLst>
            <a:gd name="adj" fmla="val 10000"/>
          </a:avLst>
        </a:prstGeom>
        <a:solidFill>
          <a:srgbClr val="8E736A">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r>
            <a:rPr lang="en-US" sz="1200" noProof="0" dirty="0" smtClean="0">
              <a:solidFill>
                <a:sysClr val="window" lastClr="FFFFFF"/>
              </a:solidFill>
              <a:latin typeface="Gill Sans MT"/>
              <a:ea typeface="+mn-ea"/>
              <a:cs typeface="+mn-cs"/>
            </a:rPr>
            <a:t>Claims Resolution</a:t>
          </a:r>
          <a:endParaRPr lang="en-US" sz="1200" noProof="0" dirty="0">
            <a:solidFill>
              <a:sysClr val="window" lastClr="FFFFFF"/>
            </a:solidFill>
            <a:latin typeface="Gill Sans MT"/>
            <a:ea typeface="+mn-ea"/>
            <a:cs typeface="+mn-cs"/>
          </a:endParaRPr>
        </a:p>
      </dgm:t>
    </dgm:pt>
    <dgm:pt modelId="{03A89157-9F25-4411-BF79-8C4911BE9E20}" type="parTrans" cxnId="{68020B3B-66D0-4496-ADE8-28AABEF5955D}">
      <dgm:prSet/>
      <dgm:spPr/>
      <dgm:t>
        <a:bodyPr/>
        <a:lstStyle/>
        <a:p>
          <a:endParaRPr lang="es-ES" sz="4000"/>
        </a:p>
      </dgm:t>
    </dgm:pt>
    <dgm:pt modelId="{8AA280E2-73CC-4B24-8AF7-F2B7F9D3AB15}" type="sibTrans" cxnId="{68020B3B-66D0-4496-ADE8-28AABEF5955D}">
      <dgm:prSet custT="1"/>
      <dgm:spPr>
        <a:xfrm>
          <a:off x="5952162" y="769831"/>
          <a:ext cx="188133" cy="220081"/>
        </a:xfrm>
        <a:prstGeom prst="rightArrow">
          <a:avLst>
            <a:gd name="adj1" fmla="val 60000"/>
            <a:gd name="adj2" fmla="val 50000"/>
          </a:avLst>
        </a:prstGeom>
        <a:solidFill>
          <a:srgbClr val="8E736A">
            <a:hueOff val="0"/>
            <a:satOff val="0"/>
            <a:lumOff val="0"/>
            <a:alphaOff val="0"/>
          </a:srgbClr>
        </a:solidFill>
        <a:ln>
          <a:noFill/>
        </a:ln>
        <a:effectLst/>
      </dgm:spPr>
      <dgm:t>
        <a:bodyPr/>
        <a:lstStyle/>
        <a:p>
          <a:endParaRPr lang="es-ES" sz="1100">
            <a:solidFill>
              <a:sysClr val="window" lastClr="FFFFFF"/>
            </a:solidFill>
            <a:latin typeface="Gill Sans MT"/>
            <a:ea typeface="+mn-ea"/>
            <a:cs typeface="+mn-cs"/>
          </a:endParaRPr>
        </a:p>
      </dgm:t>
    </dgm:pt>
    <dgm:pt modelId="{704174B5-9EFD-4B4E-B672-2F7F49093972}">
      <dgm:prSet phldrT="[Texto]" custT="1"/>
      <dgm:spPr>
        <a:xfrm>
          <a:off x="7460783" y="485731"/>
          <a:ext cx="887423" cy="788281"/>
        </a:xfrm>
        <a:prstGeom prst="roundRect">
          <a:avLst>
            <a:gd name="adj" fmla="val 10000"/>
          </a:avLst>
        </a:prstGeom>
        <a:solidFill>
          <a:srgbClr val="D2DA7A">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r>
            <a:rPr lang="en-US" sz="1200" noProof="0" dirty="0" smtClean="0">
              <a:solidFill>
                <a:sysClr val="window" lastClr="FFFFFF"/>
              </a:solidFill>
              <a:latin typeface="Gill Sans MT"/>
              <a:ea typeface="+mn-ea"/>
              <a:cs typeface="+mn-cs"/>
            </a:rPr>
            <a:t>Admin</a:t>
          </a:r>
          <a:endParaRPr lang="en-US" sz="1200" noProof="0" dirty="0">
            <a:solidFill>
              <a:sysClr val="window" lastClr="FFFFFF"/>
            </a:solidFill>
            <a:latin typeface="Gill Sans MT"/>
            <a:ea typeface="+mn-ea"/>
            <a:cs typeface="+mn-cs"/>
          </a:endParaRPr>
        </a:p>
      </dgm:t>
    </dgm:pt>
    <dgm:pt modelId="{2BF413C1-124F-475B-89A7-F4A295281EC4}" type="parTrans" cxnId="{236CD1D8-4415-4221-B4F9-CE26A1BC828D}">
      <dgm:prSet/>
      <dgm:spPr/>
      <dgm:t>
        <a:bodyPr/>
        <a:lstStyle/>
        <a:p>
          <a:endParaRPr lang="es-ES" sz="4000"/>
        </a:p>
      </dgm:t>
    </dgm:pt>
    <dgm:pt modelId="{4155E49D-9C1C-44AB-8D4C-E832B2E18517}" type="sibTrans" cxnId="{236CD1D8-4415-4221-B4F9-CE26A1BC828D}">
      <dgm:prSet/>
      <dgm:spPr/>
      <dgm:t>
        <a:bodyPr/>
        <a:lstStyle/>
        <a:p>
          <a:endParaRPr lang="es-ES" sz="4000"/>
        </a:p>
      </dgm:t>
    </dgm:pt>
    <dgm:pt modelId="{29C2B6E0-D4F5-4E5D-BF77-97EC8E4FE291}">
      <dgm:prSet phldrT="[Texto]" custT="1"/>
      <dgm:spPr>
        <a:xfrm>
          <a:off x="2491209" y="485731"/>
          <a:ext cx="887423" cy="788281"/>
        </a:xfrm>
        <a:prstGeom prst="roundRect">
          <a:avLst>
            <a:gd name="adj" fmla="val 10000"/>
          </a:avLst>
        </a:prstGeom>
        <a:solidFill>
          <a:srgbClr val="FADA7A">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r>
            <a:rPr lang="en-US" sz="1200" noProof="0" dirty="0" smtClean="0">
              <a:solidFill>
                <a:sysClr val="window" lastClr="FFFFFF"/>
              </a:solidFill>
              <a:latin typeface="Gill Sans MT"/>
              <a:ea typeface="+mn-ea"/>
              <a:cs typeface="+mn-cs"/>
            </a:rPr>
            <a:t>Sales / Agents</a:t>
          </a:r>
          <a:endParaRPr lang="en-US" sz="1200" noProof="0" dirty="0">
            <a:solidFill>
              <a:sysClr val="window" lastClr="FFFFFF"/>
            </a:solidFill>
            <a:latin typeface="Gill Sans MT"/>
            <a:ea typeface="+mn-ea"/>
            <a:cs typeface="+mn-cs"/>
          </a:endParaRPr>
        </a:p>
      </dgm:t>
    </dgm:pt>
    <dgm:pt modelId="{595DFECD-6364-4403-A17C-E003AAB3EC2D}" type="parTrans" cxnId="{C5070C8C-6396-449C-A5AF-C6668764A986}">
      <dgm:prSet/>
      <dgm:spPr/>
      <dgm:t>
        <a:bodyPr/>
        <a:lstStyle/>
        <a:p>
          <a:endParaRPr lang="es-ES" sz="4000"/>
        </a:p>
      </dgm:t>
    </dgm:pt>
    <dgm:pt modelId="{91379E62-B130-486F-9BDA-862CBAB29A1E}" type="sibTrans" cxnId="{C5070C8C-6396-449C-A5AF-C6668764A986}">
      <dgm:prSet custT="1"/>
      <dgm:spPr>
        <a:xfrm>
          <a:off x="3467375" y="769831"/>
          <a:ext cx="188133" cy="220081"/>
        </a:xfrm>
        <a:prstGeom prst="rightArrow">
          <a:avLst>
            <a:gd name="adj1" fmla="val 60000"/>
            <a:gd name="adj2" fmla="val 50000"/>
          </a:avLst>
        </a:prstGeom>
        <a:solidFill>
          <a:srgbClr val="FADA7A">
            <a:hueOff val="0"/>
            <a:satOff val="0"/>
            <a:lumOff val="0"/>
            <a:alphaOff val="0"/>
          </a:srgbClr>
        </a:solidFill>
        <a:ln>
          <a:noFill/>
        </a:ln>
        <a:effectLst/>
      </dgm:spPr>
      <dgm:t>
        <a:bodyPr/>
        <a:lstStyle/>
        <a:p>
          <a:endParaRPr lang="es-ES" sz="1100">
            <a:solidFill>
              <a:sysClr val="window" lastClr="FFFFFF"/>
            </a:solidFill>
            <a:latin typeface="Gill Sans MT"/>
            <a:ea typeface="+mn-ea"/>
            <a:cs typeface="+mn-cs"/>
          </a:endParaRPr>
        </a:p>
      </dgm:t>
    </dgm:pt>
    <dgm:pt modelId="{A83EB569-6594-401E-BB12-520961FA35A8}">
      <dgm:prSet phldrT="[Texto]" custT="1"/>
      <dgm:spPr>
        <a:xfrm>
          <a:off x="6218389" y="485731"/>
          <a:ext cx="887423" cy="788281"/>
        </a:xfrm>
        <a:prstGeom prst="roundRect">
          <a:avLst>
            <a:gd name="adj" fmla="val 10000"/>
          </a:avLst>
        </a:prstGeom>
        <a:solidFill>
          <a:srgbClr val="9FB8CD">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r>
            <a:rPr lang="en-US" sz="1200" noProof="0" dirty="0" smtClean="0">
              <a:solidFill>
                <a:sysClr val="window" lastClr="FFFFFF"/>
              </a:solidFill>
              <a:latin typeface="Gill Sans MT"/>
              <a:ea typeface="+mn-ea"/>
              <a:cs typeface="+mn-cs"/>
            </a:rPr>
            <a:t>General support services</a:t>
          </a:r>
          <a:endParaRPr lang="en-US" sz="1200" noProof="0" dirty="0">
            <a:solidFill>
              <a:sysClr val="window" lastClr="FFFFFF"/>
            </a:solidFill>
            <a:latin typeface="Gill Sans MT"/>
            <a:ea typeface="+mn-ea"/>
            <a:cs typeface="+mn-cs"/>
          </a:endParaRPr>
        </a:p>
      </dgm:t>
    </dgm:pt>
    <dgm:pt modelId="{B5AEF73D-F8C2-4391-B44F-B48A196743ED}" type="parTrans" cxnId="{80C6AF9D-06A1-41C8-BFA6-CB09FC133039}">
      <dgm:prSet/>
      <dgm:spPr/>
      <dgm:t>
        <a:bodyPr/>
        <a:lstStyle/>
        <a:p>
          <a:endParaRPr lang="es-ES" sz="4000"/>
        </a:p>
      </dgm:t>
    </dgm:pt>
    <dgm:pt modelId="{FD3DF253-6CE2-4910-AC8A-F81AD6D73613}" type="sibTrans" cxnId="{80C6AF9D-06A1-41C8-BFA6-CB09FC133039}">
      <dgm:prSet custT="1"/>
      <dgm:spPr>
        <a:xfrm>
          <a:off x="7194556" y="769831"/>
          <a:ext cx="188133" cy="220081"/>
        </a:xfrm>
        <a:prstGeom prst="rightArrow">
          <a:avLst>
            <a:gd name="adj1" fmla="val 60000"/>
            <a:gd name="adj2" fmla="val 50000"/>
          </a:avLst>
        </a:prstGeom>
        <a:solidFill>
          <a:srgbClr val="9FB8CD">
            <a:hueOff val="0"/>
            <a:satOff val="0"/>
            <a:lumOff val="0"/>
            <a:alphaOff val="0"/>
          </a:srgbClr>
        </a:solidFill>
        <a:ln>
          <a:noFill/>
        </a:ln>
        <a:effectLst/>
      </dgm:spPr>
      <dgm:t>
        <a:bodyPr/>
        <a:lstStyle/>
        <a:p>
          <a:endParaRPr lang="es-ES" sz="1100">
            <a:solidFill>
              <a:sysClr val="window" lastClr="FFFFFF"/>
            </a:solidFill>
            <a:latin typeface="Gill Sans MT"/>
            <a:ea typeface="+mn-ea"/>
            <a:cs typeface="+mn-cs"/>
          </a:endParaRPr>
        </a:p>
      </dgm:t>
    </dgm:pt>
    <dgm:pt modelId="{7CCD9A24-3242-4A72-B4C0-C619B786232B}" type="pres">
      <dgm:prSet presAssocID="{F475AF43-FECC-4D6E-B7CF-0CCF95747BC5}" presName="Name0" presStyleCnt="0">
        <dgm:presLayoutVars>
          <dgm:dir/>
          <dgm:resizeHandles val="exact"/>
        </dgm:presLayoutVars>
      </dgm:prSet>
      <dgm:spPr/>
      <dgm:t>
        <a:bodyPr/>
        <a:lstStyle/>
        <a:p>
          <a:endParaRPr lang="es-ES"/>
        </a:p>
      </dgm:t>
    </dgm:pt>
    <dgm:pt modelId="{075F9A63-0527-4E27-B637-973F65115947}" type="pres">
      <dgm:prSet presAssocID="{DE753D02-5154-4570-984B-4C9ABF23D3F0}" presName="node" presStyleLbl="node1" presStyleIdx="0" presStyleCnt="7">
        <dgm:presLayoutVars>
          <dgm:bulletEnabled val="1"/>
        </dgm:presLayoutVars>
      </dgm:prSet>
      <dgm:spPr/>
      <dgm:t>
        <a:bodyPr/>
        <a:lstStyle/>
        <a:p>
          <a:endParaRPr lang="es-ES"/>
        </a:p>
      </dgm:t>
    </dgm:pt>
    <dgm:pt modelId="{BCCD21E4-A1E6-4189-891E-249CB4B81CB9}" type="pres">
      <dgm:prSet presAssocID="{48A549F1-ECD6-4E4E-A7E9-5B9DC9E88B2F}" presName="sibTrans" presStyleLbl="sibTrans2D1" presStyleIdx="0" presStyleCnt="6"/>
      <dgm:spPr/>
      <dgm:t>
        <a:bodyPr/>
        <a:lstStyle/>
        <a:p>
          <a:endParaRPr lang="es-ES"/>
        </a:p>
      </dgm:t>
    </dgm:pt>
    <dgm:pt modelId="{D56BDC97-5CA9-4239-BAB0-B245B107A9F0}" type="pres">
      <dgm:prSet presAssocID="{48A549F1-ECD6-4E4E-A7E9-5B9DC9E88B2F}" presName="connectorText" presStyleLbl="sibTrans2D1" presStyleIdx="0" presStyleCnt="6"/>
      <dgm:spPr/>
      <dgm:t>
        <a:bodyPr/>
        <a:lstStyle/>
        <a:p>
          <a:endParaRPr lang="es-ES"/>
        </a:p>
      </dgm:t>
    </dgm:pt>
    <dgm:pt modelId="{80839C7B-A501-4B7E-9C6F-AE8C3AAEA084}" type="pres">
      <dgm:prSet presAssocID="{497EE8A5-E31F-4CD7-9AFD-837AD5B23BDB}" presName="node" presStyleLbl="node1" presStyleIdx="1" presStyleCnt="7">
        <dgm:presLayoutVars>
          <dgm:bulletEnabled val="1"/>
        </dgm:presLayoutVars>
      </dgm:prSet>
      <dgm:spPr/>
      <dgm:t>
        <a:bodyPr/>
        <a:lstStyle/>
        <a:p>
          <a:endParaRPr lang="es-ES"/>
        </a:p>
      </dgm:t>
    </dgm:pt>
    <dgm:pt modelId="{B4198075-CEB7-468D-8155-B1AB205EFC2D}" type="pres">
      <dgm:prSet presAssocID="{C19599F6-B0B7-4B2F-984F-1BABB7EFE224}" presName="sibTrans" presStyleLbl="sibTrans2D1" presStyleIdx="1" presStyleCnt="6"/>
      <dgm:spPr/>
      <dgm:t>
        <a:bodyPr/>
        <a:lstStyle/>
        <a:p>
          <a:endParaRPr lang="es-ES"/>
        </a:p>
      </dgm:t>
    </dgm:pt>
    <dgm:pt modelId="{31FDC8E6-0349-423C-87FD-5C193C8D54BB}" type="pres">
      <dgm:prSet presAssocID="{C19599F6-B0B7-4B2F-984F-1BABB7EFE224}" presName="connectorText" presStyleLbl="sibTrans2D1" presStyleIdx="1" presStyleCnt="6"/>
      <dgm:spPr/>
      <dgm:t>
        <a:bodyPr/>
        <a:lstStyle/>
        <a:p>
          <a:endParaRPr lang="es-ES"/>
        </a:p>
      </dgm:t>
    </dgm:pt>
    <dgm:pt modelId="{2A7445FE-A743-4907-AD11-BE38F7B76864}" type="pres">
      <dgm:prSet presAssocID="{29C2B6E0-D4F5-4E5D-BF77-97EC8E4FE291}" presName="node" presStyleLbl="node1" presStyleIdx="2" presStyleCnt="7">
        <dgm:presLayoutVars>
          <dgm:bulletEnabled val="1"/>
        </dgm:presLayoutVars>
      </dgm:prSet>
      <dgm:spPr/>
      <dgm:t>
        <a:bodyPr/>
        <a:lstStyle/>
        <a:p>
          <a:endParaRPr lang="es-ES"/>
        </a:p>
      </dgm:t>
    </dgm:pt>
    <dgm:pt modelId="{845F74F3-BAED-48F8-87DB-29C1DB9ABB88}" type="pres">
      <dgm:prSet presAssocID="{91379E62-B130-486F-9BDA-862CBAB29A1E}" presName="sibTrans" presStyleLbl="sibTrans2D1" presStyleIdx="2" presStyleCnt="6"/>
      <dgm:spPr/>
      <dgm:t>
        <a:bodyPr/>
        <a:lstStyle/>
        <a:p>
          <a:endParaRPr lang="es-ES"/>
        </a:p>
      </dgm:t>
    </dgm:pt>
    <dgm:pt modelId="{83DF9761-F95C-4844-AE19-BFBFB1E8A910}" type="pres">
      <dgm:prSet presAssocID="{91379E62-B130-486F-9BDA-862CBAB29A1E}" presName="connectorText" presStyleLbl="sibTrans2D1" presStyleIdx="2" presStyleCnt="6"/>
      <dgm:spPr/>
      <dgm:t>
        <a:bodyPr/>
        <a:lstStyle/>
        <a:p>
          <a:endParaRPr lang="es-ES"/>
        </a:p>
      </dgm:t>
    </dgm:pt>
    <dgm:pt modelId="{FC92C8FB-0513-40AF-8168-E17448417697}" type="pres">
      <dgm:prSet presAssocID="{498489B2-70D6-46A4-9EA8-A3AEF37B25F5}" presName="node" presStyleLbl="node1" presStyleIdx="3" presStyleCnt="7">
        <dgm:presLayoutVars>
          <dgm:bulletEnabled val="1"/>
        </dgm:presLayoutVars>
      </dgm:prSet>
      <dgm:spPr/>
      <dgm:t>
        <a:bodyPr/>
        <a:lstStyle/>
        <a:p>
          <a:endParaRPr lang="es-ES"/>
        </a:p>
      </dgm:t>
    </dgm:pt>
    <dgm:pt modelId="{F760A456-2CFD-473F-8EC4-63B09AE20DA2}" type="pres">
      <dgm:prSet presAssocID="{7AE51511-5878-49B2-8EFD-DC7ED5730BC4}" presName="sibTrans" presStyleLbl="sibTrans2D1" presStyleIdx="3" presStyleCnt="6"/>
      <dgm:spPr/>
      <dgm:t>
        <a:bodyPr/>
        <a:lstStyle/>
        <a:p>
          <a:endParaRPr lang="es-ES"/>
        </a:p>
      </dgm:t>
    </dgm:pt>
    <dgm:pt modelId="{8B452E41-20B3-44F1-9FB9-46B8032BB721}" type="pres">
      <dgm:prSet presAssocID="{7AE51511-5878-49B2-8EFD-DC7ED5730BC4}" presName="connectorText" presStyleLbl="sibTrans2D1" presStyleIdx="3" presStyleCnt="6"/>
      <dgm:spPr/>
      <dgm:t>
        <a:bodyPr/>
        <a:lstStyle/>
        <a:p>
          <a:endParaRPr lang="es-ES"/>
        </a:p>
      </dgm:t>
    </dgm:pt>
    <dgm:pt modelId="{5FCCB34E-B746-48E0-80D3-51B77DF526E1}" type="pres">
      <dgm:prSet presAssocID="{9FC7D0FA-020D-4767-85EF-CF34E234219D}" presName="node" presStyleLbl="node1" presStyleIdx="4" presStyleCnt="7">
        <dgm:presLayoutVars>
          <dgm:bulletEnabled val="1"/>
        </dgm:presLayoutVars>
      </dgm:prSet>
      <dgm:spPr/>
      <dgm:t>
        <a:bodyPr/>
        <a:lstStyle/>
        <a:p>
          <a:endParaRPr lang="es-ES"/>
        </a:p>
      </dgm:t>
    </dgm:pt>
    <dgm:pt modelId="{FBDB9865-BC4E-4C7D-8BAA-6EB29C42F5C2}" type="pres">
      <dgm:prSet presAssocID="{8AA280E2-73CC-4B24-8AF7-F2B7F9D3AB15}" presName="sibTrans" presStyleLbl="sibTrans2D1" presStyleIdx="4" presStyleCnt="6"/>
      <dgm:spPr/>
      <dgm:t>
        <a:bodyPr/>
        <a:lstStyle/>
        <a:p>
          <a:endParaRPr lang="es-ES"/>
        </a:p>
      </dgm:t>
    </dgm:pt>
    <dgm:pt modelId="{9694B914-ABC9-4B0A-BDAF-ABF41C8FCB61}" type="pres">
      <dgm:prSet presAssocID="{8AA280E2-73CC-4B24-8AF7-F2B7F9D3AB15}" presName="connectorText" presStyleLbl="sibTrans2D1" presStyleIdx="4" presStyleCnt="6"/>
      <dgm:spPr/>
      <dgm:t>
        <a:bodyPr/>
        <a:lstStyle/>
        <a:p>
          <a:endParaRPr lang="es-ES"/>
        </a:p>
      </dgm:t>
    </dgm:pt>
    <dgm:pt modelId="{C5D35362-A582-4411-AAC0-3041E4ABCFE7}" type="pres">
      <dgm:prSet presAssocID="{A83EB569-6594-401E-BB12-520961FA35A8}" presName="node" presStyleLbl="node1" presStyleIdx="5" presStyleCnt="7">
        <dgm:presLayoutVars>
          <dgm:bulletEnabled val="1"/>
        </dgm:presLayoutVars>
      </dgm:prSet>
      <dgm:spPr/>
      <dgm:t>
        <a:bodyPr/>
        <a:lstStyle/>
        <a:p>
          <a:endParaRPr lang="es-ES"/>
        </a:p>
      </dgm:t>
    </dgm:pt>
    <dgm:pt modelId="{737ABBFD-F73B-4F87-976B-F3C6DC4A0E60}" type="pres">
      <dgm:prSet presAssocID="{FD3DF253-6CE2-4910-AC8A-F81AD6D73613}" presName="sibTrans" presStyleLbl="sibTrans2D1" presStyleIdx="5" presStyleCnt="6"/>
      <dgm:spPr/>
      <dgm:t>
        <a:bodyPr/>
        <a:lstStyle/>
        <a:p>
          <a:endParaRPr lang="es-ES"/>
        </a:p>
      </dgm:t>
    </dgm:pt>
    <dgm:pt modelId="{B4FF601E-F9A4-406A-8455-9F85FF559AD8}" type="pres">
      <dgm:prSet presAssocID="{FD3DF253-6CE2-4910-AC8A-F81AD6D73613}" presName="connectorText" presStyleLbl="sibTrans2D1" presStyleIdx="5" presStyleCnt="6"/>
      <dgm:spPr/>
      <dgm:t>
        <a:bodyPr/>
        <a:lstStyle/>
        <a:p>
          <a:endParaRPr lang="es-ES"/>
        </a:p>
      </dgm:t>
    </dgm:pt>
    <dgm:pt modelId="{72A1B34A-AC44-40CF-A1AB-523E4538C2B7}" type="pres">
      <dgm:prSet presAssocID="{704174B5-9EFD-4B4E-B672-2F7F49093972}" presName="node" presStyleLbl="node1" presStyleIdx="6" presStyleCnt="7">
        <dgm:presLayoutVars>
          <dgm:bulletEnabled val="1"/>
        </dgm:presLayoutVars>
      </dgm:prSet>
      <dgm:spPr/>
      <dgm:t>
        <a:bodyPr/>
        <a:lstStyle/>
        <a:p>
          <a:endParaRPr lang="es-ES"/>
        </a:p>
      </dgm:t>
    </dgm:pt>
  </dgm:ptLst>
  <dgm:cxnLst>
    <dgm:cxn modelId="{87552584-3308-4CEC-84F6-1610AF283CCB}" type="presOf" srcId="{48A549F1-ECD6-4E4E-A7E9-5B9DC9E88B2F}" destId="{D56BDC97-5CA9-4239-BAB0-B245B107A9F0}" srcOrd="1" destOrd="0" presId="urn:microsoft.com/office/officeart/2005/8/layout/process1"/>
    <dgm:cxn modelId="{68020B3B-66D0-4496-ADE8-28AABEF5955D}" srcId="{F475AF43-FECC-4D6E-B7CF-0CCF95747BC5}" destId="{9FC7D0FA-020D-4767-85EF-CF34E234219D}" srcOrd="4" destOrd="0" parTransId="{03A89157-9F25-4411-BF79-8C4911BE9E20}" sibTransId="{8AA280E2-73CC-4B24-8AF7-F2B7F9D3AB15}"/>
    <dgm:cxn modelId="{69510348-9C4D-439F-A8C9-C9F959448B7A}" type="presOf" srcId="{7AE51511-5878-49B2-8EFD-DC7ED5730BC4}" destId="{8B452E41-20B3-44F1-9FB9-46B8032BB721}" srcOrd="1" destOrd="0" presId="urn:microsoft.com/office/officeart/2005/8/layout/process1"/>
    <dgm:cxn modelId="{82EE7A66-2D51-4F43-BEE3-5C4CF8C92F51}" type="presOf" srcId="{9FC7D0FA-020D-4767-85EF-CF34E234219D}" destId="{5FCCB34E-B746-48E0-80D3-51B77DF526E1}" srcOrd="0" destOrd="0" presId="urn:microsoft.com/office/officeart/2005/8/layout/process1"/>
    <dgm:cxn modelId="{80C6AF9D-06A1-41C8-BFA6-CB09FC133039}" srcId="{F475AF43-FECC-4D6E-B7CF-0CCF95747BC5}" destId="{A83EB569-6594-401E-BB12-520961FA35A8}" srcOrd="5" destOrd="0" parTransId="{B5AEF73D-F8C2-4391-B44F-B48A196743ED}" sibTransId="{FD3DF253-6CE2-4910-AC8A-F81AD6D73613}"/>
    <dgm:cxn modelId="{3DC24DF2-3777-494B-B6C5-EA05A038E2E0}" type="presOf" srcId="{29C2B6E0-D4F5-4E5D-BF77-97EC8E4FE291}" destId="{2A7445FE-A743-4907-AD11-BE38F7B76864}" srcOrd="0" destOrd="0" presId="urn:microsoft.com/office/officeart/2005/8/layout/process1"/>
    <dgm:cxn modelId="{0BCC75E6-08FD-44C8-AB8E-9EEFBEDE8A2E}" srcId="{F475AF43-FECC-4D6E-B7CF-0CCF95747BC5}" destId="{498489B2-70D6-46A4-9EA8-A3AEF37B25F5}" srcOrd="3" destOrd="0" parTransId="{215774CF-2742-40FF-8A45-5A6D2F0C6CD7}" sibTransId="{7AE51511-5878-49B2-8EFD-DC7ED5730BC4}"/>
    <dgm:cxn modelId="{236CD1D8-4415-4221-B4F9-CE26A1BC828D}" srcId="{F475AF43-FECC-4D6E-B7CF-0CCF95747BC5}" destId="{704174B5-9EFD-4B4E-B672-2F7F49093972}" srcOrd="6" destOrd="0" parTransId="{2BF413C1-124F-475B-89A7-F4A295281EC4}" sibTransId="{4155E49D-9C1C-44AB-8D4C-E832B2E18517}"/>
    <dgm:cxn modelId="{9D6B7F33-387D-4E3F-8336-D0D0A0EA87BA}" type="presOf" srcId="{497EE8A5-E31F-4CD7-9AFD-837AD5B23BDB}" destId="{80839C7B-A501-4B7E-9C6F-AE8C3AAEA084}" srcOrd="0" destOrd="0" presId="urn:microsoft.com/office/officeart/2005/8/layout/process1"/>
    <dgm:cxn modelId="{1E23CD72-174D-4933-B8B2-371B6DAFBC9A}" type="presOf" srcId="{498489B2-70D6-46A4-9EA8-A3AEF37B25F5}" destId="{FC92C8FB-0513-40AF-8168-E17448417697}" srcOrd="0" destOrd="0" presId="urn:microsoft.com/office/officeart/2005/8/layout/process1"/>
    <dgm:cxn modelId="{B0B161C1-82A9-4C28-900C-6DE25584A8C7}" type="presOf" srcId="{91379E62-B130-486F-9BDA-862CBAB29A1E}" destId="{83DF9761-F95C-4844-AE19-BFBFB1E8A910}" srcOrd="1" destOrd="0" presId="urn:microsoft.com/office/officeart/2005/8/layout/process1"/>
    <dgm:cxn modelId="{AB8D0F8E-8419-490F-88AB-5925C4E4BAEC}" srcId="{F475AF43-FECC-4D6E-B7CF-0CCF95747BC5}" destId="{497EE8A5-E31F-4CD7-9AFD-837AD5B23BDB}" srcOrd="1" destOrd="0" parTransId="{669DA908-BBDA-4380-A7EC-2113EF6D25F9}" sibTransId="{C19599F6-B0B7-4B2F-984F-1BABB7EFE224}"/>
    <dgm:cxn modelId="{7E5627C5-ED04-4C3C-8082-E007BACF82E5}" type="presOf" srcId="{C19599F6-B0B7-4B2F-984F-1BABB7EFE224}" destId="{B4198075-CEB7-468D-8155-B1AB205EFC2D}" srcOrd="0" destOrd="0" presId="urn:microsoft.com/office/officeart/2005/8/layout/process1"/>
    <dgm:cxn modelId="{034663BC-63F8-4D4D-A5F7-FA1398E82A98}" type="presOf" srcId="{91379E62-B130-486F-9BDA-862CBAB29A1E}" destId="{845F74F3-BAED-48F8-87DB-29C1DB9ABB88}" srcOrd="0" destOrd="0" presId="urn:microsoft.com/office/officeart/2005/8/layout/process1"/>
    <dgm:cxn modelId="{5B21F54B-EEFA-49D9-A432-35C7A19C3504}" type="presOf" srcId="{7AE51511-5878-49B2-8EFD-DC7ED5730BC4}" destId="{F760A456-2CFD-473F-8EC4-63B09AE20DA2}" srcOrd="0" destOrd="0" presId="urn:microsoft.com/office/officeart/2005/8/layout/process1"/>
    <dgm:cxn modelId="{D4B35224-9A38-4D6F-92D2-C8C2BEA815E5}" type="presOf" srcId="{C19599F6-B0B7-4B2F-984F-1BABB7EFE224}" destId="{31FDC8E6-0349-423C-87FD-5C193C8D54BB}" srcOrd="1" destOrd="0" presId="urn:microsoft.com/office/officeart/2005/8/layout/process1"/>
    <dgm:cxn modelId="{6578B219-201D-4195-B2BA-8111B39AFE28}" type="presOf" srcId="{8AA280E2-73CC-4B24-8AF7-F2B7F9D3AB15}" destId="{FBDB9865-BC4E-4C7D-8BAA-6EB29C42F5C2}" srcOrd="0" destOrd="0" presId="urn:microsoft.com/office/officeart/2005/8/layout/process1"/>
    <dgm:cxn modelId="{E0100DF3-DF2C-418A-B225-AEF7730B7EB4}" srcId="{F475AF43-FECC-4D6E-B7CF-0CCF95747BC5}" destId="{DE753D02-5154-4570-984B-4C9ABF23D3F0}" srcOrd="0" destOrd="0" parTransId="{83050A28-CF22-4CFC-A3A1-A21B8113ADDD}" sibTransId="{48A549F1-ECD6-4E4E-A7E9-5B9DC9E88B2F}"/>
    <dgm:cxn modelId="{FDAB11EC-766E-43BA-906F-0E5700D2121A}" type="presOf" srcId="{704174B5-9EFD-4B4E-B672-2F7F49093972}" destId="{72A1B34A-AC44-40CF-A1AB-523E4538C2B7}" srcOrd="0" destOrd="0" presId="urn:microsoft.com/office/officeart/2005/8/layout/process1"/>
    <dgm:cxn modelId="{EA15E1A4-C931-4DF0-9389-0CE1EA98D259}" type="presOf" srcId="{A83EB569-6594-401E-BB12-520961FA35A8}" destId="{C5D35362-A582-4411-AAC0-3041E4ABCFE7}" srcOrd="0" destOrd="0" presId="urn:microsoft.com/office/officeart/2005/8/layout/process1"/>
    <dgm:cxn modelId="{0C8F7A9F-F426-41D8-A235-1972DFDD03AD}" type="presOf" srcId="{FD3DF253-6CE2-4910-AC8A-F81AD6D73613}" destId="{737ABBFD-F73B-4F87-976B-F3C6DC4A0E60}" srcOrd="0" destOrd="0" presId="urn:microsoft.com/office/officeart/2005/8/layout/process1"/>
    <dgm:cxn modelId="{C5070C8C-6396-449C-A5AF-C6668764A986}" srcId="{F475AF43-FECC-4D6E-B7CF-0CCF95747BC5}" destId="{29C2B6E0-D4F5-4E5D-BF77-97EC8E4FE291}" srcOrd="2" destOrd="0" parTransId="{595DFECD-6364-4403-A17C-E003AAB3EC2D}" sibTransId="{91379E62-B130-486F-9BDA-862CBAB29A1E}"/>
    <dgm:cxn modelId="{D068C5EB-A0DF-44BA-8799-EC987EA1B0C3}" type="presOf" srcId="{DE753D02-5154-4570-984B-4C9ABF23D3F0}" destId="{075F9A63-0527-4E27-B637-973F65115947}" srcOrd="0" destOrd="0" presId="urn:microsoft.com/office/officeart/2005/8/layout/process1"/>
    <dgm:cxn modelId="{4AAF6597-1CC6-41EB-8947-B347950C11AF}" type="presOf" srcId="{FD3DF253-6CE2-4910-AC8A-F81AD6D73613}" destId="{B4FF601E-F9A4-406A-8455-9F85FF559AD8}" srcOrd="1" destOrd="0" presId="urn:microsoft.com/office/officeart/2005/8/layout/process1"/>
    <dgm:cxn modelId="{F1B8884C-49CB-478B-A987-0904E7C4D76D}" type="presOf" srcId="{F475AF43-FECC-4D6E-B7CF-0CCF95747BC5}" destId="{7CCD9A24-3242-4A72-B4C0-C619B786232B}" srcOrd="0" destOrd="0" presId="urn:microsoft.com/office/officeart/2005/8/layout/process1"/>
    <dgm:cxn modelId="{1BA64704-FBCB-4A3D-8D5B-8A50C4CBF0E4}" type="presOf" srcId="{48A549F1-ECD6-4E4E-A7E9-5B9DC9E88B2F}" destId="{BCCD21E4-A1E6-4189-891E-249CB4B81CB9}" srcOrd="0" destOrd="0" presId="urn:microsoft.com/office/officeart/2005/8/layout/process1"/>
    <dgm:cxn modelId="{1B043E78-DD8F-49F0-9488-B769E4601EEF}" type="presOf" srcId="{8AA280E2-73CC-4B24-8AF7-F2B7F9D3AB15}" destId="{9694B914-ABC9-4B0A-BDAF-ABF41C8FCB61}" srcOrd="1" destOrd="0" presId="urn:microsoft.com/office/officeart/2005/8/layout/process1"/>
    <dgm:cxn modelId="{BA47CDE3-115F-40AA-B178-4B64E9468B39}" type="presParOf" srcId="{7CCD9A24-3242-4A72-B4C0-C619B786232B}" destId="{075F9A63-0527-4E27-B637-973F65115947}" srcOrd="0" destOrd="0" presId="urn:microsoft.com/office/officeart/2005/8/layout/process1"/>
    <dgm:cxn modelId="{8D2F7427-29CF-4D23-B53F-10B2E4FDF7EE}" type="presParOf" srcId="{7CCD9A24-3242-4A72-B4C0-C619B786232B}" destId="{BCCD21E4-A1E6-4189-891E-249CB4B81CB9}" srcOrd="1" destOrd="0" presId="urn:microsoft.com/office/officeart/2005/8/layout/process1"/>
    <dgm:cxn modelId="{02476A27-48CE-49DC-9A8A-ABED20017A60}" type="presParOf" srcId="{BCCD21E4-A1E6-4189-891E-249CB4B81CB9}" destId="{D56BDC97-5CA9-4239-BAB0-B245B107A9F0}" srcOrd="0" destOrd="0" presId="urn:microsoft.com/office/officeart/2005/8/layout/process1"/>
    <dgm:cxn modelId="{30480B7A-F999-4A16-BC6D-B7DCB49433FE}" type="presParOf" srcId="{7CCD9A24-3242-4A72-B4C0-C619B786232B}" destId="{80839C7B-A501-4B7E-9C6F-AE8C3AAEA084}" srcOrd="2" destOrd="0" presId="urn:microsoft.com/office/officeart/2005/8/layout/process1"/>
    <dgm:cxn modelId="{39758570-9CAD-4BBE-8311-453EFE81C3B9}" type="presParOf" srcId="{7CCD9A24-3242-4A72-B4C0-C619B786232B}" destId="{B4198075-CEB7-468D-8155-B1AB205EFC2D}" srcOrd="3" destOrd="0" presId="urn:microsoft.com/office/officeart/2005/8/layout/process1"/>
    <dgm:cxn modelId="{0192A0A0-A7DF-4F7D-BF71-B268ACCE8869}" type="presParOf" srcId="{B4198075-CEB7-468D-8155-B1AB205EFC2D}" destId="{31FDC8E6-0349-423C-87FD-5C193C8D54BB}" srcOrd="0" destOrd="0" presId="urn:microsoft.com/office/officeart/2005/8/layout/process1"/>
    <dgm:cxn modelId="{3720A65B-4916-4D6B-BA6E-34332C342A9F}" type="presParOf" srcId="{7CCD9A24-3242-4A72-B4C0-C619B786232B}" destId="{2A7445FE-A743-4907-AD11-BE38F7B76864}" srcOrd="4" destOrd="0" presId="urn:microsoft.com/office/officeart/2005/8/layout/process1"/>
    <dgm:cxn modelId="{02C9B560-D794-4776-998A-163490BA16A5}" type="presParOf" srcId="{7CCD9A24-3242-4A72-B4C0-C619B786232B}" destId="{845F74F3-BAED-48F8-87DB-29C1DB9ABB88}" srcOrd="5" destOrd="0" presId="urn:microsoft.com/office/officeart/2005/8/layout/process1"/>
    <dgm:cxn modelId="{A7A2310B-A44D-4534-9A28-4132253F39B5}" type="presParOf" srcId="{845F74F3-BAED-48F8-87DB-29C1DB9ABB88}" destId="{83DF9761-F95C-4844-AE19-BFBFB1E8A910}" srcOrd="0" destOrd="0" presId="urn:microsoft.com/office/officeart/2005/8/layout/process1"/>
    <dgm:cxn modelId="{431F2DA0-74A5-45D0-9E48-709D68945164}" type="presParOf" srcId="{7CCD9A24-3242-4A72-B4C0-C619B786232B}" destId="{FC92C8FB-0513-40AF-8168-E17448417697}" srcOrd="6" destOrd="0" presId="urn:microsoft.com/office/officeart/2005/8/layout/process1"/>
    <dgm:cxn modelId="{14A316F2-857D-4EE0-83A6-258A1289DF0A}" type="presParOf" srcId="{7CCD9A24-3242-4A72-B4C0-C619B786232B}" destId="{F760A456-2CFD-473F-8EC4-63B09AE20DA2}" srcOrd="7" destOrd="0" presId="urn:microsoft.com/office/officeart/2005/8/layout/process1"/>
    <dgm:cxn modelId="{A4AEB3DE-1517-4F8B-9FD7-CE8BF8FF6299}" type="presParOf" srcId="{F760A456-2CFD-473F-8EC4-63B09AE20DA2}" destId="{8B452E41-20B3-44F1-9FB9-46B8032BB721}" srcOrd="0" destOrd="0" presId="urn:microsoft.com/office/officeart/2005/8/layout/process1"/>
    <dgm:cxn modelId="{B48CFC16-7460-45A7-843A-0BE1BE3A345A}" type="presParOf" srcId="{7CCD9A24-3242-4A72-B4C0-C619B786232B}" destId="{5FCCB34E-B746-48E0-80D3-51B77DF526E1}" srcOrd="8" destOrd="0" presId="urn:microsoft.com/office/officeart/2005/8/layout/process1"/>
    <dgm:cxn modelId="{1611172E-55F6-4044-A0E3-507473DDBC30}" type="presParOf" srcId="{7CCD9A24-3242-4A72-B4C0-C619B786232B}" destId="{FBDB9865-BC4E-4C7D-8BAA-6EB29C42F5C2}" srcOrd="9" destOrd="0" presId="urn:microsoft.com/office/officeart/2005/8/layout/process1"/>
    <dgm:cxn modelId="{15852198-3D11-41BA-B55D-6FB0FE26D88E}" type="presParOf" srcId="{FBDB9865-BC4E-4C7D-8BAA-6EB29C42F5C2}" destId="{9694B914-ABC9-4B0A-BDAF-ABF41C8FCB61}" srcOrd="0" destOrd="0" presId="urn:microsoft.com/office/officeart/2005/8/layout/process1"/>
    <dgm:cxn modelId="{0662E48C-0E7B-432B-A209-08339083EFF6}" type="presParOf" srcId="{7CCD9A24-3242-4A72-B4C0-C619B786232B}" destId="{C5D35362-A582-4411-AAC0-3041E4ABCFE7}" srcOrd="10" destOrd="0" presId="urn:microsoft.com/office/officeart/2005/8/layout/process1"/>
    <dgm:cxn modelId="{5A786C4C-6A3E-49C5-9F0A-09D367EE012A}" type="presParOf" srcId="{7CCD9A24-3242-4A72-B4C0-C619B786232B}" destId="{737ABBFD-F73B-4F87-976B-F3C6DC4A0E60}" srcOrd="11" destOrd="0" presId="urn:microsoft.com/office/officeart/2005/8/layout/process1"/>
    <dgm:cxn modelId="{704BF3A2-D0DF-4AE6-8304-C8C94F70BBCD}" type="presParOf" srcId="{737ABBFD-F73B-4F87-976B-F3C6DC4A0E60}" destId="{B4FF601E-F9A4-406A-8455-9F85FF559AD8}" srcOrd="0" destOrd="0" presId="urn:microsoft.com/office/officeart/2005/8/layout/process1"/>
    <dgm:cxn modelId="{6C141F14-C3D3-4F7B-8727-72049A3823AD}" type="presParOf" srcId="{7CCD9A24-3242-4A72-B4C0-C619B786232B}" destId="{72A1B34A-AC44-40CF-A1AB-523E4538C2B7}"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88DD64-2F45-4CC7-A5F6-CB03FB578B0E}"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s-ES"/>
        </a:p>
      </dgm:t>
    </dgm:pt>
    <dgm:pt modelId="{E13A3AB8-834A-4D2A-9254-C3708EDDA717}">
      <dgm:prSet phldrT="[Texto]" custT="1">
        <dgm:style>
          <a:lnRef idx="0">
            <a:schemeClr val="accent1"/>
          </a:lnRef>
          <a:fillRef idx="3">
            <a:schemeClr val="accent1"/>
          </a:fillRef>
          <a:effectRef idx="3">
            <a:schemeClr val="accent1"/>
          </a:effectRef>
          <a:fontRef idx="minor">
            <a:schemeClr val="lt1"/>
          </a:fontRef>
        </dgm:style>
      </dgm:prSet>
      <dgm:spPr>
        <a:xfrm>
          <a:off x="1762" y="0"/>
          <a:ext cx="1847754" cy="1673113"/>
        </a:xfrm>
        <a:prstGeom prst="roundRect">
          <a:avLst>
            <a:gd name="adj" fmla="val 10000"/>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dgm:spPr>
      <dgm:t>
        <a:bodyPr/>
        <a:lstStyle/>
        <a:p>
          <a:r>
            <a:rPr lang="en-US" sz="1400" noProof="0" dirty="0" smtClean="0">
              <a:solidFill>
                <a:sysClr val="window" lastClr="FFFFFF"/>
              </a:solidFill>
              <a:latin typeface="Gill Sans MT"/>
              <a:ea typeface="+mn-ea"/>
              <a:cs typeface="+mn-cs"/>
            </a:rPr>
            <a:t>Integrating complex and heterogeneous data in a BIG DATA managed platform</a:t>
          </a:r>
          <a:endParaRPr lang="en-US" sz="1400" noProof="0" dirty="0">
            <a:solidFill>
              <a:sysClr val="window" lastClr="FFFFFF"/>
            </a:solidFill>
            <a:latin typeface="Gill Sans MT"/>
            <a:ea typeface="+mn-ea"/>
            <a:cs typeface="+mn-cs"/>
          </a:endParaRPr>
        </a:p>
      </dgm:t>
    </dgm:pt>
    <dgm:pt modelId="{5995B7DB-0ACD-4213-B314-0B59447145B7}" type="parTrans" cxnId="{92212865-CFAF-4D72-BCFB-E1617C67ECFB}">
      <dgm:prSet/>
      <dgm:spPr/>
      <dgm:t>
        <a:bodyPr/>
        <a:lstStyle/>
        <a:p>
          <a:endParaRPr lang="es-ES" sz="2000"/>
        </a:p>
      </dgm:t>
    </dgm:pt>
    <dgm:pt modelId="{BF7335C2-68E7-4FDE-BCE6-C4489DEF66CC}" type="sibTrans" cxnId="{92212865-CFAF-4D72-BCFB-E1617C67ECFB}">
      <dgm:prSet/>
      <dgm:spPr/>
      <dgm:t>
        <a:bodyPr/>
        <a:lstStyle/>
        <a:p>
          <a:endParaRPr lang="es-ES" sz="2000"/>
        </a:p>
      </dgm:t>
    </dgm:pt>
    <dgm:pt modelId="{10007585-724C-4C4D-B357-B3464CA6A90A}">
      <dgm:prSet phldrT="[Texto]" custT="1">
        <dgm:style>
          <a:lnRef idx="0">
            <a:schemeClr val="accent1"/>
          </a:lnRef>
          <a:fillRef idx="3">
            <a:schemeClr val="accent1"/>
          </a:fillRef>
          <a:effectRef idx="3">
            <a:schemeClr val="accent1"/>
          </a:effectRef>
          <a:fontRef idx="minor">
            <a:schemeClr val="lt1"/>
          </a:fontRef>
        </dgm:style>
      </dgm:prSet>
      <dgm:spPr>
        <a:xfrm>
          <a:off x="1904949" y="0"/>
          <a:ext cx="1847754" cy="1673113"/>
        </a:xfrm>
        <a:prstGeom prst="roundRect">
          <a:avLst>
            <a:gd name="adj" fmla="val 10000"/>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dgm:spPr>
      <dgm:t>
        <a:bodyPr/>
        <a:lstStyle/>
        <a:p>
          <a:r>
            <a:rPr lang="en-US" sz="1400" noProof="0" dirty="0" smtClean="0">
              <a:solidFill>
                <a:sysClr val="window" lastClr="FFFFFF"/>
              </a:solidFill>
              <a:latin typeface="Gill Sans MT"/>
              <a:ea typeface="+mn-ea"/>
              <a:cs typeface="+mn-cs"/>
            </a:rPr>
            <a:t>Mathematical algorithms to identify gaps</a:t>
          </a:r>
          <a:endParaRPr lang="en-US" sz="1400" noProof="0" dirty="0">
            <a:solidFill>
              <a:sysClr val="window" lastClr="FFFFFF"/>
            </a:solidFill>
            <a:latin typeface="Gill Sans MT"/>
            <a:ea typeface="+mn-ea"/>
            <a:cs typeface="+mn-cs"/>
          </a:endParaRPr>
        </a:p>
      </dgm:t>
    </dgm:pt>
    <dgm:pt modelId="{DBCF7A72-B323-414D-B1F2-8D6CB52B9D08}" type="parTrans" cxnId="{13224CCE-6D11-448C-9B93-2CA8948A9EAC}">
      <dgm:prSet/>
      <dgm:spPr/>
      <dgm:t>
        <a:bodyPr/>
        <a:lstStyle/>
        <a:p>
          <a:endParaRPr lang="es-ES" sz="2000"/>
        </a:p>
      </dgm:t>
    </dgm:pt>
    <dgm:pt modelId="{2C8A7252-F166-4D41-A303-37B5D4B60FC8}" type="sibTrans" cxnId="{13224CCE-6D11-448C-9B93-2CA8948A9EAC}">
      <dgm:prSet/>
      <dgm:spPr/>
      <dgm:t>
        <a:bodyPr/>
        <a:lstStyle/>
        <a:p>
          <a:endParaRPr lang="es-ES" sz="2000"/>
        </a:p>
      </dgm:t>
    </dgm:pt>
    <dgm:pt modelId="{7CAC4785-10FD-43D7-9762-8ECD7DDBDFA5}">
      <dgm:prSet phldrT="[Texto]" custT="1">
        <dgm:style>
          <a:lnRef idx="0">
            <a:schemeClr val="accent3"/>
          </a:lnRef>
          <a:fillRef idx="3">
            <a:schemeClr val="accent3"/>
          </a:fillRef>
          <a:effectRef idx="3">
            <a:schemeClr val="accent3"/>
          </a:effectRef>
          <a:fontRef idx="minor">
            <a:schemeClr val="lt1"/>
          </a:fontRef>
        </dgm:style>
      </dgm:prSet>
      <dgm:spPr>
        <a:xfrm>
          <a:off x="3808136" y="0"/>
          <a:ext cx="1847754" cy="1673113"/>
        </a:xfrm>
        <a:prstGeom prst="roundRect">
          <a:avLst>
            <a:gd name="adj" fmla="val 10000"/>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dgm:spPr>
      <dgm:t>
        <a:bodyPr/>
        <a:lstStyle/>
        <a:p>
          <a:r>
            <a:rPr lang="en-US" sz="1400" noProof="0" dirty="0" smtClean="0">
              <a:solidFill>
                <a:sysClr val="window" lastClr="FFFFFF"/>
              </a:solidFill>
              <a:latin typeface="Gill Sans MT"/>
              <a:ea typeface="+mn-ea"/>
              <a:cs typeface="+mn-cs"/>
            </a:rPr>
            <a:t>Training algorithms continually </a:t>
          </a:r>
          <a:endParaRPr lang="en-US" sz="1400" noProof="0" dirty="0">
            <a:solidFill>
              <a:sysClr val="window" lastClr="FFFFFF"/>
            </a:solidFill>
            <a:latin typeface="Gill Sans MT"/>
            <a:ea typeface="+mn-ea"/>
            <a:cs typeface="+mn-cs"/>
          </a:endParaRPr>
        </a:p>
      </dgm:t>
    </dgm:pt>
    <dgm:pt modelId="{00E27D32-AAAE-404B-A991-0F730309C82A}" type="parTrans" cxnId="{73654220-11F0-4233-BC20-F92D5AD13D2D}">
      <dgm:prSet/>
      <dgm:spPr/>
      <dgm:t>
        <a:bodyPr/>
        <a:lstStyle/>
        <a:p>
          <a:endParaRPr lang="es-ES" sz="2000"/>
        </a:p>
      </dgm:t>
    </dgm:pt>
    <dgm:pt modelId="{17B4672B-9E80-414F-942F-607AD84E64A3}" type="sibTrans" cxnId="{73654220-11F0-4233-BC20-F92D5AD13D2D}">
      <dgm:prSet/>
      <dgm:spPr/>
      <dgm:t>
        <a:bodyPr/>
        <a:lstStyle/>
        <a:p>
          <a:endParaRPr lang="es-ES" sz="2000"/>
        </a:p>
      </dgm:t>
    </dgm:pt>
    <dgm:pt modelId="{78C8E256-927C-405D-8387-56A22534E77A}">
      <dgm:prSet phldrT="[Texto]" custT="1">
        <dgm:style>
          <a:lnRef idx="0">
            <a:schemeClr val="accent3"/>
          </a:lnRef>
          <a:fillRef idx="3">
            <a:schemeClr val="accent3"/>
          </a:fillRef>
          <a:effectRef idx="3">
            <a:schemeClr val="accent3"/>
          </a:effectRef>
          <a:fontRef idx="minor">
            <a:schemeClr val="lt1"/>
          </a:fontRef>
        </dgm:style>
      </dgm:prSet>
      <dgm:spPr>
        <a:xfrm>
          <a:off x="5711323" y="0"/>
          <a:ext cx="1847754" cy="1673113"/>
        </a:xfrm>
        <a:prstGeom prst="roundRect">
          <a:avLst>
            <a:gd name="adj" fmla="val 10000"/>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dgm:spPr>
      <dgm:t>
        <a:bodyPr/>
        <a:lstStyle/>
        <a:p>
          <a:r>
            <a:rPr lang="en-US" sz="1400" noProof="0" dirty="0" smtClean="0">
              <a:solidFill>
                <a:sysClr val="window" lastClr="FFFFFF"/>
              </a:solidFill>
              <a:latin typeface="Gill Sans MT"/>
              <a:ea typeface="+mn-ea"/>
              <a:cs typeface="+mn-cs"/>
            </a:rPr>
            <a:t>Evaluation mod</a:t>
          </a:r>
          <a:r>
            <a:rPr lang="es-ES" sz="1400" dirty="0" smtClean="0">
              <a:solidFill>
                <a:sysClr val="window" lastClr="FFFFFF"/>
              </a:solidFill>
              <a:latin typeface="Gill Sans MT"/>
              <a:ea typeface="+mn-ea"/>
              <a:cs typeface="+mn-cs"/>
            </a:rPr>
            <a:t>el  </a:t>
          </a:r>
          <a:endParaRPr lang="es-ES" sz="1400" dirty="0">
            <a:solidFill>
              <a:sysClr val="window" lastClr="FFFFFF"/>
            </a:solidFill>
            <a:latin typeface="Gill Sans MT"/>
            <a:ea typeface="+mn-ea"/>
            <a:cs typeface="+mn-cs"/>
          </a:endParaRPr>
        </a:p>
      </dgm:t>
    </dgm:pt>
    <dgm:pt modelId="{F7354BCD-6D20-4FFA-80A7-45D8F1A6494D}" type="parTrans" cxnId="{85397020-B314-4370-83FE-D68A71EB707B}">
      <dgm:prSet/>
      <dgm:spPr/>
      <dgm:t>
        <a:bodyPr/>
        <a:lstStyle/>
        <a:p>
          <a:endParaRPr lang="es-ES"/>
        </a:p>
      </dgm:t>
    </dgm:pt>
    <dgm:pt modelId="{EAE89408-1522-4C5C-BA00-9DE3B49A1245}" type="sibTrans" cxnId="{85397020-B314-4370-83FE-D68A71EB707B}">
      <dgm:prSet/>
      <dgm:spPr/>
      <dgm:t>
        <a:bodyPr/>
        <a:lstStyle/>
        <a:p>
          <a:endParaRPr lang="es-ES"/>
        </a:p>
      </dgm:t>
    </dgm:pt>
    <dgm:pt modelId="{50F88BF1-2226-4130-BF3F-C14118E4D46D}" type="pres">
      <dgm:prSet presAssocID="{DE88DD64-2F45-4CC7-A5F6-CB03FB578B0E}" presName="Name0" presStyleCnt="0">
        <dgm:presLayoutVars>
          <dgm:dir/>
          <dgm:resizeHandles val="exact"/>
        </dgm:presLayoutVars>
      </dgm:prSet>
      <dgm:spPr/>
      <dgm:t>
        <a:bodyPr/>
        <a:lstStyle/>
        <a:p>
          <a:endParaRPr lang="es-ES"/>
        </a:p>
      </dgm:t>
    </dgm:pt>
    <dgm:pt modelId="{846D62EB-A5F0-43F6-AE9B-CCD9C28673E7}" type="pres">
      <dgm:prSet presAssocID="{DE88DD64-2F45-4CC7-A5F6-CB03FB578B0E}" presName="fgShape" presStyleLbl="fgShp" presStyleIdx="0" presStyleCnt="1"/>
      <dgm:spPr>
        <a:xfrm>
          <a:off x="302433" y="1338490"/>
          <a:ext cx="6955972" cy="250966"/>
        </a:xfrm>
        <a:prstGeom prst="leftRightArrow">
          <a:avLst/>
        </a:prstGeom>
        <a:solidFill>
          <a:srgbClr val="727CA3">
            <a:tint val="60000"/>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endParaRPr lang="es-ES"/>
        </a:p>
      </dgm:t>
    </dgm:pt>
    <dgm:pt modelId="{09E66819-2701-4DA1-AE8A-5ECC8C5149E4}" type="pres">
      <dgm:prSet presAssocID="{DE88DD64-2F45-4CC7-A5F6-CB03FB578B0E}" presName="linComp" presStyleCnt="0"/>
      <dgm:spPr/>
    </dgm:pt>
    <dgm:pt modelId="{958A7E12-930D-4851-BCBB-82F903BA5509}" type="pres">
      <dgm:prSet presAssocID="{E13A3AB8-834A-4D2A-9254-C3708EDDA717}" presName="compNode" presStyleCnt="0"/>
      <dgm:spPr/>
    </dgm:pt>
    <dgm:pt modelId="{419175C4-3940-4A57-A5FA-ED98AA30FFE8}" type="pres">
      <dgm:prSet presAssocID="{E13A3AB8-834A-4D2A-9254-C3708EDDA717}" presName="bkgdShape" presStyleLbl="node1" presStyleIdx="0" presStyleCnt="4"/>
      <dgm:spPr/>
      <dgm:t>
        <a:bodyPr/>
        <a:lstStyle/>
        <a:p>
          <a:endParaRPr lang="es-ES"/>
        </a:p>
      </dgm:t>
    </dgm:pt>
    <dgm:pt modelId="{85A401BE-13A2-4B7C-8651-D27AD53DB0BD}" type="pres">
      <dgm:prSet presAssocID="{E13A3AB8-834A-4D2A-9254-C3708EDDA717}" presName="nodeTx" presStyleLbl="node1" presStyleIdx="0" presStyleCnt="4">
        <dgm:presLayoutVars>
          <dgm:bulletEnabled val="1"/>
        </dgm:presLayoutVars>
      </dgm:prSet>
      <dgm:spPr/>
      <dgm:t>
        <a:bodyPr/>
        <a:lstStyle/>
        <a:p>
          <a:endParaRPr lang="es-ES"/>
        </a:p>
      </dgm:t>
    </dgm:pt>
    <dgm:pt modelId="{806CAF83-6DCD-4649-823F-227F49FF5F07}" type="pres">
      <dgm:prSet presAssocID="{E13A3AB8-834A-4D2A-9254-C3708EDDA717}" presName="invisiNode" presStyleLbl="node1" presStyleIdx="0" presStyleCnt="4"/>
      <dgm:spPr/>
    </dgm:pt>
    <dgm:pt modelId="{EDF268CF-2451-4663-BEF1-8CA0C638D75D}" type="pres">
      <dgm:prSet presAssocID="{E13A3AB8-834A-4D2A-9254-C3708EDDA717}" presName="imagNode" presStyleLbl="fgImgPlace1" presStyleIdx="0" presStyleCnt="4"/>
      <dgm:spPr>
        <a:xfrm>
          <a:off x="647066" y="100386"/>
          <a:ext cx="557146" cy="5571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1000" r="-41000"/>
          </a:stretch>
        </a:blipFill>
        <a:ln w="19050" cap="flat" cmpd="sng" algn="ctr">
          <a:solidFill>
            <a:sysClr val="window" lastClr="FFFFFF">
              <a:hueOff val="0"/>
              <a:satOff val="0"/>
              <a:lumOff val="0"/>
              <a:alphaOff val="0"/>
            </a:sysClr>
          </a:solidFill>
          <a:prstDash val="solid"/>
        </a:ln>
        <a:effectLst/>
      </dgm:spPr>
      <dgm:t>
        <a:bodyPr/>
        <a:lstStyle/>
        <a:p>
          <a:endParaRPr lang="es-ES"/>
        </a:p>
      </dgm:t>
    </dgm:pt>
    <dgm:pt modelId="{E7D07AFA-FC3E-4728-AF4A-B6F9030859A3}" type="pres">
      <dgm:prSet presAssocID="{BF7335C2-68E7-4FDE-BCE6-C4489DEF66CC}" presName="sibTrans" presStyleLbl="sibTrans2D1" presStyleIdx="0" presStyleCnt="0"/>
      <dgm:spPr/>
      <dgm:t>
        <a:bodyPr/>
        <a:lstStyle/>
        <a:p>
          <a:endParaRPr lang="es-ES"/>
        </a:p>
      </dgm:t>
    </dgm:pt>
    <dgm:pt modelId="{41355098-DFAB-4C1B-83A0-95F7E169AEDF}" type="pres">
      <dgm:prSet presAssocID="{10007585-724C-4C4D-B357-B3464CA6A90A}" presName="compNode" presStyleCnt="0"/>
      <dgm:spPr/>
    </dgm:pt>
    <dgm:pt modelId="{2A59F647-D772-4971-B434-306201ED3874}" type="pres">
      <dgm:prSet presAssocID="{10007585-724C-4C4D-B357-B3464CA6A90A}" presName="bkgdShape" presStyleLbl="node1" presStyleIdx="1" presStyleCnt="4"/>
      <dgm:spPr/>
      <dgm:t>
        <a:bodyPr/>
        <a:lstStyle/>
        <a:p>
          <a:endParaRPr lang="es-ES"/>
        </a:p>
      </dgm:t>
    </dgm:pt>
    <dgm:pt modelId="{361FC896-2131-42A9-B197-01AE88BF7D34}" type="pres">
      <dgm:prSet presAssocID="{10007585-724C-4C4D-B357-B3464CA6A90A}" presName="nodeTx" presStyleLbl="node1" presStyleIdx="1" presStyleCnt="4">
        <dgm:presLayoutVars>
          <dgm:bulletEnabled val="1"/>
        </dgm:presLayoutVars>
      </dgm:prSet>
      <dgm:spPr/>
      <dgm:t>
        <a:bodyPr/>
        <a:lstStyle/>
        <a:p>
          <a:endParaRPr lang="es-ES"/>
        </a:p>
      </dgm:t>
    </dgm:pt>
    <dgm:pt modelId="{508B8B25-541F-4B7F-9AB4-2CB1BF220168}" type="pres">
      <dgm:prSet presAssocID="{10007585-724C-4C4D-B357-B3464CA6A90A}" presName="invisiNode" presStyleLbl="node1" presStyleIdx="1" presStyleCnt="4"/>
      <dgm:spPr/>
    </dgm:pt>
    <dgm:pt modelId="{957B0B14-10D2-4FC2-804E-D47BEE6A5C59}" type="pres">
      <dgm:prSet presAssocID="{10007585-724C-4C4D-B357-B3464CA6A90A}" presName="imagNode" presStyleLbl="fgImgPlace1" presStyleIdx="1" presStyleCnt="4"/>
      <dgm:spPr>
        <a:xfrm>
          <a:off x="2550253" y="100386"/>
          <a:ext cx="557146" cy="55714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9050" cap="flat" cmpd="sng" algn="ctr">
          <a:solidFill>
            <a:sysClr val="window" lastClr="FFFFFF">
              <a:hueOff val="0"/>
              <a:satOff val="0"/>
              <a:lumOff val="0"/>
              <a:alphaOff val="0"/>
            </a:sysClr>
          </a:solidFill>
          <a:prstDash val="solid"/>
        </a:ln>
        <a:effectLst/>
      </dgm:spPr>
      <dgm:t>
        <a:bodyPr/>
        <a:lstStyle/>
        <a:p>
          <a:endParaRPr lang="es-ES"/>
        </a:p>
      </dgm:t>
    </dgm:pt>
    <dgm:pt modelId="{561D9551-9C0E-463F-9BF0-740662561073}" type="pres">
      <dgm:prSet presAssocID="{2C8A7252-F166-4D41-A303-37B5D4B60FC8}" presName="sibTrans" presStyleLbl="sibTrans2D1" presStyleIdx="0" presStyleCnt="0"/>
      <dgm:spPr/>
      <dgm:t>
        <a:bodyPr/>
        <a:lstStyle/>
        <a:p>
          <a:endParaRPr lang="es-ES"/>
        </a:p>
      </dgm:t>
    </dgm:pt>
    <dgm:pt modelId="{77556FFA-C7D2-46A6-9D9E-9479EBF6398E}" type="pres">
      <dgm:prSet presAssocID="{7CAC4785-10FD-43D7-9762-8ECD7DDBDFA5}" presName="compNode" presStyleCnt="0"/>
      <dgm:spPr/>
    </dgm:pt>
    <dgm:pt modelId="{7E1CD4F8-CDCD-420D-AB73-DC1654259320}" type="pres">
      <dgm:prSet presAssocID="{7CAC4785-10FD-43D7-9762-8ECD7DDBDFA5}" presName="bkgdShape" presStyleLbl="node1" presStyleIdx="2" presStyleCnt="4"/>
      <dgm:spPr/>
      <dgm:t>
        <a:bodyPr/>
        <a:lstStyle/>
        <a:p>
          <a:endParaRPr lang="es-ES"/>
        </a:p>
      </dgm:t>
    </dgm:pt>
    <dgm:pt modelId="{B2479DE2-B648-4183-AE35-49E2B326DC92}" type="pres">
      <dgm:prSet presAssocID="{7CAC4785-10FD-43D7-9762-8ECD7DDBDFA5}" presName="nodeTx" presStyleLbl="node1" presStyleIdx="2" presStyleCnt="4">
        <dgm:presLayoutVars>
          <dgm:bulletEnabled val="1"/>
        </dgm:presLayoutVars>
      </dgm:prSet>
      <dgm:spPr/>
      <dgm:t>
        <a:bodyPr/>
        <a:lstStyle/>
        <a:p>
          <a:endParaRPr lang="es-ES"/>
        </a:p>
      </dgm:t>
    </dgm:pt>
    <dgm:pt modelId="{7B86F501-C228-4126-B416-6AE847823A4D}" type="pres">
      <dgm:prSet presAssocID="{7CAC4785-10FD-43D7-9762-8ECD7DDBDFA5}" presName="invisiNode" presStyleLbl="node1" presStyleIdx="2" presStyleCnt="4"/>
      <dgm:spPr/>
    </dgm:pt>
    <dgm:pt modelId="{ABE089CE-214E-4C54-BA7C-97B33606641A}" type="pres">
      <dgm:prSet presAssocID="{7CAC4785-10FD-43D7-9762-8ECD7DDBDFA5}" presName="imagNode" presStyleLbl="fgImgPlace1" presStyleIdx="2" presStyleCnt="4"/>
      <dgm:spPr>
        <a:xfrm>
          <a:off x="4453440" y="100386"/>
          <a:ext cx="557146" cy="55714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a:ln w="19050" cap="flat" cmpd="sng" algn="ctr">
          <a:solidFill>
            <a:sysClr val="window" lastClr="FFFFFF">
              <a:hueOff val="0"/>
              <a:satOff val="0"/>
              <a:lumOff val="0"/>
              <a:alphaOff val="0"/>
            </a:sysClr>
          </a:solidFill>
          <a:prstDash val="solid"/>
        </a:ln>
        <a:effectLst/>
      </dgm:spPr>
      <dgm:t>
        <a:bodyPr/>
        <a:lstStyle/>
        <a:p>
          <a:endParaRPr lang="es-ES"/>
        </a:p>
      </dgm:t>
    </dgm:pt>
    <dgm:pt modelId="{35A098B7-9C2C-43A0-A236-1D97067AD21E}" type="pres">
      <dgm:prSet presAssocID="{17B4672B-9E80-414F-942F-607AD84E64A3}" presName="sibTrans" presStyleLbl="sibTrans2D1" presStyleIdx="0" presStyleCnt="0"/>
      <dgm:spPr/>
      <dgm:t>
        <a:bodyPr/>
        <a:lstStyle/>
        <a:p>
          <a:endParaRPr lang="es-ES"/>
        </a:p>
      </dgm:t>
    </dgm:pt>
    <dgm:pt modelId="{B66E1F21-973F-4DF1-9AD7-E1FA0F255F85}" type="pres">
      <dgm:prSet presAssocID="{78C8E256-927C-405D-8387-56A22534E77A}" presName="compNode" presStyleCnt="0"/>
      <dgm:spPr/>
    </dgm:pt>
    <dgm:pt modelId="{8E53F69E-0548-4118-967E-8F9D376EACF5}" type="pres">
      <dgm:prSet presAssocID="{78C8E256-927C-405D-8387-56A22534E77A}" presName="bkgdShape" presStyleLbl="node1" presStyleIdx="3" presStyleCnt="4"/>
      <dgm:spPr/>
      <dgm:t>
        <a:bodyPr/>
        <a:lstStyle/>
        <a:p>
          <a:endParaRPr lang="es-ES"/>
        </a:p>
      </dgm:t>
    </dgm:pt>
    <dgm:pt modelId="{B95FAA5A-7EEF-424A-B3F4-D4A65CA83798}" type="pres">
      <dgm:prSet presAssocID="{78C8E256-927C-405D-8387-56A22534E77A}" presName="nodeTx" presStyleLbl="node1" presStyleIdx="3" presStyleCnt="4">
        <dgm:presLayoutVars>
          <dgm:bulletEnabled val="1"/>
        </dgm:presLayoutVars>
      </dgm:prSet>
      <dgm:spPr/>
      <dgm:t>
        <a:bodyPr/>
        <a:lstStyle/>
        <a:p>
          <a:endParaRPr lang="es-ES"/>
        </a:p>
      </dgm:t>
    </dgm:pt>
    <dgm:pt modelId="{98C8EB72-1579-4345-9815-2D2B6B6A8A6E}" type="pres">
      <dgm:prSet presAssocID="{78C8E256-927C-405D-8387-56A22534E77A}" presName="invisiNode" presStyleLbl="node1" presStyleIdx="3" presStyleCnt="4"/>
      <dgm:spPr/>
    </dgm:pt>
    <dgm:pt modelId="{4BA959C9-878F-4069-ACC2-6D22EC396614}" type="pres">
      <dgm:prSet presAssocID="{78C8E256-927C-405D-8387-56A22534E77A}" presName="imagNode" presStyleLbl="fgImgPlace1" presStyleIdx="3" presStyleCnt="4"/>
      <dgm:spPr>
        <a:xfrm>
          <a:off x="6356626" y="100386"/>
          <a:ext cx="557146" cy="55714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9050" cap="flat" cmpd="sng" algn="ctr">
          <a:solidFill>
            <a:sysClr val="window" lastClr="FFFFFF">
              <a:hueOff val="0"/>
              <a:satOff val="0"/>
              <a:lumOff val="0"/>
              <a:alphaOff val="0"/>
            </a:sysClr>
          </a:solidFill>
          <a:prstDash val="solid"/>
        </a:ln>
        <a:effectLst/>
      </dgm:spPr>
      <dgm:t>
        <a:bodyPr/>
        <a:lstStyle/>
        <a:p>
          <a:endParaRPr lang="es-ES"/>
        </a:p>
      </dgm:t>
    </dgm:pt>
  </dgm:ptLst>
  <dgm:cxnLst>
    <dgm:cxn modelId="{427D7621-F841-49FD-B149-DD10F3D1CA7C}" type="presOf" srcId="{DE88DD64-2F45-4CC7-A5F6-CB03FB578B0E}" destId="{50F88BF1-2226-4130-BF3F-C14118E4D46D}" srcOrd="0" destOrd="0" presId="urn:microsoft.com/office/officeart/2005/8/layout/hList7"/>
    <dgm:cxn modelId="{B8C74B49-BEDD-4661-B8BC-36DEDAE239C0}" type="presOf" srcId="{2C8A7252-F166-4D41-A303-37B5D4B60FC8}" destId="{561D9551-9C0E-463F-9BF0-740662561073}" srcOrd="0" destOrd="0" presId="urn:microsoft.com/office/officeart/2005/8/layout/hList7"/>
    <dgm:cxn modelId="{0421D452-4EA2-4C17-8165-79FC5560C19C}" type="presOf" srcId="{78C8E256-927C-405D-8387-56A22534E77A}" destId="{8E53F69E-0548-4118-967E-8F9D376EACF5}" srcOrd="0" destOrd="0" presId="urn:microsoft.com/office/officeart/2005/8/layout/hList7"/>
    <dgm:cxn modelId="{E9C99171-5085-442B-A8FF-90024249E6C2}" type="presOf" srcId="{78C8E256-927C-405D-8387-56A22534E77A}" destId="{B95FAA5A-7EEF-424A-B3F4-D4A65CA83798}" srcOrd="1" destOrd="0" presId="urn:microsoft.com/office/officeart/2005/8/layout/hList7"/>
    <dgm:cxn modelId="{2F441C03-36F9-4004-AD0C-32CDE3E5852D}" type="presOf" srcId="{E13A3AB8-834A-4D2A-9254-C3708EDDA717}" destId="{419175C4-3940-4A57-A5FA-ED98AA30FFE8}" srcOrd="0" destOrd="0" presId="urn:microsoft.com/office/officeart/2005/8/layout/hList7"/>
    <dgm:cxn modelId="{F8726D84-3A4F-4E57-BA6B-B1064718445E}" type="presOf" srcId="{BF7335C2-68E7-4FDE-BCE6-C4489DEF66CC}" destId="{E7D07AFA-FC3E-4728-AF4A-B6F9030859A3}" srcOrd="0" destOrd="0" presId="urn:microsoft.com/office/officeart/2005/8/layout/hList7"/>
    <dgm:cxn modelId="{92212865-CFAF-4D72-BCFB-E1617C67ECFB}" srcId="{DE88DD64-2F45-4CC7-A5F6-CB03FB578B0E}" destId="{E13A3AB8-834A-4D2A-9254-C3708EDDA717}" srcOrd="0" destOrd="0" parTransId="{5995B7DB-0ACD-4213-B314-0B59447145B7}" sibTransId="{BF7335C2-68E7-4FDE-BCE6-C4489DEF66CC}"/>
    <dgm:cxn modelId="{85397020-B314-4370-83FE-D68A71EB707B}" srcId="{DE88DD64-2F45-4CC7-A5F6-CB03FB578B0E}" destId="{78C8E256-927C-405D-8387-56A22534E77A}" srcOrd="3" destOrd="0" parTransId="{F7354BCD-6D20-4FFA-80A7-45D8F1A6494D}" sibTransId="{EAE89408-1522-4C5C-BA00-9DE3B49A1245}"/>
    <dgm:cxn modelId="{81A52BD2-9635-461C-B618-51C04DA59B67}" type="presOf" srcId="{10007585-724C-4C4D-B357-B3464CA6A90A}" destId="{2A59F647-D772-4971-B434-306201ED3874}" srcOrd="0" destOrd="0" presId="urn:microsoft.com/office/officeart/2005/8/layout/hList7"/>
    <dgm:cxn modelId="{73654220-11F0-4233-BC20-F92D5AD13D2D}" srcId="{DE88DD64-2F45-4CC7-A5F6-CB03FB578B0E}" destId="{7CAC4785-10FD-43D7-9762-8ECD7DDBDFA5}" srcOrd="2" destOrd="0" parTransId="{00E27D32-AAAE-404B-A991-0F730309C82A}" sibTransId="{17B4672B-9E80-414F-942F-607AD84E64A3}"/>
    <dgm:cxn modelId="{E78880BF-D1BA-417A-9347-82B39D66B421}" type="presOf" srcId="{10007585-724C-4C4D-B357-B3464CA6A90A}" destId="{361FC896-2131-42A9-B197-01AE88BF7D34}" srcOrd="1" destOrd="0" presId="urn:microsoft.com/office/officeart/2005/8/layout/hList7"/>
    <dgm:cxn modelId="{2DA7990E-7DA4-45BF-AE6F-F1348EF2A6B5}" type="presOf" srcId="{7CAC4785-10FD-43D7-9762-8ECD7DDBDFA5}" destId="{B2479DE2-B648-4183-AE35-49E2B326DC92}" srcOrd="1" destOrd="0" presId="urn:microsoft.com/office/officeart/2005/8/layout/hList7"/>
    <dgm:cxn modelId="{C93750C0-3266-4839-A44B-D90AF81E783C}" type="presOf" srcId="{17B4672B-9E80-414F-942F-607AD84E64A3}" destId="{35A098B7-9C2C-43A0-A236-1D97067AD21E}" srcOrd="0" destOrd="0" presId="urn:microsoft.com/office/officeart/2005/8/layout/hList7"/>
    <dgm:cxn modelId="{CD651790-19A6-45EA-A5A7-0D7E5F0E04D0}" type="presOf" srcId="{7CAC4785-10FD-43D7-9762-8ECD7DDBDFA5}" destId="{7E1CD4F8-CDCD-420D-AB73-DC1654259320}" srcOrd="0" destOrd="0" presId="urn:microsoft.com/office/officeart/2005/8/layout/hList7"/>
    <dgm:cxn modelId="{34AB5217-0CB2-4480-BA03-D31E6FC3981B}" type="presOf" srcId="{E13A3AB8-834A-4D2A-9254-C3708EDDA717}" destId="{85A401BE-13A2-4B7C-8651-D27AD53DB0BD}" srcOrd="1" destOrd="0" presId="urn:microsoft.com/office/officeart/2005/8/layout/hList7"/>
    <dgm:cxn modelId="{13224CCE-6D11-448C-9B93-2CA8948A9EAC}" srcId="{DE88DD64-2F45-4CC7-A5F6-CB03FB578B0E}" destId="{10007585-724C-4C4D-B357-B3464CA6A90A}" srcOrd="1" destOrd="0" parTransId="{DBCF7A72-B323-414D-B1F2-8D6CB52B9D08}" sibTransId="{2C8A7252-F166-4D41-A303-37B5D4B60FC8}"/>
    <dgm:cxn modelId="{DAC592B8-F30D-4F9A-A182-077154F89E49}" type="presParOf" srcId="{50F88BF1-2226-4130-BF3F-C14118E4D46D}" destId="{846D62EB-A5F0-43F6-AE9B-CCD9C28673E7}" srcOrd="0" destOrd="0" presId="urn:microsoft.com/office/officeart/2005/8/layout/hList7"/>
    <dgm:cxn modelId="{532100AA-8ACA-4D9C-AB64-26D75E18C710}" type="presParOf" srcId="{50F88BF1-2226-4130-BF3F-C14118E4D46D}" destId="{09E66819-2701-4DA1-AE8A-5ECC8C5149E4}" srcOrd="1" destOrd="0" presId="urn:microsoft.com/office/officeart/2005/8/layout/hList7"/>
    <dgm:cxn modelId="{270C0863-E5D2-40E1-BB40-D6E5B340BCDF}" type="presParOf" srcId="{09E66819-2701-4DA1-AE8A-5ECC8C5149E4}" destId="{958A7E12-930D-4851-BCBB-82F903BA5509}" srcOrd="0" destOrd="0" presId="urn:microsoft.com/office/officeart/2005/8/layout/hList7"/>
    <dgm:cxn modelId="{5CDA3D6D-2E0A-499B-ACDD-EE81E2A413C0}" type="presParOf" srcId="{958A7E12-930D-4851-BCBB-82F903BA5509}" destId="{419175C4-3940-4A57-A5FA-ED98AA30FFE8}" srcOrd="0" destOrd="0" presId="urn:microsoft.com/office/officeart/2005/8/layout/hList7"/>
    <dgm:cxn modelId="{01339573-6FCD-437A-9F19-4B868AF24BD8}" type="presParOf" srcId="{958A7E12-930D-4851-BCBB-82F903BA5509}" destId="{85A401BE-13A2-4B7C-8651-D27AD53DB0BD}" srcOrd="1" destOrd="0" presId="urn:microsoft.com/office/officeart/2005/8/layout/hList7"/>
    <dgm:cxn modelId="{15258ADD-0760-4DDC-9874-C422DD040E6A}" type="presParOf" srcId="{958A7E12-930D-4851-BCBB-82F903BA5509}" destId="{806CAF83-6DCD-4649-823F-227F49FF5F07}" srcOrd="2" destOrd="0" presId="urn:microsoft.com/office/officeart/2005/8/layout/hList7"/>
    <dgm:cxn modelId="{43399223-F0A3-48D3-A075-AE85C58ADC0E}" type="presParOf" srcId="{958A7E12-930D-4851-BCBB-82F903BA5509}" destId="{EDF268CF-2451-4663-BEF1-8CA0C638D75D}" srcOrd="3" destOrd="0" presId="urn:microsoft.com/office/officeart/2005/8/layout/hList7"/>
    <dgm:cxn modelId="{94B02B1B-8D30-44A3-BF0E-E3F339A8A122}" type="presParOf" srcId="{09E66819-2701-4DA1-AE8A-5ECC8C5149E4}" destId="{E7D07AFA-FC3E-4728-AF4A-B6F9030859A3}" srcOrd="1" destOrd="0" presId="urn:microsoft.com/office/officeart/2005/8/layout/hList7"/>
    <dgm:cxn modelId="{CA19DC98-A3A8-4DAE-B2C1-F78F896969C5}" type="presParOf" srcId="{09E66819-2701-4DA1-AE8A-5ECC8C5149E4}" destId="{41355098-DFAB-4C1B-83A0-95F7E169AEDF}" srcOrd="2" destOrd="0" presId="urn:microsoft.com/office/officeart/2005/8/layout/hList7"/>
    <dgm:cxn modelId="{ACFB869B-B1F4-4E98-BBC3-CCC5F28B5E1F}" type="presParOf" srcId="{41355098-DFAB-4C1B-83A0-95F7E169AEDF}" destId="{2A59F647-D772-4971-B434-306201ED3874}" srcOrd="0" destOrd="0" presId="urn:microsoft.com/office/officeart/2005/8/layout/hList7"/>
    <dgm:cxn modelId="{0BFA6966-F293-4240-9D0D-E44FBF383898}" type="presParOf" srcId="{41355098-DFAB-4C1B-83A0-95F7E169AEDF}" destId="{361FC896-2131-42A9-B197-01AE88BF7D34}" srcOrd="1" destOrd="0" presId="urn:microsoft.com/office/officeart/2005/8/layout/hList7"/>
    <dgm:cxn modelId="{323A8233-8447-4EE2-A5EC-C458ECDB2A69}" type="presParOf" srcId="{41355098-DFAB-4C1B-83A0-95F7E169AEDF}" destId="{508B8B25-541F-4B7F-9AB4-2CB1BF220168}" srcOrd="2" destOrd="0" presId="urn:microsoft.com/office/officeart/2005/8/layout/hList7"/>
    <dgm:cxn modelId="{358946C9-5512-4B84-AFA4-08D735CD7BF8}" type="presParOf" srcId="{41355098-DFAB-4C1B-83A0-95F7E169AEDF}" destId="{957B0B14-10D2-4FC2-804E-D47BEE6A5C59}" srcOrd="3" destOrd="0" presId="urn:microsoft.com/office/officeart/2005/8/layout/hList7"/>
    <dgm:cxn modelId="{82C6F9DF-759E-4037-A68B-617D06070877}" type="presParOf" srcId="{09E66819-2701-4DA1-AE8A-5ECC8C5149E4}" destId="{561D9551-9C0E-463F-9BF0-740662561073}" srcOrd="3" destOrd="0" presId="urn:microsoft.com/office/officeart/2005/8/layout/hList7"/>
    <dgm:cxn modelId="{D9B15F4B-B3BC-454B-98BC-B7EF0A451DC4}" type="presParOf" srcId="{09E66819-2701-4DA1-AE8A-5ECC8C5149E4}" destId="{77556FFA-C7D2-46A6-9D9E-9479EBF6398E}" srcOrd="4" destOrd="0" presId="urn:microsoft.com/office/officeart/2005/8/layout/hList7"/>
    <dgm:cxn modelId="{945D6730-4F3B-48BE-9323-175496EF752E}" type="presParOf" srcId="{77556FFA-C7D2-46A6-9D9E-9479EBF6398E}" destId="{7E1CD4F8-CDCD-420D-AB73-DC1654259320}" srcOrd="0" destOrd="0" presId="urn:microsoft.com/office/officeart/2005/8/layout/hList7"/>
    <dgm:cxn modelId="{B39A1B19-6E29-46DB-B331-6430ED4596E4}" type="presParOf" srcId="{77556FFA-C7D2-46A6-9D9E-9479EBF6398E}" destId="{B2479DE2-B648-4183-AE35-49E2B326DC92}" srcOrd="1" destOrd="0" presId="urn:microsoft.com/office/officeart/2005/8/layout/hList7"/>
    <dgm:cxn modelId="{6A84B733-DD73-4BE9-8F71-4E62C2A51475}" type="presParOf" srcId="{77556FFA-C7D2-46A6-9D9E-9479EBF6398E}" destId="{7B86F501-C228-4126-B416-6AE847823A4D}" srcOrd="2" destOrd="0" presId="urn:microsoft.com/office/officeart/2005/8/layout/hList7"/>
    <dgm:cxn modelId="{B0138DDE-DF7B-4201-8D65-8FDE9E780A23}" type="presParOf" srcId="{77556FFA-C7D2-46A6-9D9E-9479EBF6398E}" destId="{ABE089CE-214E-4C54-BA7C-97B33606641A}" srcOrd="3" destOrd="0" presId="urn:microsoft.com/office/officeart/2005/8/layout/hList7"/>
    <dgm:cxn modelId="{C058303A-CF63-4C8E-ADF7-5D979D75B5E1}" type="presParOf" srcId="{09E66819-2701-4DA1-AE8A-5ECC8C5149E4}" destId="{35A098B7-9C2C-43A0-A236-1D97067AD21E}" srcOrd="5" destOrd="0" presId="urn:microsoft.com/office/officeart/2005/8/layout/hList7"/>
    <dgm:cxn modelId="{A94E9394-2250-4E8D-91DE-5F16F44F70BF}" type="presParOf" srcId="{09E66819-2701-4DA1-AE8A-5ECC8C5149E4}" destId="{B66E1F21-973F-4DF1-9AD7-E1FA0F255F85}" srcOrd="6" destOrd="0" presId="urn:microsoft.com/office/officeart/2005/8/layout/hList7"/>
    <dgm:cxn modelId="{3A67E5ED-2094-41AC-AC9E-FBB071D6A466}" type="presParOf" srcId="{B66E1F21-973F-4DF1-9AD7-E1FA0F255F85}" destId="{8E53F69E-0548-4118-967E-8F9D376EACF5}" srcOrd="0" destOrd="0" presId="urn:microsoft.com/office/officeart/2005/8/layout/hList7"/>
    <dgm:cxn modelId="{6B053BAF-A204-4FA8-84D0-1C49CBCA5207}" type="presParOf" srcId="{B66E1F21-973F-4DF1-9AD7-E1FA0F255F85}" destId="{B95FAA5A-7EEF-424A-B3F4-D4A65CA83798}" srcOrd="1" destOrd="0" presId="urn:microsoft.com/office/officeart/2005/8/layout/hList7"/>
    <dgm:cxn modelId="{F091BCF0-E41D-4773-93C1-A709BCB5FECD}" type="presParOf" srcId="{B66E1F21-973F-4DF1-9AD7-E1FA0F255F85}" destId="{98C8EB72-1579-4345-9815-2D2B6B6A8A6E}" srcOrd="2" destOrd="0" presId="urn:microsoft.com/office/officeart/2005/8/layout/hList7"/>
    <dgm:cxn modelId="{6C93AF7E-9A64-47E9-A5A8-CE6B3031A4A6}" type="presParOf" srcId="{B66E1F21-973F-4DF1-9AD7-E1FA0F255F85}" destId="{4BA959C9-878F-4069-ACC2-6D22EC3966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F6CE4F-4EBE-47B2-92F5-F721B1BCADBF}" type="doc">
      <dgm:prSet loTypeId="urn:microsoft.com/office/officeart/2008/layout/VerticalCurvedList" loCatId="list" qsTypeId="urn:microsoft.com/office/officeart/2005/8/quickstyle/3d1" qsCatId="3D" csTypeId="urn:microsoft.com/office/officeart/2005/8/colors/accent0_3" csCatId="mainScheme" phldr="1"/>
      <dgm:spPr/>
      <dgm:t>
        <a:bodyPr/>
        <a:lstStyle/>
        <a:p>
          <a:endParaRPr lang="es-ES"/>
        </a:p>
      </dgm:t>
    </dgm:pt>
    <dgm:pt modelId="{973ED1C6-C43E-42D8-A731-0E6C9B1033C1}">
      <dgm:prSet phldrT="[Texto]" custT="1"/>
      <dgm:spPr/>
      <dgm:t>
        <a:bodyPr/>
        <a:lstStyle/>
        <a:p>
          <a:r>
            <a:rPr lang="en-US" sz="1200" b="1" noProof="0" dirty="0" smtClean="0"/>
            <a:t>Products &amp; services</a:t>
          </a:r>
          <a:endParaRPr lang="en-US" sz="1200" b="1" noProof="0" dirty="0"/>
        </a:p>
      </dgm:t>
    </dgm:pt>
    <dgm:pt modelId="{B2D15940-287B-4E29-B84A-46E1285D619A}" type="parTrans" cxnId="{D54B60A5-08F7-4BA1-9AC8-4C2B256B4093}">
      <dgm:prSet/>
      <dgm:spPr/>
      <dgm:t>
        <a:bodyPr/>
        <a:lstStyle/>
        <a:p>
          <a:endParaRPr lang="es-ES"/>
        </a:p>
      </dgm:t>
    </dgm:pt>
    <dgm:pt modelId="{C52F6398-D7B1-4FEC-AD92-C51BB42C86C4}" type="sibTrans" cxnId="{D54B60A5-08F7-4BA1-9AC8-4C2B256B4093}">
      <dgm:prSet/>
      <dgm:spPr/>
      <dgm:t>
        <a:bodyPr/>
        <a:lstStyle/>
        <a:p>
          <a:endParaRPr lang="es-ES"/>
        </a:p>
      </dgm:t>
    </dgm:pt>
    <dgm:pt modelId="{1308F855-4E77-46B9-BD04-4B00AD7B84F9}">
      <dgm:prSet phldrT="[Texto]" custT="1"/>
      <dgm:spPr/>
      <dgm:t>
        <a:bodyPr/>
        <a:lstStyle/>
        <a:p>
          <a:r>
            <a:rPr lang="en-US" sz="1200" b="1" noProof="0" dirty="0" smtClean="0"/>
            <a:t>Product </a:t>
          </a:r>
          <a:r>
            <a:rPr lang="en-US" sz="1200" b="1" noProof="0" dirty="0" smtClean="0"/>
            <a:t>usage</a:t>
          </a:r>
          <a:endParaRPr lang="en-US" sz="1200" b="1" noProof="0" dirty="0"/>
        </a:p>
      </dgm:t>
    </dgm:pt>
    <dgm:pt modelId="{98855A6B-2B7A-4B82-BC9E-FE3009EB6924}" type="parTrans" cxnId="{82685233-E870-4127-8FF4-6FB5F983D941}">
      <dgm:prSet/>
      <dgm:spPr/>
      <dgm:t>
        <a:bodyPr/>
        <a:lstStyle/>
        <a:p>
          <a:endParaRPr lang="es-ES"/>
        </a:p>
      </dgm:t>
    </dgm:pt>
    <dgm:pt modelId="{93AA5630-D248-41D5-80AE-FEFCE009328A}" type="sibTrans" cxnId="{82685233-E870-4127-8FF4-6FB5F983D941}">
      <dgm:prSet/>
      <dgm:spPr/>
      <dgm:t>
        <a:bodyPr/>
        <a:lstStyle/>
        <a:p>
          <a:endParaRPr lang="es-ES"/>
        </a:p>
      </dgm:t>
    </dgm:pt>
    <dgm:pt modelId="{68AE39DF-8D87-416A-8333-CAB03720B7C2}">
      <dgm:prSet phldrT="[Texto]" custT="1"/>
      <dgm:spPr/>
      <dgm:t>
        <a:bodyPr/>
        <a:lstStyle/>
        <a:p>
          <a:r>
            <a:rPr lang="en-US" sz="1200" b="1" noProof="0" dirty="0" smtClean="0"/>
            <a:t>Buying moments touch points</a:t>
          </a:r>
          <a:endParaRPr lang="en-US" sz="1200" b="1" noProof="0" dirty="0"/>
        </a:p>
      </dgm:t>
    </dgm:pt>
    <dgm:pt modelId="{537F729A-1F89-435E-9757-AAD81D8000F9}" type="parTrans" cxnId="{77A54B70-D822-451F-97EA-AAEF2E44BE25}">
      <dgm:prSet/>
      <dgm:spPr/>
      <dgm:t>
        <a:bodyPr/>
        <a:lstStyle/>
        <a:p>
          <a:endParaRPr lang="es-ES"/>
        </a:p>
      </dgm:t>
    </dgm:pt>
    <dgm:pt modelId="{B550A2F9-D21B-4DAE-972E-0D5CD19ADCA6}" type="sibTrans" cxnId="{77A54B70-D822-451F-97EA-AAEF2E44BE25}">
      <dgm:prSet/>
      <dgm:spPr/>
      <dgm:t>
        <a:bodyPr/>
        <a:lstStyle/>
        <a:p>
          <a:endParaRPr lang="es-ES"/>
        </a:p>
      </dgm:t>
    </dgm:pt>
    <dgm:pt modelId="{A4907CFB-3712-4EB2-B9B6-AB673FA63A85}">
      <dgm:prSet phldrT="[Texto]" custT="1"/>
      <dgm:spPr/>
      <dgm:t>
        <a:bodyPr/>
        <a:lstStyle/>
        <a:p>
          <a:r>
            <a:rPr lang="en-US" sz="1200" b="1" noProof="0" dirty="0" smtClean="0"/>
            <a:t>Customer Care</a:t>
          </a:r>
          <a:endParaRPr lang="en-US" sz="1200" b="1" noProof="0" dirty="0"/>
        </a:p>
      </dgm:t>
    </dgm:pt>
    <dgm:pt modelId="{BFDC12CD-BBA5-4A06-906F-F8EF40D7EBA6}" type="parTrans" cxnId="{CF8C074A-BEBB-4BD6-A58E-9E470E270D5E}">
      <dgm:prSet/>
      <dgm:spPr/>
      <dgm:t>
        <a:bodyPr/>
        <a:lstStyle/>
        <a:p>
          <a:endParaRPr lang="es-ES"/>
        </a:p>
      </dgm:t>
    </dgm:pt>
    <dgm:pt modelId="{EBBBA9C3-BC2C-491D-ABCD-D09D2CA89944}" type="sibTrans" cxnId="{CF8C074A-BEBB-4BD6-A58E-9E470E270D5E}">
      <dgm:prSet/>
      <dgm:spPr/>
      <dgm:t>
        <a:bodyPr/>
        <a:lstStyle/>
        <a:p>
          <a:endParaRPr lang="es-ES"/>
        </a:p>
      </dgm:t>
    </dgm:pt>
    <dgm:pt modelId="{0F23486F-933E-4F07-AB4D-AABF8C1CBBCC}">
      <dgm:prSet phldrT="[Texto]" custT="1"/>
      <dgm:spPr/>
      <dgm:t>
        <a:bodyPr/>
        <a:lstStyle/>
        <a:p>
          <a:r>
            <a:rPr lang="en-US" sz="1200" b="1" noProof="0" dirty="0" smtClean="0"/>
            <a:t>Services moments touch points</a:t>
          </a:r>
          <a:endParaRPr lang="en-US" sz="1200" b="1" noProof="0" dirty="0"/>
        </a:p>
      </dgm:t>
    </dgm:pt>
    <dgm:pt modelId="{CE81777E-46CB-487C-8DF3-5FDC9888C8F3}" type="parTrans" cxnId="{B6FAEDE8-73DB-4C6C-BDE6-AF15880E0B05}">
      <dgm:prSet/>
      <dgm:spPr/>
      <dgm:t>
        <a:bodyPr/>
        <a:lstStyle/>
        <a:p>
          <a:endParaRPr lang="es-ES"/>
        </a:p>
      </dgm:t>
    </dgm:pt>
    <dgm:pt modelId="{F8242C40-DEA7-45CD-826C-9750FE723D45}" type="sibTrans" cxnId="{B6FAEDE8-73DB-4C6C-BDE6-AF15880E0B05}">
      <dgm:prSet/>
      <dgm:spPr/>
      <dgm:t>
        <a:bodyPr/>
        <a:lstStyle/>
        <a:p>
          <a:endParaRPr lang="es-ES"/>
        </a:p>
      </dgm:t>
    </dgm:pt>
    <dgm:pt modelId="{6F0A3541-63CC-4BB3-9AB7-B6E1ED539E3C}">
      <dgm:prSet phldrT="[Texto]" custT="1"/>
      <dgm:spPr/>
      <dgm:t>
        <a:bodyPr/>
        <a:lstStyle/>
        <a:p>
          <a:endParaRPr lang="en-US" sz="1200" b="1" noProof="0" dirty="0" smtClean="0"/>
        </a:p>
        <a:p>
          <a:r>
            <a:rPr lang="en-US" sz="1200" b="1" noProof="0" dirty="0" smtClean="0"/>
            <a:t>Other</a:t>
          </a:r>
          <a:endParaRPr lang="en-US" sz="500" b="1" noProof="0" dirty="0" smtClean="0"/>
        </a:p>
        <a:p>
          <a:endParaRPr lang="en-US" sz="500" noProof="0" dirty="0"/>
        </a:p>
      </dgm:t>
    </dgm:pt>
    <dgm:pt modelId="{3108BD00-B56E-47F2-A28A-44D5E1B86D17}" type="parTrans" cxnId="{C9957FE7-D960-4029-A932-EF6DBFC05A9E}">
      <dgm:prSet/>
      <dgm:spPr/>
      <dgm:t>
        <a:bodyPr/>
        <a:lstStyle/>
        <a:p>
          <a:endParaRPr lang="es-ES"/>
        </a:p>
      </dgm:t>
    </dgm:pt>
    <dgm:pt modelId="{7F55BD96-0FE2-4858-9E8E-BCE286B1DFBB}" type="sibTrans" cxnId="{C9957FE7-D960-4029-A932-EF6DBFC05A9E}">
      <dgm:prSet/>
      <dgm:spPr/>
      <dgm:t>
        <a:bodyPr/>
        <a:lstStyle/>
        <a:p>
          <a:endParaRPr lang="es-ES"/>
        </a:p>
      </dgm:t>
    </dgm:pt>
    <dgm:pt modelId="{CE8FBA63-6566-4294-978F-1B7000E75CB5}" type="pres">
      <dgm:prSet presAssocID="{74F6CE4F-4EBE-47B2-92F5-F721B1BCADBF}" presName="Name0" presStyleCnt="0">
        <dgm:presLayoutVars>
          <dgm:chMax val="7"/>
          <dgm:chPref val="7"/>
          <dgm:dir/>
        </dgm:presLayoutVars>
      </dgm:prSet>
      <dgm:spPr/>
      <dgm:t>
        <a:bodyPr/>
        <a:lstStyle/>
        <a:p>
          <a:endParaRPr lang="es-ES"/>
        </a:p>
      </dgm:t>
    </dgm:pt>
    <dgm:pt modelId="{CA7096A6-78A0-44DC-9130-8E2F20E7063F}" type="pres">
      <dgm:prSet presAssocID="{74F6CE4F-4EBE-47B2-92F5-F721B1BCADBF}" presName="Name1" presStyleCnt="0"/>
      <dgm:spPr/>
    </dgm:pt>
    <dgm:pt modelId="{627525E9-88A5-4672-B53B-2A86FC690409}" type="pres">
      <dgm:prSet presAssocID="{74F6CE4F-4EBE-47B2-92F5-F721B1BCADBF}" presName="cycle" presStyleCnt="0"/>
      <dgm:spPr/>
    </dgm:pt>
    <dgm:pt modelId="{7848D5CC-F906-44E9-81BF-F7CC42CB5685}" type="pres">
      <dgm:prSet presAssocID="{74F6CE4F-4EBE-47B2-92F5-F721B1BCADBF}" presName="srcNode" presStyleLbl="node1" presStyleIdx="0" presStyleCnt="6"/>
      <dgm:spPr/>
    </dgm:pt>
    <dgm:pt modelId="{E10CE52B-1BAE-4DB9-AC0A-9961FD8F6FF7}" type="pres">
      <dgm:prSet presAssocID="{74F6CE4F-4EBE-47B2-92F5-F721B1BCADBF}" presName="conn" presStyleLbl="parChTrans1D2" presStyleIdx="0" presStyleCnt="1"/>
      <dgm:spPr/>
      <dgm:t>
        <a:bodyPr/>
        <a:lstStyle/>
        <a:p>
          <a:endParaRPr lang="es-ES"/>
        </a:p>
      </dgm:t>
    </dgm:pt>
    <dgm:pt modelId="{CD57AE6C-6710-4DD0-9936-5B3DC66D8B90}" type="pres">
      <dgm:prSet presAssocID="{74F6CE4F-4EBE-47B2-92F5-F721B1BCADBF}" presName="extraNode" presStyleLbl="node1" presStyleIdx="0" presStyleCnt="6"/>
      <dgm:spPr/>
    </dgm:pt>
    <dgm:pt modelId="{CFDBC0F4-C87D-456B-9EAF-07E874CC4412}" type="pres">
      <dgm:prSet presAssocID="{74F6CE4F-4EBE-47B2-92F5-F721B1BCADBF}" presName="dstNode" presStyleLbl="node1" presStyleIdx="0" presStyleCnt="6"/>
      <dgm:spPr/>
    </dgm:pt>
    <dgm:pt modelId="{0724C67B-ECAB-45AC-8936-F9EAF9E763F3}" type="pres">
      <dgm:prSet presAssocID="{973ED1C6-C43E-42D8-A731-0E6C9B1033C1}" presName="text_1" presStyleLbl="node1" presStyleIdx="0" presStyleCnt="6">
        <dgm:presLayoutVars>
          <dgm:bulletEnabled val="1"/>
        </dgm:presLayoutVars>
      </dgm:prSet>
      <dgm:spPr/>
      <dgm:t>
        <a:bodyPr/>
        <a:lstStyle/>
        <a:p>
          <a:endParaRPr lang="es-ES"/>
        </a:p>
      </dgm:t>
    </dgm:pt>
    <dgm:pt modelId="{F8615BD9-A32B-4B7A-A547-11593F837978}" type="pres">
      <dgm:prSet presAssocID="{973ED1C6-C43E-42D8-A731-0E6C9B1033C1}" presName="accent_1" presStyleCnt="0"/>
      <dgm:spPr/>
    </dgm:pt>
    <dgm:pt modelId="{FA9D892E-6B13-4561-8C56-8C982899F3E8}" type="pres">
      <dgm:prSet presAssocID="{973ED1C6-C43E-42D8-A731-0E6C9B1033C1}" presName="accentRepeatNode" presStyleLbl="solidFgAcc1" presStyleIdx="0" presStyleCnt="6"/>
      <dgm:spPr>
        <a:blipFill rotWithShape="0">
          <a:blip xmlns:r="http://schemas.openxmlformats.org/officeDocument/2006/relationships" r:embed="rId1"/>
          <a:stretch>
            <a:fillRect/>
          </a:stretch>
        </a:blipFill>
      </dgm:spPr>
    </dgm:pt>
    <dgm:pt modelId="{DF158B37-EBDF-4779-92A6-D1B69F763BAE}" type="pres">
      <dgm:prSet presAssocID="{1308F855-4E77-46B9-BD04-4B00AD7B84F9}" presName="text_2" presStyleLbl="node1" presStyleIdx="1" presStyleCnt="6">
        <dgm:presLayoutVars>
          <dgm:bulletEnabled val="1"/>
        </dgm:presLayoutVars>
      </dgm:prSet>
      <dgm:spPr/>
      <dgm:t>
        <a:bodyPr/>
        <a:lstStyle/>
        <a:p>
          <a:endParaRPr lang="es-ES"/>
        </a:p>
      </dgm:t>
    </dgm:pt>
    <dgm:pt modelId="{8A5128B0-29CB-41FE-BC20-5D41A6784896}" type="pres">
      <dgm:prSet presAssocID="{1308F855-4E77-46B9-BD04-4B00AD7B84F9}" presName="accent_2" presStyleCnt="0"/>
      <dgm:spPr/>
    </dgm:pt>
    <dgm:pt modelId="{BCE86A10-E1CB-4CA2-AC91-AAD93BEBD2ED}" type="pres">
      <dgm:prSet presAssocID="{1308F855-4E77-46B9-BD04-4B00AD7B84F9}" presName="accentRepeatNode" presStyleLbl="solidFgAcc1" presStyleIdx="1" presStyleCnt="6"/>
      <dgm:spPr>
        <a:blipFill rotWithShape="0">
          <a:blip xmlns:r="http://schemas.openxmlformats.org/officeDocument/2006/relationships" r:embed="rId2"/>
          <a:stretch>
            <a:fillRect/>
          </a:stretch>
        </a:blipFill>
      </dgm:spPr>
    </dgm:pt>
    <dgm:pt modelId="{0CD89A9F-6DA2-453A-B970-C6AB20F1F529}" type="pres">
      <dgm:prSet presAssocID="{68AE39DF-8D87-416A-8333-CAB03720B7C2}" presName="text_3" presStyleLbl="node1" presStyleIdx="2" presStyleCnt="6">
        <dgm:presLayoutVars>
          <dgm:bulletEnabled val="1"/>
        </dgm:presLayoutVars>
      </dgm:prSet>
      <dgm:spPr/>
      <dgm:t>
        <a:bodyPr/>
        <a:lstStyle/>
        <a:p>
          <a:endParaRPr lang="es-ES"/>
        </a:p>
      </dgm:t>
    </dgm:pt>
    <dgm:pt modelId="{9D15195E-9E3B-431E-82A5-7B873D38CDB5}" type="pres">
      <dgm:prSet presAssocID="{68AE39DF-8D87-416A-8333-CAB03720B7C2}" presName="accent_3" presStyleCnt="0"/>
      <dgm:spPr/>
    </dgm:pt>
    <dgm:pt modelId="{36440FD7-2D78-4758-8AD7-E477C14BAA2C}" type="pres">
      <dgm:prSet presAssocID="{68AE39DF-8D87-416A-8333-CAB03720B7C2}" presName="accentRepeatNode" presStyleLbl="solidFgAcc1" presStyleIdx="2" presStyleCnt="6"/>
      <dgm:spPr>
        <a:blipFill rotWithShape="0">
          <a:blip xmlns:r="http://schemas.openxmlformats.org/officeDocument/2006/relationships" r:embed="rId3"/>
          <a:stretch>
            <a:fillRect/>
          </a:stretch>
        </a:blipFill>
      </dgm:spPr>
    </dgm:pt>
    <dgm:pt modelId="{08501198-25A8-46F5-B11E-3A8EC160705A}" type="pres">
      <dgm:prSet presAssocID="{A4907CFB-3712-4EB2-B9B6-AB673FA63A85}" presName="text_4" presStyleLbl="node1" presStyleIdx="3" presStyleCnt="6">
        <dgm:presLayoutVars>
          <dgm:bulletEnabled val="1"/>
        </dgm:presLayoutVars>
      </dgm:prSet>
      <dgm:spPr/>
      <dgm:t>
        <a:bodyPr/>
        <a:lstStyle/>
        <a:p>
          <a:endParaRPr lang="es-ES"/>
        </a:p>
      </dgm:t>
    </dgm:pt>
    <dgm:pt modelId="{10E89454-4152-4091-9E94-4D5A6990F17E}" type="pres">
      <dgm:prSet presAssocID="{A4907CFB-3712-4EB2-B9B6-AB673FA63A85}" presName="accent_4" presStyleCnt="0"/>
      <dgm:spPr/>
    </dgm:pt>
    <dgm:pt modelId="{9F32506E-087F-4FC8-8F35-40424C5E030D}" type="pres">
      <dgm:prSet presAssocID="{A4907CFB-3712-4EB2-B9B6-AB673FA63A85}" presName="accentRepeatNode" presStyleLbl="solidFgAcc1" presStyleIdx="3" presStyleCnt="6"/>
      <dgm:spPr>
        <a:blipFill rotWithShape="0">
          <a:blip xmlns:r="http://schemas.openxmlformats.org/officeDocument/2006/relationships" r:embed="rId4"/>
          <a:stretch>
            <a:fillRect/>
          </a:stretch>
        </a:blipFill>
      </dgm:spPr>
    </dgm:pt>
    <dgm:pt modelId="{6B513206-B54D-4AD2-9785-72E0CD0F3AFA}" type="pres">
      <dgm:prSet presAssocID="{0F23486F-933E-4F07-AB4D-AABF8C1CBBCC}" presName="text_5" presStyleLbl="node1" presStyleIdx="4" presStyleCnt="6">
        <dgm:presLayoutVars>
          <dgm:bulletEnabled val="1"/>
        </dgm:presLayoutVars>
      </dgm:prSet>
      <dgm:spPr/>
      <dgm:t>
        <a:bodyPr/>
        <a:lstStyle/>
        <a:p>
          <a:endParaRPr lang="es-ES"/>
        </a:p>
      </dgm:t>
    </dgm:pt>
    <dgm:pt modelId="{2F27FFD5-6E9F-492C-9C7F-DB88E4073E4E}" type="pres">
      <dgm:prSet presAssocID="{0F23486F-933E-4F07-AB4D-AABF8C1CBBCC}" presName="accent_5" presStyleCnt="0"/>
      <dgm:spPr/>
    </dgm:pt>
    <dgm:pt modelId="{0CEEE574-8E40-4EEC-8707-57BA7819F746}" type="pres">
      <dgm:prSet presAssocID="{0F23486F-933E-4F07-AB4D-AABF8C1CBBCC}" presName="accentRepeatNode" presStyleLbl="solidFgAcc1" presStyleIdx="4" presStyleCnt="6"/>
      <dgm:spPr>
        <a:blipFill rotWithShape="0">
          <a:blip xmlns:r="http://schemas.openxmlformats.org/officeDocument/2006/relationships" r:embed="rId5"/>
          <a:stretch>
            <a:fillRect/>
          </a:stretch>
        </a:blipFill>
      </dgm:spPr>
    </dgm:pt>
    <dgm:pt modelId="{B12FC4E4-88CA-4F48-80DE-069325D0D22F}" type="pres">
      <dgm:prSet presAssocID="{6F0A3541-63CC-4BB3-9AB7-B6E1ED539E3C}" presName="text_6" presStyleLbl="node1" presStyleIdx="5" presStyleCnt="6">
        <dgm:presLayoutVars>
          <dgm:bulletEnabled val="1"/>
        </dgm:presLayoutVars>
      </dgm:prSet>
      <dgm:spPr/>
      <dgm:t>
        <a:bodyPr/>
        <a:lstStyle/>
        <a:p>
          <a:endParaRPr lang="es-ES"/>
        </a:p>
      </dgm:t>
    </dgm:pt>
    <dgm:pt modelId="{C761A9B7-CABF-472F-BD99-25287EDB29FF}" type="pres">
      <dgm:prSet presAssocID="{6F0A3541-63CC-4BB3-9AB7-B6E1ED539E3C}" presName="accent_6" presStyleCnt="0"/>
      <dgm:spPr/>
    </dgm:pt>
    <dgm:pt modelId="{47B6AE3E-35BA-443A-AFFF-EF2111C7CFA5}" type="pres">
      <dgm:prSet presAssocID="{6F0A3541-63CC-4BB3-9AB7-B6E1ED539E3C}" presName="accentRepeatNode" presStyleLbl="solidFgAcc1" presStyleIdx="5" presStyleCnt="6" custScaleX="77736" custScaleY="90951"/>
      <dgm:spPr>
        <a:blipFill rotWithShape="0">
          <a:blip xmlns:r="http://schemas.openxmlformats.org/officeDocument/2006/relationships" r:embed="rId6"/>
          <a:stretch>
            <a:fillRect/>
          </a:stretch>
        </a:blipFill>
      </dgm:spPr>
    </dgm:pt>
  </dgm:ptLst>
  <dgm:cxnLst>
    <dgm:cxn modelId="{6042E696-91A0-46EA-A305-E9F33B98BD8B}" type="presOf" srcId="{74F6CE4F-4EBE-47B2-92F5-F721B1BCADBF}" destId="{CE8FBA63-6566-4294-978F-1B7000E75CB5}" srcOrd="0" destOrd="0" presId="urn:microsoft.com/office/officeart/2008/layout/VerticalCurvedList"/>
    <dgm:cxn modelId="{D6386BCB-6AB8-44E0-9BFA-EBA11985535A}" type="presOf" srcId="{68AE39DF-8D87-416A-8333-CAB03720B7C2}" destId="{0CD89A9F-6DA2-453A-B970-C6AB20F1F529}" srcOrd="0" destOrd="0" presId="urn:microsoft.com/office/officeart/2008/layout/VerticalCurvedList"/>
    <dgm:cxn modelId="{794A954B-10FA-45BE-9644-C20BCF52AF1B}" type="presOf" srcId="{C52F6398-D7B1-4FEC-AD92-C51BB42C86C4}" destId="{E10CE52B-1BAE-4DB9-AC0A-9961FD8F6FF7}" srcOrd="0" destOrd="0" presId="urn:microsoft.com/office/officeart/2008/layout/VerticalCurvedList"/>
    <dgm:cxn modelId="{77A54B70-D822-451F-97EA-AAEF2E44BE25}" srcId="{74F6CE4F-4EBE-47B2-92F5-F721B1BCADBF}" destId="{68AE39DF-8D87-416A-8333-CAB03720B7C2}" srcOrd="2" destOrd="0" parTransId="{537F729A-1F89-435E-9757-AAD81D8000F9}" sibTransId="{B550A2F9-D21B-4DAE-972E-0D5CD19ADCA6}"/>
    <dgm:cxn modelId="{5CF1E7FD-5272-4E31-9F31-2513CFDBED4B}" type="presOf" srcId="{A4907CFB-3712-4EB2-B9B6-AB673FA63A85}" destId="{08501198-25A8-46F5-B11E-3A8EC160705A}" srcOrd="0" destOrd="0" presId="urn:microsoft.com/office/officeart/2008/layout/VerticalCurvedList"/>
    <dgm:cxn modelId="{49F08485-9730-4CF8-98DE-3C6819EE6B69}" type="presOf" srcId="{973ED1C6-C43E-42D8-A731-0E6C9B1033C1}" destId="{0724C67B-ECAB-45AC-8936-F9EAF9E763F3}" srcOrd="0" destOrd="0" presId="urn:microsoft.com/office/officeart/2008/layout/VerticalCurvedList"/>
    <dgm:cxn modelId="{009D2901-B80D-42AE-A6CC-64095C89F604}" type="presOf" srcId="{1308F855-4E77-46B9-BD04-4B00AD7B84F9}" destId="{DF158B37-EBDF-4779-92A6-D1B69F763BAE}" srcOrd="0" destOrd="0" presId="urn:microsoft.com/office/officeart/2008/layout/VerticalCurvedList"/>
    <dgm:cxn modelId="{D54B60A5-08F7-4BA1-9AC8-4C2B256B4093}" srcId="{74F6CE4F-4EBE-47B2-92F5-F721B1BCADBF}" destId="{973ED1C6-C43E-42D8-A731-0E6C9B1033C1}" srcOrd="0" destOrd="0" parTransId="{B2D15940-287B-4E29-B84A-46E1285D619A}" sibTransId="{C52F6398-D7B1-4FEC-AD92-C51BB42C86C4}"/>
    <dgm:cxn modelId="{B6FAEDE8-73DB-4C6C-BDE6-AF15880E0B05}" srcId="{74F6CE4F-4EBE-47B2-92F5-F721B1BCADBF}" destId="{0F23486F-933E-4F07-AB4D-AABF8C1CBBCC}" srcOrd="4" destOrd="0" parTransId="{CE81777E-46CB-487C-8DF3-5FDC9888C8F3}" sibTransId="{F8242C40-DEA7-45CD-826C-9750FE723D45}"/>
    <dgm:cxn modelId="{82685233-E870-4127-8FF4-6FB5F983D941}" srcId="{74F6CE4F-4EBE-47B2-92F5-F721B1BCADBF}" destId="{1308F855-4E77-46B9-BD04-4B00AD7B84F9}" srcOrd="1" destOrd="0" parTransId="{98855A6B-2B7A-4B82-BC9E-FE3009EB6924}" sibTransId="{93AA5630-D248-41D5-80AE-FEFCE009328A}"/>
    <dgm:cxn modelId="{7D4FA8F2-B7AB-46E2-9510-8B4FF4A29477}" type="presOf" srcId="{6F0A3541-63CC-4BB3-9AB7-B6E1ED539E3C}" destId="{B12FC4E4-88CA-4F48-80DE-069325D0D22F}" srcOrd="0" destOrd="0" presId="urn:microsoft.com/office/officeart/2008/layout/VerticalCurvedList"/>
    <dgm:cxn modelId="{CF8C074A-BEBB-4BD6-A58E-9E470E270D5E}" srcId="{74F6CE4F-4EBE-47B2-92F5-F721B1BCADBF}" destId="{A4907CFB-3712-4EB2-B9B6-AB673FA63A85}" srcOrd="3" destOrd="0" parTransId="{BFDC12CD-BBA5-4A06-906F-F8EF40D7EBA6}" sibTransId="{EBBBA9C3-BC2C-491D-ABCD-D09D2CA89944}"/>
    <dgm:cxn modelId="{42B7CA99-B7FE-4810-900C-941BDDB61E7D}" type="presOf" srcId="{0F23486F-933E-4F07-AB4D-AABF8C1CBBCC}" destId="{6B513206-B54D-4AD2-9785-72E0CD0F3AFA}" srcOrd="0" destOrd="0" presId="urn:microsoft.com/office/officeart/2008/layout/VerticalCurvedList"/>
    <dgm:cxn modelId="{C9957FE7-D960-4029-A932-EF6DBFC05A9E}" srcId="{74F6CE4F-4EBE-47B2-92F5-F721B1BCADBF}" destId="{6F0A3541-63CC-4BB3-9AB7-B6E1ED539E3C}" srcOrd="5" destOrd="0" parTransId="{3108BD00-B56E-47F2-A28A-44D5E1B86D17}" sibTransId="{7F55BD96-0FE2-4858-9E8E-BCE286B1DFBB}"/>
    <dgm:cxn modelId="{6443E900-CBED-48AA-9F80-C7325D8308FD}" type="presParOf" srcId="{CE8FBA63-6566-4294-978F-1B7000E75CB5}" destId="{CA7096A6-78A0-44DC-9130-8E2F20E7063F}" srcOrd="0" destOrd="0" presId="urn:microsoft.com/office/officeart/2008/layout/VerticalCurvedList"/>
    <dgm:cxn modelId="{65789F55-F8F4-465C-A21E-4D1047914F58}" type="presParOf" srcId="{CA7096A6-78A0-44DC-9130-8E2F20E7063F}" destId="{627525E9-88A5-4672-B53B-2A86FC690409}" srcOrd="0" destOrd="0" presId="urn:microsoft.com/office/officeart/2008/layout/VerticalCurvedList"/>
    <dgm:cxn modelId="{F1E2870C-55E6-4A0D-8F02-6587F29C1C59}" type="presParOf" srcId="{627525E9-88A5-4672-B53B-2A86FC690409}" destId="{7848D5CC-F906-44E9-81BF-F7CC42CB5685}" srcOrd="0" destOrd="0" presId="urn:microsoft.com/office/officeart/2008/layout/VerticalCurvedList"/>
    <dgm:cxn modelId="{302F9F03-6852-4EAF-98CC-594BF9B2C71A}" type="presParOf" srcId="{627525E9-88A5-4672-B53B-2A86FC690409}" destId="{E10CE52B-1BAE-4DB9-AC0A-9961FD8F6FF7}" srcOrd="1" destOrd="0" presId="urn:microsoft.com/office/officeart/2008/layout/VerticalCurvedList"/>
    <dgm:cxn modelId="{6BC6DBB7-6C4A-499D-A0EE-9F50DBFFC1FE}" type="presParOf" srcId="{627525E9-88A5-4672-B53B-2A86FC690409}" destId="{CD57AE6C-6710-4DD0-9936-5B3DC66D8B90}" srcOrd="2" destOrd="0" presId="urn:microsoft.com/office/officeart/2008/layout/VerticalCurvedList"/>
    <dgm:cxn modelId="{F66AE2AE-81A9-4731-8538-8E88318C27A6}" type="presParOf" srcId="{627525E9-88A5-4672-B53B-2A86FC690409}" destId="{CFDBC0F4-C87D-456B-9EAF-07E874CC4412}" srcOrd="3" destOrd="0" presId="urn:microsoft.com/office/officeart/2008/layout/VerticalCurvedList"/>
    <dgm:cxn modelId="{0AEEEB42-868B-4D9D-A9C3-16D5D30227A9}" type="presParOf" srcId="{CA7096A6-78A0-44DC-9130-8E2F20E7063F}" destId="{0724C67B-ECAB-45AC-8936-F9EAF9E763F3}" srcOrd="1" destOrd="0" presId="urn:microsoft.com/office/officeart/2008/layout/VerticalCurvedList"/>
    <dgm:cxn modelId="{424F64FE-D246-45C8-901C-61A07B4F0F40}" type="presParOf" srcId="{CA7096A6-78A0-44DC-9130-8E2F20E7063F}" destId="{F8615BD9-A32B-4B7A-A547-11593F837978}" srcOrd="2" destOrd="0" presId="urn:microsoft.com/office/officeart/2008/layout/VerticalCurvedList"/>
    <dgm:cxn modelId="{663ACCD7-C063-4197-B93D-6C92925924F6}" type="presParOf" srcId="{F8615BD9-A32B-4B7A-A547-11593F837978}" destId="{FA9D892E-6B13-4561-8C56-8C982899F3E8}" srcOrd="0" destOrd="0" presId="urn:microsoft.com/office/officeart/2008/layout/VerticalCurvedList"/>
    <dgm:cxn modelId="{7753A018-3F72-4DD0-8343-89DB7751DE66}" type="presParOf" srcId="{CA7096A6-78A0-44DC-9130-8E2F20E7063F}" destId="{DF158B37-EBDF-4779-92A6-D1B69F763BAE}" srcOrd="3" destOrd="0" presId="urn:microsoft.com/office/officeart/2008/layout/VerticalCurvedList"/>
    <dgm:cxn modelId="{25FC41B0-AE14-49C1-8C44-D3A79F8B213C}" type="presParOf" srcId="{CA7096A6-78A0-44DC-9130-8E2F20E7063F}" destId="{8A5128B0-29CB-41FE-BC20-5D41A6784896}" srcOrd="4" destOrd="0" presId="urn:microsoft.com/office/officeart/2008/layout/VerticalCurvedList"/>
    <dgm:cxn modelId="{976D225D-20AA-4222-B700-92D430840361}" type="presParOf" srcId="{8A5128B0-29CB-41FE-BC20-5D41A6784896}" destId="{BCE86A10-E1CB-4CA2-AC91-AAD93BEBD2ED}" srcOrd="0" destOrd="0" presId="urn:microsoft.com/office/officeart/2008/layout/VerticalCurvedList"/>
    <dgm:cxn modelId="{D146AD74-7378-4807-B1C8-FABA03C2D334}" type="presParOf" srcId="{CA7096A6-78A0-44DC-9130-8E2F20E7063F}" destId="{0CD89A9F-6DA2-453A-B970-C6AB20F1F529}" srcOrd="5" destOrd="0" presId="urn:microsoft.com/office/officeart/2008/layout/VerticalCurvedList"/>
    <dgm:cxn modelId="{A6C448C5-4055-4F9F-8994-C1AB648BCDCB}" type="presParOf" srcId="{CA7096A6-78A0-44DC-9130-8E2F20E7063F}" destId="{9D15195E-9E3B-431E-82A5-7B873D38CDB5}" srcOrd="6" destOrd="0" presId="urn:microsoft.com/office/officeart/2008/layout/VerticalCurvedList"/>
    <dgm:cxn modelId="{69213CB7-68C1-4CF9-81BE-AD987D91A362}" type="presParOf" srcId="{9D15195E-9E3B-431E-82A5-7B873D38CDB5}" destId="{36440FD7-2D78-4758-8AD7-E477C14BAA2C}" srcOrd="0" destOrd="0" presId="urn:microsoft.com/office/officeart/2008/layout/VerticalCurvedList"/>
    <dgm:cxn modelId="{10B47F88-09AC-4875-B176-07F0F0912682}" type="presParOf" srcId="{CA7096A6-78A0-44DC-9130-8E2F20E7063F}" destId="{08501198-25A8-46F5-B11E-3A8EC160705A}" srcOrd="7" destOrd="0" presId="urn:microsoft.com/office/officeart/2008/layout/VerticalCurvedList"/>
    <dgm:cxn modelId="{A9141DD4-388D-4B4C-8B35-672D01EA0449}" type="presParOf" srcId="{CA7096A6-78A0-44DC-9130-8E2F20E7063F}" destId="{10E89454-4152-4091-9E94-4D5A6990F17E}" srcOrd="8" destOrd="0" presId="urn:microsoft.com/office/officeart/2008/layout/VerticalCurvedList"/>
    <dgm:cxn modelId="{2B27C201-1760-419B-83F2-6ABC2DA6AC03}" type="presParOf" srcId="{10E89454-4152-4091-9E94-4D5A6990F17E}" destId="{9F32506E-087F-4FC8-8F35-40424C5E030D}" srcOrd="0" destOrd="0" presId="urn:microsoft.com/office/officeart/2008/layout/VerticalCurvedList"/>
    <dgm:cxn modelId="{9CFDF096-29EC-4D47-A48E-7C49D550CA5D}" type="presParOf" srcId="{CA7096A6-78A0-44DC-9130-8E2F20E7063F}" destId="{6B513206-B54D-4AD2-9785-72E0CD0F3AFA}" srcOrd="9" destOrd="0" presId="urn:microsoft.com/office/officeart/2008/layout/VerticalCurvedList"/>
    <dgm:cxn modelId="{B21F4414-6C04-43A3-8C31-CEB092C6B2DF}" type="presParOf" srcId="{CA7096A6-78A0-44DC-9130-8E2F20E7063F}" destId="{2F27FFD5-6E9F-492C-9C7F-DB88E4073E4E}" srcOrd="10" destOrd="0" presId="urn:microsoft.com/office/officeart/2008/layout/VerticalCurvedList"/>
    <dgm:cxn modelId="{A3B9D91A-7D57-4374-82D5-822C019EF043}" type="presParOf" srcId="{2F27FFD5-6E9F-492C-9C7F-DB88E4073E4E}" destId="{0CEEE574-8E40-4EEC-8707-57BA7819F746}" srcOrd="0" destOrd="0" presId="urn:microsoft.com/office/officeart/2008/layout/VerticalCurvedList"/>
    <dgm:cxn modelId="{CB9C5DC2-5F95-4156-B3DC-80725F2F694C}" type="presParOf" srcId="{CA7096A6-78A0-44DC-9130-8E2F20E7063F}" destId="{B12FC4E4-88CA-4F48-80DE-069325D0D22F}" srcOrd="11" destOrd="0" presId="urn:microsoft.com/office/officeart/2008/layout/VerticalCurvedList"/>
    <dgm:cxn modelId="{53E221A9-623F-446F-BAD4-67E4DB132C86}" type="presParOf" srcId="{CA7096A6-78A0-44DC-9130-8E2F20E7063F}" destId="{C761A9B7-CABF-472F-BD99-25287EDB29FF}" srcOrd="12" destOrd="0" presId="urn:microsoft.com/office/officeart/2008/layout/VerticalCurvedList"/>
    <dgm:cxn modelId="{EC51CCF5-1666-441D-9FFC-2E08DA8FFE4B}" type="presParOf" srcId="{C761A9B7-CABF-472F-BD99-25287EDB29FF}" destId="{47B6AE3E-35BA-443A-AFFF-EF2111C7CFA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4EC94-EFE7-41B2-B2BB-B82BFFD9BBA0}">
      <dsp:nvSpPr>
        <dsp:cNvPr id="0" name=""/>
        <dsp:cNvSpPr/>
      </dsp:nvSpPr>
      <dsp:spPr>
        <a:xfrm>
          <a:off x="1300" y="0"/>
          <a:ext cx="2022904" cy="1671960"/>
        </a:xfrm>
        <a:prstGeom prst="roundRect">
          <a:avLst>
            <a:gd name="adj" fmla="val 10000"/>
          </a:avLst>
        </a:prstGeom>
        <a:gradFill rotWithShape="0">
          <a:gsLst>
            <a:gs pos="0">
              <a:srgbClr val="9FB8CD">
                <a:hueOff val="0"/>
                <a:satOff val="0"/>
                <a:lumOff val="0"/>
                <a:alphaOff val="0"/>
                <a:shade val="63000"/>
              </a:srgbClr>
            </a:gs>
            <a:gs pos="30000">
              <a:srgbClr val="9FB8CD">
                <a:hueOff val="0"/>
                <a:satOff val="0"/>
                <a:lumOff val="0"/>
                <a:alphaOff val="0"/>
                <a:shade val="90000"/>
                <a:satMod val="110000"/>
              </a:srgbClr>
            </a:gs>
            <a:gs pos="45000">
              <a:srgbClr val="9FB8CD">
                <a:hueOff val="0"/>
                <a:satOff val="0"/>
                <a:lumOff val="0"/>
                <a:alphaOff val="0"/>
                <a:shade val="100000"/>
                <a:satMod val="118000"/>
              </a:srgbClr>
            </a:gs>
            <a:gs pos="55000">
              <a:srgbClr val="9FB8CD">
                <a:hueOff val="0"/>
                <a:satOff val="0"/>
                <a:lumOff val="0"/>
                <a:alphaOff val="0"/>
                <a:shade val="100000"/>
                <a:satMod val="118000"/>
              </a:srgbClr>
            </a:gs>
            <a:gs pos="73000">
              <a:srgbClr val="9FB8CD">
                <a:hueOff val="0"/>
                <a:satOff val="0"/>
                <a:lumOff val="0"/>
                <a:alphaOff val="0"/>
                <a:shade val="90000"/>
                <a:satMod val="110000"/>
              </a:srgbClr>
            </a:gs>
            <a:gs pos="100000">
              <a:srgbClr val="9FB8CD">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noProof="0" dirty="0" smtClean="0">
              <a:solidFill>
                <a:sysClr val="window" lastClr="FFFFFF"/>
              </a:solidFill>
              <a:latin typeface="Gill Sans MT"/>
              <a:ea typeface="+mn-ea"/>
              <a:cs typeface="+mn-cs"/>
            </a:rPr>
            <a:t>Business understanding</a:t>
          </a:r>
          <a:endParaRPr lang="en-US" sz="1600" kern="1200" noProof="0" dirty="0">
            <a:solidFill>
              <a:sysClr val="window" lastClr="FFFFFF"/>
            </a:solidFill>
            <a:latin typeface="Gill Sans MT"/>
            <a:ea typeface="+mn-ea"/>
            <a:cs typeface="+mn-cs"/>
          </a:endParaRPr>
        </a:p>
      </dsp:txBody>
      <dsp:txXfrm>
        <a:off x="20888" y="688372"/>
        <a:ext cx="1983728" cy="629608"/>
      </dsp:txXfrm>
    </dsp:sp>
    <dsp:sp modelId="{2380B4AC-B77F-49AC-8267-63CF7FFB9720}">
      <dsp:nvSpPr>
        <dsp:cNvPr id="0" name=""/>
        <dsp:cNvSpPr/>
      </dsp:nvSpPr>
      <dsp:spPr>
        <a:xfrm>
          <a:off x="734371" y="100317"/>
          <a:ext cx="556762" cy="55676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CA1E7C2-FB92-4F71-8BC7-B4784871C704}">
      <dsp:nvSpPr>
        <dsp:cNvPr id="0" name=""/>
        <dsp:cNvSpPr/>
      </dsp:nvSpPr>
      <dsp:spPr>
        <a:xfrm>
          <a:off x="2084891" y="0"/>
          <a:ext cx="2022904" cy="1671960"/>
        </a:xfrm>
        <a:prstGeom prst="roundRect">
          <a:avLst>
            <a:gd name="adj" fmla="val 10000"/>
          </a:avLst>
        </a:prstGeom>
        <a:gradFill rotWithShape="0">
          <a:gsLst>
            <a:gs pos="0">
              <a:srgbClr val="9FB8CD">
                <a:hueOff val="-4271743"/>
                <a:satOff val="12481"/>
                <a:lumOff val="-2353"/>
                <a:alphaOff val="0"/>
                <a:shade val="63000"/>
              </a:srgbClr>
            </a:gs>
            <a:gs pos="30000">
              <a:srgbClr val="9FB8CD">
                <a:hueOff val="-4271743"/>
                <a:satOff val="12481"/>
                <a:lumOff val="-2353"/>
                <a:alphaOff val="0"/>
                <a:shade val="90000"/>
                <a:satMod val="110000"/>
              </a:srgbClr>
            </a:gs>
            <a:gs pos="45000">
              <a:srgbClr val="9FB8CD">
                <a:hueOff val="-4271743"/>
                <a:satOff val="12481"/>
                <a:lumOff val="-2353"/>
                <a:alphaOff val="0"/>
                <a:shade val="100000"/>
                <a:satMod val="118000"/>
              </a:srgbClr>
            </a:gs>
            <a:gs pos="55000">
              <a:srgbClr val="9FB8CD">
                <a:hueOff val="-4271743"/>
                <a:satOff val="12481"/>
                <a:lumOff val="-2353"/>
                <a:alphaOff val="0"/>
                <a:shade val="100000"/>
                <a:satMod val="118000"/>
              </a:srgbClr>
            </a:gs>
            <a:gs pos="73000">
              <a:srgbClr val="9FB8CD">
                <a:hueOff val="-4271743"/>
                <a:satOff val="12481"/>
                <a:lumOff val="-2353"/>
                <a:alphaOff val="0"/>
                <a:shade val="90000"/>
                <a:satMod val="110000"/>
              </a:srgbClr>
            </a:gs>
            <a:gs pos="100000">
              <a:srgbClr val="9FB8CD">
                <a:hueOff val="-4271743"/>
                <a:satOff val="12481"/>
                <a:lumOff val="-2353"/>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noProof="0" dirty="0" smtClean="0">
              <a:solidFill>
                <a:sysClr val="window" lastClr="FFFFFF"/>
              </a:solidFill>
              <a:latin typeface="Gill Sans MT"/>
              <a:ea typeface="+mn-ea"/>
              <a:cs typeface="+mn-cs"/>
            </a:rPr>
            <a:t>Advance modeling and analytics</a:t>
          </a:r>
          <a:endParaRPr lang="en-US" sz="1600" kern="1200" noProof="0" dirty="0">
            <a:solidFill>
              <a:sysClr val="window" lastClr="FFFFFF"/>
            </a:solidFill>
            <a:latin typeface="Gill Sans MT"/>
            <a:ea typeface="+mn-ea"/>
            <a:cs typeface="+mn-cs"/>
          </a:endParaRPr>
        </a:p>
      </dsp:txBody>
      <dsp:txXfrm>
        <a:off x="2104479" y="688372"/>
        <a:ext cx="1983728" cy="629608"/>
      </dsp:txXfrm>
    </dsp:sp>
    <dsp:sp modelId="{4C352DC4-B836-46E0-8FED-7E3F07502995}">
      <dsp:nvSpPr>
        <dsp:cNvPr id="0" name=""/>
        <dsp:cNvSpPr/>
      </dsp:nvSpPr>
      <dsp:spPr>
        <a:xfrm>
          <a:off x="2817962" y="100317"/>
          <a:ext cx="556762" cy="55676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8000" r="-18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0DCCC1F-0458-4642-9C71-0D04B5306573}">
      <dsp:nvSpPr>
        <dsp:cNvPr id="0" name=""/>
        <dsp:cNvSpPr/>
      </dsp:nvSpPr>
      <dsp:spPr>
        <a:xfrm>
          <a:off x="4168483" y="0"/>
          <a:ext cx="2022904" cy="1671960"/>
        </a:xfrm>
        <a:prstGeom prst="roundRect">
          <a:avLst>
            <a:gd name="adj" fmla="val 10000"/>
          </a:avLst>
        </a:prstGeom>
        <a:gradFill rotWithShape="0">
          <a:gsLst>
            <a:gs pos="0">
              <a:srgbClr val="9FB8CD">
                <a:hueOff val="-8543487"/>
                <a:satOff val="24962"/>
                <a:lumOff val="-4706"/>
                <a:alphaOff val="0"/>
                <a:shade val="63000"/>
              </a:srgbClr>
            </a:gs>
            <a:gs pos="30000">
              <a:srgbClr val="9FB8CD">
                <a:hueOff val="-8543487"/>
                <a:satOff val="24962"/>
                <a:lumOff val="-4706"/>
                <a:alphaOff val="0"/>
                <a:shade val="90000"/>
                <a:satMod val="110000"/>
              </a:srgbClr>
            </a:gs>
            <a:gs pos="45000">
              <a:srgbClr val="9FB8CD">
                <a:hueOff val="-8543487"/>
                <a:satOff val="24962"/>
                <a:lumOff val="-4706"/>
                <a:alphaOff val="0"/>
                <a:shade val="100000"/>
                <a:satMod val="118000"/>
              </a:srgbClr>
            </a:gs>
            <a:gs pos="55000">
              <a:srgbClr val="9FB8CD">
                <a:hueOff val="-8543487"/>
                <a:satOff val="24962"/>
                <a:lumOff val="-4706"/>
                <a:alphaOff val="0"/>
                <a:shade val="100000"/>
                <a:satMod val="118000"/>
              </a:srgbClr>
            </a:gs>
            <a:gs pos="73000">
              <a:srgbClr val="9FB8CD">
                <a:hueOff val="-8543487"/>
                <a:satOff val="24962"/>
                <a:lumOff val="-4706"/>
                <a:alphaOff val="0"/>
                <a:shade val="90000"/>
                <a:satMod val="110000"/>
              </a:srgbClr>
            </a:gs>
            <a:gs pos="100000">
              <a:srgbClr val="9FB8CD">
                <a:hueOff val="-8543487"/>
                <a:satOff val="24962"/>
                <a:lumOff val="-4706"/>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noProof="0" dirty="0" smtClean="0">
              <a:solidFill>
                <a:sysClr val="window" lastClr="FFFFFF"/>
              </a:solidFill>
              <a:latin typeface="Gill Sans MT"/>
              <a:ea typeface="+mn-ea"/>
              <a:cs typeface="+mn-cs"/>
            </a:rPr>
            <a:t>IT capabilities</a:t>
          </a:r>
          <a:endParaRPr lang="en-US" sz="1600" kern="1200" noProof="0" dirty="0">
            <a:solidFill>
              <a:sysClr val="window" lastClr="FFFFFF"/>
            </a:solidFill>
            <a:latin typeface="Gill Sans MT"/>
            <a:ea typeface="+mn-ea"/>
            <a:cs typeface="+mn-cs"/>
          </a:endParaRPr>
        </a:p>
      </dsp:txBody>
      <dsp:txXfrm>
        <a:off x="4188071" y="688372"/>
        <a:ext cx="1983728" cy="629608"/>
      </dsp:txXfrm>
    </dsp:sp>
    <dsp:sp modelId="{5C484F18-7FBD-4FE8-9CF8-86CCC3C675F5}">
      <dsp:nvSpPr>
        <dsp:cNvPr id="0" name=""/>
        <dsp:cNvSpPr/>
      </dsp:nvSpPr>
      <dsp:spPr>
        <a:xfrm>
          <a:off x="4901554" y="100317"/>
          <a:ext cx="556762" cy="55676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2C2CD6C-1709-4052-8606-473F90B810A3}">
      <dsp:nvSpPr>
        <dsp:cNvPr id="0" name=""/>
        <dsp:cNvSpPr/>
      </dsp:nvSpPr>
      <dsp:spPr>
        <a:xfrm>
          <a:off x="247707" y="1337568"/>
          <a:ext cx="5697272" cy="250794"/>
        </a:xfrm>
        <a:prstGeom prst="leftRightArrow">
          <a:avLst/>
        </a:prstGeom>
        <a:solidFill>
          <a:srgbClr val="9FB8CD">
            <a:tint val="40000"/>
            <a:hueOff val="0"/>
            <a:satOff val="0"/>
            <a:lumOff val="0"/>
            <a:alphaOff val="0"/>
          </a:srgbClr>
        </a:solidFill>
        <a:ln>
          <a:noFill/>
        </a:ln>
        <a:effectLst>
          <a:outerShdw blurRad="50800" dist="25400" dir="5400000" rotWithShape="0">
            <a:srgbClr val="000000">
              <a:alpha val="50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276CC-FA72-4CD3-B67B-D626DB77B550}">
      <dsp:nvSpPr>
        <dsp:cNvPr id="0" name=""/>
        <dsp:cNvSpPr/>
      </dsp:nvSpPr>
      <dsp:spPr>
        <a:xfrm>
          <a:off x="1948949" y="4292547"/>
          <a:ext cx="1218292" cy="631929"/>
        </a:xfrm>
        <a:prstGeom prst="line">
          <a:avLst/>
        </a:prstGeom>
        <a:noFill/>
        <a:ln w="19050" cap="flat" cmpd="sng" algn="ctr">
          <a:solidFill>
            <a:srgbClr val="464653">
              <a:shade val="60000"/>
              <a:hueOff val="0"/>
              <a:satOff val="0"/>
              <a:lumOff val="0"/>
              <a:alphaOff val="0"/>
            </a:srgb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1E06999-C6EA-49B7-B155-9CA02AF475B4}">
      <dsp:nvSpPr>
        <dsp:cNvPr id="0" name=""/>
        <dsp:cNvSpPr/>
      </dsp:nvSpPr>
      <dsp:spPr>
        <a:xfrm>
          <a:off x="652781" y="3170233"/>
          <a:ext cx="3297387" cy="0"/>
        </a:xfrm>
        <a:prstGeom prst="line">
          <a:avLst/>
        </a:prstGeom>
        <a:noFill/>
        <a:ln w="19050" cap="flat" cmpd="sng" algn="ctr">
          <a:solidFill>
            <a:srgbClr val="464653">
              <a:shade val="60000"/>
              <a:hueOff val="0"/>
              <a:satOff val="0"/>
              <a:lumOff val="0"/>
              <a:alphaOff val="0"/>
            </a:srgb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E683EC9-771E-4F94-8E69-6E09B7AEB912}">
      <dsp:nvSpPr>
        <dsp:cNvPr id="0" name=""/>
        <dsp:cNvSpPr/>
      </dsp:nvSpPr>
      <dsp:spPr>
        <a:xfrm flipV="1">
          <a:off x="2372126" y="1850700"/>
          <a:ext cx="519452" cy="239414"/>
        </a:xfrm>
        <a:prstGeom prst="line">
          <a:avLst/>
        </a:prstGeom>
        <a:noFill/>
        <a:ln w="19050" cap="flat" cmpd="sng" algn="ctr">
          <a:solidFill>
            <a:srgbClr val="464653">
              <a:shade val="60000"/>
              <a:hueOff val="0"/>
              <a:satOff val="0"/>
              <a:lumOff val="0"/>
              <a:alphaOff val="0"/>
            </a:srgb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88063B8-4F19-4B38-A78B-87CBDD69B37A}">
      <dsp:nvSpPr>
        <dsp:cNvPr id="0" name=""/>
        <dsp:cNvSpPr/>
      </dsp:nvSpPr>
      <dsp:spPr>
        <a:xfrm>
          <a:off x="100174" y="1818833"/>
          <a:ext cx="2520623" cy="2809911"/>
        </a:xfrm>
        <a:prstGeom prst="ellipse">
          <a:avLst/>
        </a:prstGeom>
        <a:blipFill rotWithShape="1">
          <a:blip xmlns:r="http://schemas.openxmlformats.org/officeDocument/2006/relationships" r:embed="rId1"/>
          <a:stretch>
            <a:fillRect/>
          </a:stretch>
        </a:blipFill>
        <a:ln>
          <a:noFill/>
        </a:ln>
        <a:effectLst>
          <a:outerShdw blurRad="50800" dist="43000" dir="5400000" rotWithShape="0">
            <a:srgbClr val="000000">
              <a:alpha val="40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A20B8DE6-8DEC-4B3C-9AB7-8F55A5EAF62C}">
      <dsp:nvSpPr>
        <dsp:cNvPr id="0" name=""/>
        <dsp:cNvSpPr/>
      </dsp:nvSpPr>
      <dsp:spPr>
        <a:xfrm>
          <a:off x="133106" y="2695160"/>
          <a:ext cx="2453870" cy="1265276"/>
        </a:xfrm>
        <a:prstGeom prst="rect">
          <a:avLst/>
        </a:prstGeom>
        <a:noFill/>
        <a:ln>
          <a:noFill/>
        </a:ln>
        <a:effectLst>
          <a:outerShdw blurRad="50800" dist="43000" dir="5400000" rotWithShape="0">
            <a:srgbClr val="000000">
              <a:alpha val="40000"/>
            </a:srgbClr>
          </a:out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1066800">
            <a:lnSpc>
              <a:spcPct val="90000"/>
            </a:lnSpc>
            <a:spcBef>
              <a:spcPct val="0"/>
            </a:spcBef>
            <a:spcAft>
              <a:spcPct val="35000"/>
            </a:spcAft>
          </a:pPr>
          <a:r>
            <a:rPr lang="en-US" sz="2400" b="1" kern="1200" noProof="0" dirty="0" smtClean="0">
              <a:solidFill>
                <a:sysClr val="window" lastClr="FFFFFF"/>
              </a:solidFill>
              <a:latin typeface="Gill Sans MT"/>
              <a:ea typeface="+mn-ea"/>
              <a:cs typeface="+mn-cs"/>
            </a:rPr>
            <a:t>Predictive dynamic customer experience model</a:t>
          </a:r>
          <a:endParaRPr lang="en-US" sz="2400" b="1" kern="1200" noProof="0" dirty="0">
            <a:solidFill>
              <a:sysClr val="window" lastClr="FFFFFF"/>
            </a:solidFill>
            <a:latin typeface="Gill Sans MT"/>
            <a:ea typeface="+mn-ea"/>
            <a:cs typeface="+mn-cs"/>
          </a:endParaRPr>
        </a:p>
      </dsp:txBody>
      <dsp:txXfrm>
        <a:off x="133106" y="2695160"/>
        <a:ext cx="2453870" cy="1265276"/>
      </dsp:txXfrm>
    </dsp:sp>
    <dsp:sp modelId="{368C65A5-72E8-4B1E-A378-FBFD1AE235A5}">
      <dsp:nvSpPr>
        <dsp:cNvPr id="0" name=""/>
        <dsp:cNvSpPr/>
      </dsp:nvSpPr>
      <dsp:spPr>
        <a:xfrm>
          <a:off x="2597006" y="1131503"/>
          <a:ext cx="1154001" cy="1112764"/>
        </a:xfrm>
        <a:prstGeom prst="ellipse">
          <a:avLst/>
        </a:prstGeom>
        <a:blipFill rotWithShape="1">
          <a:blip xmlns:r="http://schemas.openxmlformats.org/officeDocument/2006/relationships" r:embed="rId2"/>
          <a:stretch>
            <a:fillRect/>
          </a:stretch>
        </a:blipFill>
        <a:ln>
          <a:noFill/>
        </a:ln>
        <a:effectLst>
          <a:outerShdw blurRad="50800" dist="25400" dir="5400000" rotWithShape="0">
            <a:srgbClr val="000000">
              <a:alpha val="50000"/>
            </a:srgbClr>
          </a:outerShdw>
        </a:effectLst>
        <a:scene3d>
          <a:camera prst="orthographicFront"/>
          <a:lightRig rig="flat" dir="t"/>
        </a:scene3d>
        <a:sp3d prstMaterial="matte">
          <a:bevelT w="50800" h="50800"/>
          <a:contourClr>
            <a:srgbClr val="727CA3"/>
          </a:contourClr>
        </a:sp3d>
      </dsp:spPr>
      <dsp:style>
        <a:lnRef idx="0">
          <a:schemeClr val="accent1"/>
        </a:lnRef>
        <a:fillRef idx="3">
          <a:schemeClr val="accent1"/>
        </a:fillRef>
        <a:effectRef idx="3">
          <a:schemeClr val="accent1"/>
        </a:effectRef>
        <a:fontRef idx="minor">
          <a:schemeClr val="lt1"/>
        </a:fontRef>
      </dsp:style>
    </dsp:sp>
    <dsp:sp modelId="{81773D7C-0A9E-431C-A69F-34943DA26A25}">
      <dsp:nvSpPr>
        <dsp:cNvPr id="0" name=""/>
        <dsp:cNvSpPr/>
      </dsp:nvSpPr>
      <dsp:spPr>
        <a:xfrm>
          <a:off x="3625915" y="864098"/>
          <a:ext cx="1065444" cy="1150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53340" bIns="0" numCol="1" spcCol="1270" anchor="ctr" anchorCtr="0">
          <a:noAutofit/>
        </a:bodyPr>
        <a:lstStyle/>
        <a:p>
          <a:pPr lvl="0" algn="ctr" defTabSz="622300">
            <a:lnSpc>
              <a:spcPct val="90000"/>
            </a:lnSpc>
            <a:spcBef>
              <a:spcPct val="0"/>
            </a:spcBef>
            <a:spcAft>
              <a:spcPct val="35000"/>
            </a:spcAft>
          </a:pPr>
          <a:r>
            <a:rPr lang="es-ES_tradnl" sz="1400" b="1" kern="1200" dirty="0" err="1" smtClean="0">
              <a:solidFill>
                <a:sysClr val="windowText" lastClr="000000"/>
              </a:solidFill>
              <a:latin typeface="Gill Sans MT"/>
              <a:ea typeface="+mn-ea"/>
              <a:cs typeface="+mn-cs"/>
            </a:rPr>
            <a:t>Multifactor</a:t>
          </a:r>
          <a:r>
            <a:rPr lang="es-ES_tradnl" sz="1400" b="1" kern="1200" dirty="0" smtClean="0">
              <a:solidFill>
                <a:sysClr val="windowText" lastClr="000000"/>
              </a:solidFill>
              <a:latin typeface="Gill Sans MT"/>
              <a:ea typeface="+mn-ea"/>
              <a:cs typeface="+mn-cs"/>
            </a:rPr>
            <a:t> </a:t>
          </a:r>
          <a:r>
            <a:rPr lang="es-ES_tradnl" sz="1400" b="1" kern="1200" dirty="0" err="1" smtClean="0">
              <a:solidFill>
                <a:sysClr val="windowText" lastClr="000000"/>
              </a:solidFill>
              <a:latin typeface="Gill Sans MT"/>
              <a:ea typeface="+mn-ea"/>
              <a:cs typeface="+mn-cs"/>
            </a:rPr>
            <a:t>analysis</a:t>
          </a:r>
          <a:endParaRPr lang="es-ES" sz="1400" b="1" kern="1200" dirty="0">
            <a:solidFill>
              <a:sysClr val="windowText" lastClr="000000"/>
            </a:solidFill>
            <a:latin typeface="Gill Sans MT"/>
            <a:ea typeface="+mn-ea"/>
            <a:cs typeface="+mn-cs"/>
          </a:endParaRPr>
        </a:p>
      </dsp:txBody>
      <dsp:txXfrm>
        <a:off x="3625915" y="864098"/>
        <a:ext cx="1065444" cy="1150251"/>
      </dsp:txXfrm>
    </dsp:sp>
    <dsp:sp modelId="{325CACFF-E27F-418C-AB1C-5731265D11B4}">
      <dsp:nvSpPr>
        <dsp:cNvPr id="0" name=""/>
        <dsp:cNvSpPr/>
      </dsp:nvSpPr>
      <dsp:spPr>
        <a:xfrm>
          <a:off x="3173064" y="2594164"/>
          <a:ext cx="1150251" cy="1150251"/>
        </a:xfrm>
        <a:prstGeom prst="ellipse">
          <a:avLst/>
        </a:prstGeom>
        <a:blipFill rotWithShape="1">
          <a:blip xmlns:r="http://schemas.openxmlformats.org/officeDocument/2006/relationships" r:embed="rId3"/>
          <a:stretch>
            <a:fillRect/>
          </a:stretch>
        </a:blipFill>
        <a:ln>
          <a:noFill/>
        </a:ln>
        <a:effectLst>
          <a:outerShdw blurRad="50800" dist="43000" dir="5400000" rotWithShape="0">
            <a:srgbClr val="000000">
              <a:alpha val="40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FCD1D6C8-8D34-49AC-9186-456CA2E8E750}">
      <dsp:nvSpPr>
        <dsp:cNvPr id="0" name=""/>
        <dsp:cNvSpPr/>
      </dsp:nvSpPr>
      <dsp:spPr>
        <a:xfrm>
          <a:off x="4278565" y="2666170"/>
          <a:ext cx="1244668" cy="1150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53340" bIns="0" numCol="1" spcCol="1270" anchor="ctr" anchorCtr="0">
          <a:noAutofit/>
        </a:bodyPr>
        <a:lstStyle/>
        <a:p>
          <a:pPr lvl="0" algn="ctr" defTabSz="622300">
            <a:lnSpc>
              <a:spcPct val="90000"/>
            </a:lnSpc>
            <a:spcBef>
              <a:spcPct val="0"/>
            </a:spcBef>
            <a:spcAft>
              <a:spcPct val="35000"/>
            </a:spcAft>
          </a:pPr>
          <a:r>
            <a:rPr lang="es-ES_tradnl" sz="1400" b="1" kern="1200" dirty="0" err="1" smtClean="0">
              <a:solidFill>
                <a:sysClr val="windowText" lastClr="000000"/>
              </a:solidFill>
              <a:latin typeface="Gill Sans MT"/>
              <a:ea typeface="+mn-ea"/>
              <a:cs typeface="+mn-cs"/>
            </a:rPr>
            <a:t>Structural</a:t>
          </a:r>
          <a:r>
            <a:rPr lang="es-ES_tradnl" sz="1400" b="1" kern="1200" dirty="0" smtClean="0">
              <a:solidFill>
                <a:sysClr val="windowText" lastClr="000000"/>
              </a:solidFill>
              <a:latin typeface="Gill Sans MT"/>
              <a:ea typeface="+mn-ea"/>
              <a:cs typeface="+mn-cs"/>
            </a:rPr>
            <a:t>  &amp;     </a:t>
          </a:r>
          <a:r>
            <a:rPr lang="es-ES_tradnl" sz="1400" b="1" kern="1200" dirty="0" err="1" smtClean="0">
              <a:solidFill>
                <a:sysClr val="windowText" lastClr="000000"/>
              </a:solidFill>
              <a:latin typeface="Gill Sans MT"/>
              <a:ea typeface="+mn-ea"/>
              <a:cs typeface="+mn-cs"/>
            </a:rPr>
            <a:t>simultaneous</a:t>
          </a:r>
          <a:r>
            <a:rPr lang="es-ES_tradnl" sz="1400" b="1" kern="1200" dirty="0" smtClean="0">
              <a:solidFill>
                <a:sysClr val="windowText" lastClr="000000"/>
              </a:solidFill>
              <a:latin typeface="Gill Sans MT"/>
              <a:ea typeface="+mn-ea"/>
              <a:cs typeface="+mn-cs"/>
            </a:rPr>
            <a:t> </a:t>
          </a:r>
          <a:r>
            <a:rPr lang="es-ES_tradnl" sz="1400" b="1" kern="1200" dirty="0" err="1" smtClean="0">
              <a:solidFill>
                <a:sysClr val="windowText" lastClr="000000"/>
              </a:solidFill>
              <a:latin typeface="Gill Sans MT"/>
              <a:ea typeface="+mn-ea"/>
              <a:cs typeface="+mn-cs"/>
            </a:rPr>
            <a:t>equations</a:t>
          </a:r>
          <a:r>
            <a:rPr lang="es-ES_tradnl" sz="1400" b="1" kern="1200" dirty="0" smtClean="0">
              <a:solidFill>
                <a:sysClr val="windowText" lastClr="000000"/>
              </a:solidFill>
              <a:latin typeface="Gill Sans MT"/>
              <a:ea typeface="+mn-ea"/>
              <a:cs typeface="+mn-cs"/>
            </a:rPr>
            <a:t> </a:t>
          </a:r>
        </a:p>
        <a:p>
          <a:pPr lvl="0" algn="ctr" defTabSz="622300">
            <a:lnSpc>
              <a:spcPct val="90000"/>
            </a:lnSpc>
            <a:spcBef>
              <a:spcPct val="0"/>
            </a:spcBef>
            <a:spcAft>
              <a:spcPct val="35000"/>
            </a:spcAft>
          </a:pPr>
          <a:r>
            <a:rPr lang="es-ES_tradnl" sz="1400" b="1" kern="1200" dirty="0" err="1" smtClean="0">
              <a:solidFill>
                <a:sysClr val="windowText" lastClr="000000"/>
              </a:solidFill>
              <a:latin typeface="Gill Sans MT"/>
              <a:ea typeface="+mn-ea"/>
              <a:cs typeface="+mn-cs"/>
            </a:rPr>
            <a:t>model</a:t>
          </a:r>
          <a:endParaRPr lang="es-ES" sz="1400" b="1" kern="1200" dirty="0">
            <a:solidFill>
              <a:sysClr val="windowText" lastClr="000000"/>
            </a:solidFill>
            <a:latin typeface="Gill Sans MT"/>
            <a:ea typeface="+mn-ea"/>
            <a:cs typeface="+mn-cs"/>
          </a:endParaRPr>
        </a:p>
      </dsp:txBody>
      <dsp:txXfrm>
        <a:off x="4278565" y="2666170"/>
        <a:ext cx="1244668" cy="1150251"/>
      </dsp:txXfrm>
    </dsp:sp>
    <dsp:sp modelId="{F90168FC-7C73-437B-BE02-751964C0130C}">
      <dsp:nvSpPr>
        <dsp:cNvPr id="0" name=""/>
        <dsp:cNvSpPr/>
      </dsp:nvSpPr>
      <dsp:spPr>
        <a:xfrm>
          <a:off x="2525001" y="4363006"/>
          <a:ext cx="1150251" cy="1150251"/>
        </a:xfrm>
        <a:prstGeom prst="ellipse">
          <a:avLst/>
        </a:prstGeom>
        <a:blipFill rotWithShape="1">
          <a:blip xmlns:r="http://schemas.openxmlformats.org/officeDocument/2006/relationships" r:embed="rId4"/>
          <a:stretch>
            <a:fillRect/>
          </a:stretch>
        </a:blipFill>
        <a:ln>
          <a:noFill/>
        </a:ln>
        <a:effectLst>
          <a:outerShdw blurRad="50800" dist="43000" dir="5400000" rotWithShape="0">
            <a:srgbClr val="000000">
              <a:alpha val="40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535F08BD-D8E5-4A95-8A02-F2375912CD65}">
      <dsp:nvSpPr>
        <dsp:cNvPr id="0" name=""/>
        <dsp:cNvSpPr/>
      </dsp:nvSpPr>
      <dsp:spPr>
        <a:xfrm>
          <a:off x="3748336" y="4394362"/>
          <a:ext cx="655020" cy="1150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s-ES" sz="1200" b="1" kern="1200" dirty="0" err="1" smtClean="0">
              <a:solidFill>
                <a:sysClr val="windowText" lastClr="000000"/>
              </a:solidFill>
              <a:latin typeface="Gill Sans MT"/>
              <a:ea typeface="+mn-ea"/>
              <a:cs typeface="+mn-cs"/>
            </a:rPr>
            <a:t>Cluster</a:t>
          </a:r>
          <a:r>
            <a:rPr lang="es-ES" sz="1200" b="1" kern="1200" dirty="0" smtClean="0">
              <a:solidFill>
                <a:sysClr val="windowText" lastClr="000000"/>
              </a:solidFill>
              <a:latin typeface="Gill Sans MT"/>
              <a:ea typeface="+mn-ea"/>
              <a:cs typeface="+mn-cs"/>
            </a:rPr>
            <a:t> &amp;   SOM </a:t>
          </a:r>
          <a:r>
            <a:rPr lang="es-ES" sz="1200" b="1" kern="1200" dirty="0" err="1" smtClean="0">
              <a:solidFill>
                <a:sysClr val="windowText" lastClr="000000"/>
              </a:solidFill>
              <a:latin typeface="Gill Sans MT"/>
              <a:ea typeface="+mn-ea"/>
              <a:cs typeface="+mn-cs"/>
            </a:rPr>
            <a:t>analysis</a:t>
          </a:r>
          <a:endParaRPr lang="es-ES" sz="1200" b="1" kern="1200" dirty="0">
            <a:solidFill>
              <a:sysClr val="windowText" lastClr="000000"/>
            </a:solidFill>
            <a:latin typeface="Gill Sans MT"/>
            <a:ea typeface="+mn-ea"/>
            <a:cs typeface="+mn-cs"/>
          </a:endParaRPr>
        </a:p>
      </dsp:txBody>
      <dsp:txXfrm>
        <a:off x="3748336" y="4394362"/>
        <a:ext cx="655020" cy="11502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E2499-80A7-4576-BD15-69ACC68A840D}">
      <dsp:nvSpPr>
        <dsp:cNvPr id="0" name=""/>
        <dsp:cNvSpPr/>
      </dsp:nvSpPr>
      <dsp:spPr>
        <a:xfrm>
          <a:off x="4167346" y="0"/>
          <a:ext cx="1421034" cy="1421250"/>
        </a:xfrm>
        <a:prstGeom prst="circularArrow">
          <a:avLst>
            <a:gd name="adj1" fmla="val 10980"/>
            <a:gd name="adj2" fmla="val 1142322"/>
            <a:gd name="adj3" fmla="val 4500000"/>
            <a:gd name="adj4" fmla="val 10800000"/>
            <a:gd name="adj5" fmla="val 12500"/>
          </a:avLst>
        </a:prstGeom>
        <a:gradFill rotWithShape="0">
          <a:gsLst>
            <a:gs pos="0">
              <a:srgbClr val="B88472">
                <a:hueOff val="0"/>
                <a:satOff val="0"/>
                <a:lumOff val="0"/>
                <a:alphaOff val="0"/>
                <a:shade val="63000"/>
              </a:srgbClr>
            </a:gs>
            <a:gs pos="30000">
              <a:srgbClr val="B88472">
                <a:hueOff val="0"/>
                <a:satOff val="0"/>
                <a:lumOff val="0"/>
                <a:alphaOff val="0"/>
                <a:shade val="90000"/>
                <a:satMod val="110000"/>
              </a:srgbClr>
            </a:gs>
            <a:gs pos="45000">
              <a:srgbClr val="B88472">
                <a:hueOff val="0"/>
                <a:satOff val="0"/>
                <a:lumOff val="0"/>
                <a:alphaOff val="0"/>
                <a:shade val="100000"/>
                <a:satMod val="118000"/>
              </a:srgbClr>
            </a:gs>
            <a:gs pos="55000">
              <a:srgbClr val="B88472">
                <a:hueOff val="0"/>
                <a:satOff val="0"/>
                <a:lumOff val="0"/>
                <a:alphaOff val="0"/>
                <a:shade val="100000"/>
                <a:satMod val="118000"/>
              </a:srgbClr>
            </a:gs>
            <a:gs pos="73000">
              <a:srgbClr val="B88472">
                <a:hueOff val="0"/>
                <a:satOff val="0"/>
                <a:lumOff val="0"/>
                <a:alphaOff val="0"/>
                <a:shade val="90000"/>
                <a:satMod val="110000"/>
              </a:srgbClr>
            </a:gs>
            <a:gs pos="100000">
              <a:srgbClr val="B88472">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0506B22-FDBA-48F0-ABEA-55F836F66588}">
      <dsp:nvSpPr>
        <dsp:cNvPr id="0" name=""/>
        <dsp:cNvSpPr/>
      </dsp:nvSpPr>
      <dsp:spPr>
        <a:xfrm>
          <a:off x="4481441" y="513114"/>
          <a:ext cx="789641" cy="39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ES_tradnl" sz="1300" b="1" kern="1200" dirty="0" err="1" smtClean="0">
              <a:solidFill>
                <a:sysClr val="windowText" lastClr="000000">
                  <a:hueOff val="0"/>
                  <a:satOff val="0"/>
                  <a:lumOff val="0"/>
                  <a:alphaOff val="0"/>
                </a:sysClr>
              </a:solidFill>
              <a:latin typeface="Hanzel Extended" panose="020B0500000000000000" pitchFamily="34" charset="0"/>
              <a:ea typeface="+mn-ea"/>
              <a:cs typeface="+mn-cs"/>
            </a:rPr>
            <a:t>Step</a:t>
          </a:r>
          <a:r>
            <a:rPr lang="es-ES_tradnl" sz="1300" b="1" kern="1200" dirty="0" smtClean="0">
              <a:solidFill>
                <a:sysClr val="windowText" lastClr="000000">
                  <a:hueOff val="0"/>
                  <a:satOff val="0"/>
                  <a:lumOff val="0"/>
                  <a:alphaOff val="0"/>
                </a:sysClr>
              </a:solidFill>
              <a:latin typeface="Hanzel Extended" panose="020B0500000000000000" pitchFamily="34" charset="0"/>
              <a:ea typeface="+mn-ea"/>
              <a:cs typeface="+mn-cs"/>
            </a:rPr>
            <a:t> </a:t>
          </a:r>
          <a:r>
            <a:rPr lang="es-ES_tradnl" sz="1300" b="1" kern="1200" dirty="0" err="1" smtClean="0">
              <a:solidFill>
                <a:sysClr val="windowText" lastClr="000000">
                  <a:hueOff val="0"/>
                  <a:satOff val="0"/>
                  <a:lumOff val="0"/>
                  <a:alphaOff val="0"/>
                </a:sysClr>
              </a:solidFill>
              <a:latin typeface="Hanzel Extended" panose="020B0500000000000000" pitchFamily="34" charset="0"/>
              <a:ea typeface="+mn-ea"/>
              <a:cs typeface="+mn-cs"/>
            </a:rPr>
            <a:t>one</a:t>
          </a:r>
          <a:endParaRPr lang="es-ES" sz="1300" b="1" kern="1200" dirty="0">
            <a:solidFill>
              <a:sysClr val="windowText" lastClr="000000">
                <a:hueOff val="0"/>
                <a:satOff val="0"/>
                <a:lumOff val="0"/>
                <a:alphaOff val="0"/>
              </a:sysClr>
            </a:solidFill>
            <a:latin typeface="Hanzel Extended" panose="020B0500000000000000" pitchFamily="34" charset="0"/>
            <a:ea typeface="+mn-ea"/>
            <a:cs typeface="+mn-cs"/>
          </a:endParaRPr>
        </a:p>
      </dsp:txBody>
      <dsp:txXfrm>
        <a:off x="4481441" y="513114"/>
        <a:ext cx="789641" cy="394726"/>
      </dsp:txXfrm>
    </dsp:sp>
    <dsp:sp modelId="{77C3099F-4552-489D-B276-8F0044C2B156}">
      <dsp:nvSpPr>
        <dsp:cNvPr id="0" name=""/>
        <dsp:cNvSpPr/>
      </dsp:nvSpPr>
      <dsp:spPr>
        <a:xfrm>
          <a:off x="3772659" y="816613"/>
          <a:ext cx="1421034" cy="1421250"/>
        </a:xfrm>
        <a:prstGeom prst="leftCircularArrow">
          <a:avLst>
            <a:gd name="adj1" fmla="val 10980"/>
            <a:gd name="adj2" fmla="val 1142322"/>
            <a:gd name="adj3" fmla="val 6300000"/>
            <a:gd name="adj4" fmla="val 18900000"/>
            <a:gd name="adj5" fmla="val 12500"/>
          </a:avLst>
        </a:prstGeom>
        <a:gradFill rotWithShape="0">
          <a:gsLst>
            <a:gs pos="0">
              <a:srgbClr val="B88472">
                <a:hueOff val="-12897"/>
                <a:satOff val="-9251"/>
                <a:lumOff val="-4902"/>
                <a:alphaOff val="0"/>
                <a:shade val="63000"/>
              </a:srgbClr>
            </a:gs>
            <a:gs pos="30000">
              <a:srgbClr val="B88472">
                <a:hueOff val="-12897"/>
                <a:satOff val="-9251"/>
                <a:lumOff val="-4902"/>
                <a:alphaOff val="0"/>
                <a:shade val="90000"/>
                <a:satMod val="110000"/>
              </a:srgbClr>
            </a:gs>
            <a:gs pos="45000">
              <a:srgbClr val="B88472">
                <a:hueOff val="-12897"/>
                <a:satOff val="-9251"/>
                <a:lumOff val="-4902"/>
                <a:alphaOff val="0"/>
                <a:shade val="100000"/>
                <a:satMod val="118000"/>
              </a:srgbClr>
            </a:gs>
            <a:gs pos="55000">
              <a:srgbClr val="B88472">
                <a:hueOff val="-12897"/>
                <a:satOff val="-9251"/>
                <a:lumOff val="-4902"/>
                <a:alphaOff val="0"/>
                <a:shade val="100000"/>
                <a:satMod val="118000"/>
              </a:srgbClr>
            </a:gs>
            <a:gs pos="73000">
              <a:srgbClr val="B88472">
                <a:hueOff val="-12897"/>
                <a:satOff val="-9251"/>
                <a:lumOff val="-4902"/>
                <a:alphaOff val="0"/>
                <a:shade val="90000"/>
                <a:satMod val="110000"/>
              </a:srgbClr>
            </a:gs>
            <a:gs pos="100000">
              <a:srgbClr val="B88472">
                <a:hueOff val="-12897"/>
                <a:satOff val="-9251"/>
                <a:lumOff val="-4902"/>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D4F5D2C-3776-4598-809F-A7E321791099}">
      <dsp:nvSpPr>
        <dsp:cNvPr id="0" name=""/>
        <dsp:cNvSpPr/>
      </dsp:nvSpPr>
      <dsp:spPr>
        <a:xfrm>
          <a:off x="4088355" y="1334452"/>
          <a:ext cx="789641" cy="39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ES_tradnl" sz="1300" b="1" kern="1200" dirty="0" err="1" smtClean="0">
              <a:solidFill>
                <a:sysClr val="windowText" lastClr="000000">
                  <a:hueOff val="0"/>
                  <a:satOff val="0"/>
                  <a:lumOff val="0"/>
                  <a:alphaOff val="0"/>
                </a:sysClr>
              </a:solidFill>
              <a:latin typeface="Hanzel Extended" panose="020B0500000000000000" pitchFamily="34" charset="0"/>
              <a:ea typeface="+mn-ea"/>
              <a:cs typeface="+mn-cs"/>
            </a:rPr>
            <a:t>Step</a:t>
          </a:r>
          <a:r>
            <a:rPr lang="es-ES_tradnl" sz="1300" b="1" kern="1200" dirty="0" smtClean="0">
              <a:solidFill>
                <a:sysClr val="windowText" lastClr="000000">
                  <a:hueOff val="0"/>
                  <a:satOff val="0"/>
                  <a:lumOff val="0"/>
                  <a:alphaOff val="0"/>
                </a:sysClr>
              </a:solidFill>
              <a:latin typeface="Hanzel Extended" panose="020B0500000000000000" pitchFamily="34" charset="0"/>
              <a:ea typeface="+mn-ea"/>
              <a:cs typeface="+mn-cs"/>
            </a:rPr>
            <a:t> </a:t>
          </a:r>
          <a:r>
            <a:rPr lang="es-ES_tradnl" sz="1300" b="1" kern="1200" dirty="0" err="1" smtClean="0">
              <a:solidFill>
                <a:sysClr val="windowText" lastClr="000000">
                  <a:hueOff val="0"/>
                  <a:satOff val="0"/>
                  <a:lumOff val="0"/>
                  <a:alphaOff val="0"/>
                </a:sysClr>
              </a:solidFill>
              <a:latin typeface="Hanzel Extended" panose="020B0500000000000000" pitchFamily="34" charset="0"/>
              <a:ea typeface="+mn-ea"/>
              <a:cs typeface="+mn-cs"/>
            </a:rPr>
            <a:t>two</a:t>
          </a:r>
          <a:endParaRPr lang="es-ES" sz="1300" b="1" kern="1200" dirty="0">
            <a:solidFill>
              <a:sysClr val="windowText" lastClr="000000">
                <a:hueOff val="0"/>
                <a:satOff val="0"/>
                <a:lumOff val="0"/>
                <a:alphaOff val="0"/>
              </a:sysClr>
            </a:solidFill>
            <a:latin typeface="Hanzel Extended" panose="020B0500000000000000" pitchFamily="34" charset="0"/>
            <a:ea typeface="+mn-ea"/>
            <a:cs typeface="+mn-cs"/>
          </a:endParaRPr>
        </a:p>
      </dsp:txBody>
      <dsp:txXfrm>
        <a:off x="4088355" y="1334452"/>
        <a:ext cx="789641" cy="394726"/>
      </dsp:txXfrm>
    </dsp:sp>
    <dsp:sp modelId="{E54BC5F9-0206-4EB1-B2F7-7F5D21B740D1}">
      <dsp:nvSpPr>
        <dsp:cNvPr id="0" name=""/>
        <dsp:cNvSpPr/>
      </dsp:nvSpPr>
      <dsp:spPr>
        <a:xfrm>
          <a:off x="4268486" y="1730949"/>
          <a:ext cx="1220888" cy="1221378"/>
        </a:xfrm>
        <a:prstGeom prst="blockArc">
          <a:avLst>
            <a:gd name="adj1" fmla="val 13500000"/>
            <a:gd name="adj2" fmla="val 10800000"/>
            <a:gd name="adj3" fmla="val 12740"/>
          </a:avLst>
        </a:prstGeom>
        <a:gradFill rotWithShape="0">
          <a:gsLst>
            <a:gs pos="0">
              <a:srgbClr val="B88472">
                <a:hueOff val="-25795"/>
                <a:satOff val="-18503"/>
                <a:lumOff val="-9803"/>
                <a:alphaOff val="0"/>
                <a:shade val="63000"/>
              </a:srgbClr>
            </a:gs>
            <a:gs pos="30000">
              <a:srgbClr val="B88472">
                <a:hueOff val="-25795"/>
                <a:satOff val="-18503"/>
                <a:lumOff val="-9803"/>
                <a:alphaOff val="0"/>
                <a:shade val="90000"/>
                <a:satMod val="110000"/>
              </a:srgbClr>
            </a:gs>
            <a:gs pos="45000">
              <a:srgbClr val="B88472">
                <a:hueOff val="-25795"/>
                <a:satOff val="-18503"/>
                <a:lumOff val="-9803"/>
                <a:alphaOff val="0"/>
                <a:shade val="100000"/>
                <a:satMod val="118000"/>
              </a:srgbClr>
            </a:gs>
            <a:gs pos="55000">
              <a:srgbClr val="B88472">
                <a:hueOff val="-25795"/>
                <a:satOff val="-18503"/>
                <a:lumOff val="-9803"/>
                <a:alphaOff val="0"/>
                <a:shade val="100000"/>
                <a:satMod val="118000"/>
              </a:srgbClr>
            </a:gs>
            <a:gs pos="73000">
              <a:srgbClr val="B88472">
                <a:hueOff val="-25795"/>
                <a:satOff val="-18503"/>
                <a:lumOff val="-9803"/>
                <a:alphaOff val="0"/>
                <a:shade val="90000"/>
                <a:satMod val="110000"/>
              </a:srgbClr>
            </a:gs>
            <a:gs pos="100000">
              <a:srgbClr val="B88472">
                <a:hueOff val="-25795"/>
                <a:satOff val="-18503"/>
                <a:lumOff val="-9803"/>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52024E4-BDBA-41D3-9452-A0FF34EF9CF8}">
      <dsp:nvSpPr>
        <dsp:cNvPr id="0" name=""/>
        <dsp:cNvSpPr/>
      </dsp:nvSpPr>
      <dsp:spPr>
        <a:xfrm>
          <a:off x="4483309" y="2156970"/>
          <a:ext cx="789641" cy="39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ES_tradnl" sz="1300" b="1" kern="1200" dirty="0" err="1" smtClean="0">
              <a:solidFill>
                <a:sysClr val="windowText" lastClr="000000">
                  <a:hueOff val="0"/>
                  <a:satOff val="0"/>
                  <a:lumOff val="0"/>
                  <a:alphaOff val="0"/>
                </a:sysClr>
              </a:solidFill>
              <a:latin typeface="Hanzel Extended" panose="020B0500000000000000" pitchFamily="34" charset="0"/>
              <a:ea typeface="+mn-ea"/>
              <a:cs typeface="+mn-cs"/>
            </a:rPr>
            <a:t>Step</a:t>
          </a:r>
          <a:r>
            <a:rPr lang="es-ES_tradnl" sz="1300" b="1" kern="1200" dirty="0" smtClean="0">
              <a:solidFill>
                <a:sysClr val="windowText" lastClr="000000">
                  <a:hueOff val="0"/>
                  <a:satOff val="0"/>
                  <a:lumOff val="0"/>
                  <a:alphaOff val="0"/>
                </a:sysClr>
              </a:solidFill>
              <a:latin typeface="Hanzel Extended" panose="020B0500000000000000" pitchFamily="34" charset="0"/>
              <a:ea typeface="+mn-ea"/>
              <a:cs typeface="+mn-cs"/>
            </a:rPr>
            <a:t> </a:t>
          </a:r>
          <a:r>
            <a:rPr lang="es-ES_tradnl" sz="1300" b="1" kern="1200" dirty="0" err="1" smtClean="0">
              <a:solidFill>
                <a:sysClr val="windowText" lastClr="000000">
                  <a:hueOff val="0"/>
                  <a:satOff val="0"/>
                  <a:lumOff val="0"/>
                  <a:alphaOff val="0"/>
                </a:sysClr>
              </a:solidFill>
              <a:latin typeface="Hanzel Extended" panose="020B0500000000000000" pitchFamily="34" charset="0"/>
              <a:ea typeface="+mn-ea"/>
              <a:cs typeface="+mn-cs"/>
            </a:rPr>
            <a:t>three</a:t>
          </a:r>
          <a:endParaRPr lang="es-ES" sz="1300" b="1" kern="1200" dirty="0">
            <a:solidFill>
              <a:sysClr val="windowText" lastClr="000000">
                <a:hueOff val="0"/>
                <a:satOff val="0"/>
                <a:lumOff val="0"/>
                <a:alphaOff val="0"/>
              </a:sysClr>
            </a:solidFill>
            <a:latin typeface="Hanzel Extended" panose="020B0500000000000000" pitchFamily="34" charset="0"/>
            <a:ea typeface="+mn-ea"/>
            <a:cs typeface="+mn-cs"/>
          </a:endParaRPr>
        </a:p>
      </dsp:txBody>
      <dsp:txXfrm>
        <a:off x="4483309" y="2156970"/>
        <a:ext cx="789641" cy="394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164BB-0265-4AB0-9803-77B26C1100B0}">
      <dsp:nvSpPr>
        <dsp:cNvPr id="0" name=""/>
        <dsp:cNvSpPr/>
      </dsp:nvSpPr>
      <dsp:spPr>
        <a:xfrm>
          <a:off x="101"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es-ES" sz="1300" b="1" kern="1200" smtClean="0">
              <a:solidFill>
                <a:sysClr val="window" lastClr="FFFFFF"/>
              </a:solidFill>
              <a:latin typeface="Trebuchet MS" pitchFamily="34" charset="0"/>
              <a:ea typeface="+mn-ea"/>
              <a:cs typeface="+mn-cs"/>
            </a:rPr>
            <a:t>Identify key variables</a:t>
          </a:r>
          <a:endParaRPr lang="es-ES" sz="1300" kern="1200" dirty="0">
            <a:solidFill>
              <a:sysClr val="window" lastClr="FFFFFF"/>
            </a:solidFill>
            <a:latin typeface="Gill Sans MT"/>
            <a:ea typeface="+mn-ea"/>
            <a:cs typeface="+mn-cs"/>
          </a:endParaRPr>
        </a:p>
      </dsp:txBody>
      <dsp:txXfrm>
        <a:off x="39880" y="1665379"/>
        <a:ext cx="1278608" cy="1546042"/>
      </dsp:txXfrm>
    </dsp:sp>
    <dsp:sp modelId="{95442956-F97F-4D9E-BDE6-0EF7A3D22F7F}">
      <dsp:nvSpPr>
        <dsp:cNvPr id="0" name=""/>
        <dsp:cNvSpPr/>
      </dsp:nvSpPr>
      <dsp:spPr>
        <a:xfrm>
          <a:off x="40846" y="243840"/>
          <a:ext cx="1276676" cy="13533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C06BF45-35EF-4010-BE3A-D92F10DE1135}">
      <dsp:nvSpPr>
        <dsp:cNvPr id="0" name=""/>
        <dsp:cNvSpPr/>
      </dsp:nvSpPr>
      <dsp:spPr>
        <a:xfrm>
          <a:off x="1399013"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es-ES" sz="1300" b="1" kern="1200" dirty="0" smtClean="0">
              <a:solidFill>
                <a:sysClr val="window" lastClr="FFFFFF"/>
              </a:solidFill>
              <a:latin typeface="Trebuchet MS" pitchFamily="34" charset="0"/>
              <a:ea typeface="+mn-ea"/>
              <a:cs typeface="+mn-cs"/>
            </a:rPr>
            <a:t>Segmentation &amp; modeling</a:t>
          </a:r>
          <a:endParaRPr lang="es-ES" sz="1300" kern="1200" dirty="0">
            <a:solidFill>
              <a:sysClr val="window" lastClr="FFFFFF"/>
            </a:solidFill>
            <a:latin typeface="Gill Sans MT"/>
            <a:ea typeface="+mn-ea"/>
            <a:cs typeface="+mn-cs"/>
          </a:endParaRPr>
        </a:p>
      </dsp:txBody>
      <dsp:txXfrm>
        <a:off x="1438792" y="1665379"/>
        <a:ext cx="1278608" cy="1546042"/>
      </dsp:txXfrm>
    </dsp:sp>
    <dsp:sp modelId="{2BA872E0-DDEC-42C7-88CE-642F657454B2}">
      <dsp:nvSpPr>
        <dsp:cNvPr id="0" name=""/>
        <dsp:cNvSpPr/>
      </dsp:nvSpPr>
      <dsp:spPr>
        <a:xfrm>
          <a:off x="1439758" y="243840"/>
          <a:ext cx="1276676" cy="13533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9F24723-E4DB-41B6-AE77-E7DAEE2D70D4}">
      <dsp:nvSpPr>
        <dsp:cNvPr id="0" name=""/>
        <dsp:cNvSpPr/>
      </dsp:nvSpPr>
      <dsp:spPr>
        <a:xfrm>
          <a:off x="2797924"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es-ES" sz="1300" b="1" kern="1200" dirty="0" smtClean="0">
              <a:solidFill>
                <a:sysClr val="window" lastClr="FFFFFF"/>
              </a:solidFill>
              <a:latin typeface="Trebuchet MS" pitchFamily="34" charset="0"/>
              <a:ea typeface="+mn-ea"/>
              <a:cs typeface="+mn-cs"/>
            </a:rPr>
            <a:t>Ad-hoc algorithm validations</a:t>
          </a:r>
          <a:endParaRPr lang="es-ES" sz="1300" kern="1200" dirty="0">
            <a:solidFill>
              <a:sysClr val="window" lastClr="FFFFFF"/>
            </a:solidFill>
            <a:latin typeface="Gill Sans MT"/>
            <a:ea typeface="+mn-ea"/>
            <a:cs typeface="+mn-cs"/>
          </a:endParaRPr>
        </a:p>
      </dsp:txBody>
      <dsp:txXfrm>
        <a:off x="2837703" y="1665379"/>
        <a:ext cx="1278608" cy="1546042"/>
      </dsp:txXfrm>
    </dsp:sp>
    <dsp:sp modelId="{163ECD45-F0EA-4B8C-8DC3-CD0C440A1ECB}">
      <dsp:nvSpPr>
        <dsp:cNvPr id="0" name=""/>
        <dsp:cNvSpPr/>
      </dsp:nvSpPr>
      <dsp:spPr>
        <a:xfrm>
          <a:off x="2838669" y="243840"/>
          <a:ext cx="1276676" cy="13533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15C0765-0A1D-4FE7-B0B3-D92C239ABEBD}">
      <dsp:nvSpPr>
        <dsp:cNvPr id="0" name=""/>
        <dsp:cNvSpPr/>
      </dsp:nvSpPr>
      <dsp:spPr>
        <a:xfrm>
          <a:off x="4196836"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es-ES" sz="1300" b="1" kern="1200" dirty="0" smtClean="0">
              <a:solidFill>
                <a:sysClr val="window" lastClr="FFFFFF"/>
              </a:solidFill>
              <a:latin typeface="Trebuchet MS" pitchFamily="34" charset="0"/>
              <a:ea typeface="+mn-ea"/>
              <a:cs typeface="+mn-cs"/>
            </a:rPr>
            <a:t>Build set up delivery plan</a:t>
          </a:r>
          <a:endParaRPr lang="es-ES" sz="1300" kern="1200" dirty="0">
            <a:solidFill>
              <a:sysClr val="window" lastClr="FFFFFF"/>
            </a:solidFill>
            <a:latin typeface="Gill Sans MT"/>
            <a:ea typeface="+mn-ea"/>
            <a:cs typeface="+mn-cs"/>
          </a:endParaRPr>
        </a:p>
      </dsp:txBody>
      <dsp:txXfrm>
        <a:off x="4236615" y="1665379"/>
        <a:ext cx="1278608" cy="1546042"/>
      </dsp:txXfrm>
    </dsp:sp>
    <dsp:sp modelId="{BA5367FE-8BEC-49B3-94A0-9C0700DBB7D4}">
      <dsp:nvSpPr>
        <dsp:cNvPr id="0" name=""/>
        <dsp:cNvSpPr/>
      </dsp:nvSpPr>
      <dsp:spPr>
        <a:xfrm>
          <a:off x="4237581" y="243840"/>
          <a:ext cx="1276676" cy="135331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0000" r="-50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5989BD4-BE3E-45B7-B580-53569F80FC37}">
      <dsp:nvSpPr>
        <dsp:cNvPr id="0" name=""/>
        <dsp:cNvSpPr/>
      </dsp:nvSpPr>
      <dsp:spPr>
        <a:xfrm>
          <a:off x="5595748"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es-ES" sz="1300" b="1" kern="1200" dirty="0" smtClean="0">
              <a:solidFill>
                <a:sysClr val="window" lastClr="FFFFFF"/>
              </a:solidFill>
              <a:latin typeface="Trebuchet MS" pitchFamily="34" charset="0"/>
              <a:ea typeface="+mn-ea"/>
              <a:cs typeface="+mn-cs"/>
            </a:rPr>
            <a:t>Implement the solution</a:t>
          </a:r>
          <a:endParaRPr lang="es-ES" sz="1300" kern="1200" dirty="0">
            <a:solidFill>
              <a:sysClr val="window" lastClr="FFFFFF"/>
            </a:solidFill>
            <a:latin typeface="Gill Sans MT"/>
            <a:ea typeface="+mn-ea"/>
            <a:cs typeface="+mn-cs"/>
          </a:endParaRPr>
        </a:p>
      </dsp:txBody>
      <dsp:txXfrm>
        <a:off x="5635527" y="1665379"/>
        <a:ext cx="1278608" cy="1546042"/>
      </dsp:txXfrm>
    </dsp:sp>
    <dsp:sp modelId="{53450AA4-CBFD-4020-9D7E-57A06DD81EB9}">
      <dsp:nvSpPr>
        <dsp:cNvPr id="0" name=""/>
        <dsp:cNvSpPr/>
      </dsp:nvSpPr>
      <dsp:spPr>
        <a:xfrm>
          <a:off x="5636493" y="243840"/>
          <a:ext cx="1276676" cy="135331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CBB21201-8677-4CA6-8A93-9203BCD81F9D}">
      <dsp:nvSpPr>
        <dsp:cNvPr id="0" name=""/>
        <dsp:cNvSpPr/>
      </dsp:nvSpPr>
      <dsp:spPr>
        <a:xfrm>
          <a:off x="6994659" y="0"/>
          <a:ext cx="1358166" cy="4064000"/>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es-ES" sz="1300" b="1" kern="1200" dirty="0" smtClean="0">
              <a:solidFill>
                <a:sysClr val="window" lastClr="FFFFFF"/>
              </a:solidFill>
              <a:latin typeface="Trebuchet MS" pitchFamily="34" charset="0"/>
              <a:ea typeface="+mn-ea"/>
              <a:cs typeface="+mn-cs"/>
            </a:rPr>
            <a:t>Analysis of results and feedback</a:t>
          </a:r>
          <a:endParaRPr lang="es-ES" sz="1300" kern="1200" dirty="0">
            <a:solidFill>
              <a:sysClr val="window" lastClr="FFFFFF"/>
            </a:solidFill>
            <a:latin typeface="Gill Sans MT"/>
            <a:ea typeface="+mn-ea"/>
            <a:cs typeface="+mn-cs"/>
          </a:endParaRPr>
        </a:p>
      </dsp:txBody>
      <dsp:txXfrm>
        <a:off x="7034438" y="1665379"/>
        <a:ext cx="1278608" cy="1546042"/>
      </dsp:txXfrm>
    </dsp:sp>
    <dsp:sp modelId="{DCD8BAE1-A46B-40A4-A078-1F34F672532C}">
      <dsp:nvSpPr>
        <dsp:cNvPr id="0" name=""/>
        <dsp:cNvSpPr/>
      </dsp:nvSpPr>
      <dsp:spPr>
        <a:xfrm>
          <a:off x="7035404" y="243840"/>
          <a:ext cx="1276676" cy="1353312"/>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48000" r="-48000"/>
          </a:stretch>
        </a:blipFill>
        <a:ln>
          <a:noFill/>
        </a:ln>
        <a:effectLst>
          <a:outerShdw blurRad="50800" dist="43000" dir="5400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9A72A77-E17B-4F37-9107-24DB0C4DFA09}">
      <dsp:nvSpPr>
        <dsp:cNvPr id="0" name=""/>
        <dsp:cNvSpPr/>
      </dsp:nvSpPr>
      <dsp:spPr>
        <a:xfrm>
          <a:off x="334117" y="3251200"/>
          <a:ext cx="7684693" cy="609600"/>
        </a:xfrm>
        <a:prstGeom prst="leftRightArrow">
          <a:avLst/>
        </a:prstGeom>
        <a:solidFill>
          <a:srgbClr val="727CA3">
            <a:tint val="60000"/>
            <a:hueOff val="0"/>
            <a:satOff val="0"/>
            <a:lumOff val="0"/>
            <a:alphaOff val="0"/>
          </a:srgbClr>
        </a:solidFill>
        <a:ln>
          <a:noFill/>
        </a:ln>
        <a:effectLst>
          <a:outerShdw blurRad="50800" dist="25400" dir="5400000" rotWithShape="0">
            <a:srgbClr val="000000">
              <a:alpha val="50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6D6E4-0EAA-40AB-BAB4-36B79FAEDFBB}">
      <dsp:nvSpPr>
        <dsp:cNvPr id="0" name=""/>
        <dsp:cNvSpPr/>
      </dsp:nvSpPr>
      <dsp:spPr>
        <a:xfrm>
          <a:off x="7594" y="183114"/>
          <a:ext cx="2269939" cy="1361963"/>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noProof="0" dirty="0" smtClean="0">
              <a:solidFill>
                <a:sysClr val="window" lastClr="FFFFFF"/>
              </a:solidFill>
              <a:latin typeface="Gill Sans MT"/>
              <a:ea typeface="+mn-ea"/>
              <a:cs typeface="+mn-cs"/>
            </a:rPr>
            <a:t>OUR COMPETITOR</a:t>
          </a:r>
        </a:p>
        <a:p>
          <a:pPr lvl="0" algn="ctr" defTabSz="800100">
            <a:lnSpc>
              <a:spcPct val="90000"/>
            </a:lnSpc>
            <a:spcBef>
              <a:spcPct val="0"/>
            </a:spcBef>
            <a:spcAft>
              <a:spcPct val="35000"/>
            </a:spcAft>
          </a:pPr>
          <a:r>
            <a:rPr lang="en-US" sz="1800" kern="1200" noProof="0" dirty="0" smtClean="0">
              <a:solidFill>
                <a:sysClr val="window" lastClr="FFFFFF"/>
              </a:solidFill>
              <a:latin typeface="Gill Sans MT"/>
              <a:ea typeface="+mn-ea"/>
              <a:cs typeface="+mn-cs"/>
            </a:rPr>
            <a:t>Red flag rules </a:t>
          </a:r>
          <a:br>
            <a:rPr lang="en-US" sz="1800" kern="1200" noProof="0" dirty="0" smtClean="0">
              <a:solidFill>
                <a:sysClr val="window" lastClr="FFFFFF"/>
              </a:solidFill>
              <a:latin typeface="Gill Sans MT"/>
              <a:ea typeface="+mn-ea"/>
              <a:cs typeface="+mn-cs"/>
            </a:rPr>
          </a:br>
          <a:r>
            <a:rPr lang="en-US" sz="1800" kern="1200" noProof="0" dirty="0" smtClean="0">
              <a:solidFill>
                <a:sysClr val="window" lastClr="FFFFFF"/>
              </a:solidFill>
              <a:latin typeface="Gill Sans MT"/>
              <a:ea typeface="+mn-ea"/>
              <a:cs typeface="+mn-cs"/>
            </a:rPr>
            <a:t>engines</a:t>
          </a:r>
          <a:endParaRPr lang="en-US" sz="1800" kern="1200" noProof="0" dirty="0">
            <a:solidFill>
              <a:sysClr val="window" lastClr="FFFFFF"/>
            </a:solidFill>
            <a:latin typeface="Gill Sans MT"/>
            <a:ea typeface="+mn-ea"/>
            <a:cs typeface="+mn-cs"/>
          </a:endParaRPr>
        </a:p>
      </dsp:txBody>
      <dsp:txXfrm>
        <a:off x="47485" y="223005"/>
        <a:ext cx="2190157" cy="1282181"/>
      </dsp:txXfrm>
    </dsp:sp>
    <dsp:sp modelId="{2989DE56-AF7F-4DDE-8CFE-B967D06DBD8F}">
      <dsp:nvSpPr>
        <dsp:cNvPr id="0" name=""/>
        <dsp:cNvSpPr/>
      </dsp:nvSpPr>
      <dsp:spPr>
        <a:xfrm>
          <a:off x="2504528" y="582623"/>
          <a:ext cx="481227" cy="562945"/>
        </a:xfrm>
        <a:prstGeom prst="rightArrow">
          <a:avLst>
            <a:gd name="adj1" fmla="val 60000"/>
            <a:gd name="adj2" fmla="val 50000"/>
          </a:avLst>
        </a:prstGeom>
        <a:gradFill rotWithShape="0">
          <a:gsLst>
            <a:gs pos="0">
              <a:srgbClr val="727CA3">
                <a:tint val="60000"/>
                <a:hueOff val="0"/>
                <a:satOff val="0"/>
                <a:lumOff val="0"/>
                <a:alphaOff val="0"/>
                <a:shade val="63000"/>
              </a:srgbClr>
            </a:gs>
            <a:gs pos="30000">
              <a:srgbClr val="727CA3">
                <a:tint val="60000"/>
                <a:hueOff val="0"/>
                <a:satOff val="0"/>
                <a:lumOff val="0"/>
                <a:alphaOff val="0"/>
                <a:shade val="90000"/>
                <a:satMod val="110000"/>
              </a:srgbClr>
            </a:gs>
            <a:gs pos="45000">
              <a:srgbClr val="727CA3">
                <a:tint val="60000"/>
                <a:hueOff val="0"/>
                <a:satOff val="0"/>
                <a:lumOff val="0"/>
                <a:alphaOff val="0"/>
                <a:shade val="100000"/>
                <a:satMod val="118000"/>
              </a:srgbClr>
            </a:gs>
            <a:gs pos="55000">
              <a:srgbClr val="727CA3">
                <a:tint val="60000"/>
                <a:hueOff val="0"/>
                <a:satOff val="0"/>
                <a:lumOff val="0"/>
                <a:alphaOff val="0"/>
                <a:shade val="100000"/>
                <a:satMod val="118000"/>
              </a:srgbClr>
            </a:gs>
            <a:gs pos="73000">
              <a:srgbClr val="727CA3">
                <a:tint val="60000"/>
                <a:hueOff val="0"/>
                <a:satOff val="0"/>
                <a:lumOff val="0"/>
                <a:alphaOff val="0"/>
                <a:shade val="90000"/>
                <a:satMod val="110000"/>
              </a:srgbClr>
            </a:gs>
            <a:gs pos="100000">
              <a:srgbClr val="727CA3">
                <a:tint val="60000"/>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noProof="0" dirty="0">
            <a:solidFill>
              <a:sysClr val="window" lastClr="FFFFFF"/>
            </a:solidFill>
            <a:latin typeface="Gill Sans MT"/>
            <a:ea typeface="+mn-ea"/>
            <a:cs typeface="+mn-cs"/>
          </a:endParaRPr>
        </a:p>
      </dsp:txBody>
      <dsp:txXfrm>
        <a:off x="2504528" y="695212"/>
        <a:ext cx="336859" cy="337767"/>
      </dsp:txXfrm>
    </dsp:sp>
    <dsp:sp modelId="{C7F273B9-EA53-49E8-BE7B-68EC97D212B3}">
      <dsp:nvSpPr>
        <dsp:cNvPr id="0" name=""/>
        <dsp:cNvSpPr/>
      </dsp:nvSpPr>
      <dsp:spPr>
        <a:xfrm>
          <a:off x="3185510" y="183114"/>
          <a:ext cx="2269939" cy="1361963"/>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noProof="0" dirty="0" smtClean="0">
              <a:solidFill>
                <a:sysClr val="window" lastClr="FFFFFF"/>
              </a:solidFill>
              <a:latin typeface="Gill Sans MT"/>
              <a:ea typeface="+mn-ea"/>
              <a:cs typeface="+mn-cs"/>
            </a:rPr>
            <a:t>Predictive algorithms methodology</a:t>
          </a:r>
          <a:endParaRPr lang="en-US" sz="1800" kern="1200" noProof="0" dirty="0">
            <a:solidFill>
              <a:sysClr val="window" lastClr="FFFFFF"/>
            </a:solidFill>
            <a:latin typeface="Gill Sans MT"/>
            <a:ea typeface="+mn-ea"/>
            <a:cs typeface="+mn-cs"/>
          </a:endParaRPr>
        </a:p>
      </dsp:txBody>
      <dsp:txXfrm>
        <a:off x="3225401" y="223005"/>
        <a:ext cx="2190157" cy="1282181"/>
      </dsp:txXfrm>
    </dsp:sp>
    <dsp:sp modelId="{1E9D4E17-8E0F-41EC-BC47-58A80794FBCD}">
      <dsp:nvSpPr>
        <dsp:cNvPr id="0" name=""/>
        <dsp:cNvSpPr/>
      </dsp:nvSpPr>
      <dsp:spPr>
        <a:xfrm>
          <a:off x="5682443" y="582623"/>
          <a:ext cx="481227" cy="562945"/>
        </a:xfrm>
        <a:prstGeom prst="rightArrow">
          <a:avLst>
            <a:gd name="adj1" fmla="val 60000"/>
            <a:gd name="adj2" fmla="val 50000"/>
          </a:avLst>
        </a:prstGeom>
        <a:gradFill rotWithShape="0">
          <a:gsLst>
            <a:gs pos="0">
              <a:srgbClr val="727CA3">
                <a:tint val="60000"/>
                <a:hueOff val="0"/>
                <a:satOff val="0"/>
                <a:lumOff val="0"/>
                <a:alphaOff val="0"/>
                <a:shade val="63000"/>
              </a:srgbClr>
            </a:gs>
            <a:gs pos="30000">
              <a:srgbClr val="727CA3">
                <a:tint val="60000"/>
                <a:hueOff val="0"/>
                <a:satOff val="0"/>
                <a:lumOff val="0"/>
                <a:alphaOff val="0"/>
                <a:shade val="90000"/>
                <a:satMod val="110000"/>
              </a:srgbClr>
            </a:gs>
            <a:gs pos="45000">
              <a:srgbClr val="727CA3">
                <a:tint val="60000"/>
                <a:hueOff val="0"/>
                <a:satOff val="0"/>
                <a:lumOff val="0"/>
                <a:alphaOff val="0"/>
                <a:shade val="100000"/>
                <a:satMod val="118000"/>
              </a:srgbClr>
            </a:gs>
            <a:gs pos="55000">
              <a:srgbClr val="727CA3">
                <a:tint val="60000"/>
                <a:hueOff val="0"/>
                <a:satOff val="0"/>
                <a:lumOff val="0"/>
                <a:alphaOff val="0"/>
                <a:shade val="100000"/>
                <a:satMod val="118000"/>
              </a:srgbClr>
            </a:gs>
            <a:gs pos="73000">
              <a:srgbClr val="727CA3">
                <a:tint val="60000"/>
                <a:hueOff val="0"/>
                <a:satOff val="0"/>
                <a:lumOff val="0"/>
                <a:alphaOff val="0"/>
                <a:shade val="90000"/>
                <a:satMod val="110000"/>
              </a:srgbClr>
            </a:gs>
            <a:gs pos="100000">
              <a:srgbClr val="727CA3">
                <a:tint val="60000"/>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noProof="0" dirty="0">
            <a:solidFill>
              <a:sysClr val="window" lastClr="FFFFFF"/>
            </a:solidFill>
            <a:latin typeface="Gill Sans MT"/>
            <a:ea typeface="+mn-ea"/>
            <a:cs typeface="+mn-cs"/>
          </a:endParaRPr>
        </a:p>
      </dsp:txBody>
      <dsp:txXfrm>
        <a:off x="5682443" y="695212"/>
        <a:ext cx="336859" cy="337767"/>
      </dsp:txXfrm>
    </dsp:sp>
    <dsp:sp modelId="{32CD5504-BF95-4ED4-B94E-7BB862B01537}">
      <dsp:nvSpPr>
        <dsp:cNvPr id="0" name=""/>
        <dsp:cNvSpPr/>
      </dsp:nvSpPr>
      <dsp:spPr>
        <a:xfrm>
          <a:off x="6363425" y="183114"/>
          <a:ext cx="2269939" cy="1361963"/>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noProof="0" dirty="0" smtClean="0">
              <a:solidFill>
                <a:sysClr val="window" lastClr="FFFFFF"/>
              </a:solidFill>
              <a:latin typeface="Gill Sans MT"/>
              <a:ea typeface="+mn-ea"/>
              <a:cs typeface="+mn-cs"/>
            </a:rPr>
            <a:t>Fraud networks modelling</a:t>
          </a:r>
          <a:endParaRPr lang="en-US" sz="1800" kern="1200" noProof="0" dirty="0">
            <a:solidFill>
              <a:sysClr val="window" lastClr="FFFFFF"/>
            </a:solidFill>
            <a:latin typeface="Gill Sans MT"/>
            <a:ea typeface="+mn-ea"/>
            <a:cs typeface="+mn-cs"/>
          </a:endParaRPr>
        </a:p>
      </dsp:txBody>
      <dsp:txXfrm>
        <a:off x="6403316" y="223005"/>
        <a:ext cx="2190157" cy="12821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6D6E4-0EAA-40AB-BAB4-36B79FAEDFBB}">
      <dsp:nvSpPr>
        <dsp:cNvPr id="0" name=""/>
        <dsp:cNvSpPr/>
      </dsp:nvSpPr>
      <dsp:spPr>
        <a:xfrm>
          <a:off x="7594" y="0"/>
          <a:ext cx="2269939" cy="1296144"/>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noProof="0" dirty="0" smtClean="0">
              <a:solidFill>
                <a:sysClr val="window" lastClr="FFFFFF"/>
              </a:solidFill>
              <a:latin typeface="Gill Sans MT"/>
              <a:ea typeface="+mn-ea"/>
              <a:cs typeface="+mn-cs"/>
            </a:rPr>
            <a:t>Link analysis</a:t>
          </a:r>
          <a:endParaRPr lang="en-US" sz="1800" kern="1200" noProof="0" dirty="0">
            <a:solidFill>
              <a:sysClr val="window" lastClr="FFFFFF"/>
            </a:solidFill>
            <a:latin typeface="Gill Sans MT"/>
            <a:ea typeface="+mn-ea"/>
            <a:cs typeface="+mn-cs"/>
          </a:endParaRPr>
        </a:p>
      </dsp:txBody>
      <dsp:txXfrm>
        <a:off x="45557" y="37963"/>
        <a:ext cx="2194013" cy="1220218"/>
      </dsp:txXfrm>
    </dsp:sp>
    <dsp:sp modelId="{2989DE56-AF7F-4DDE-8CFE-B967D06DBD8F}">
      <dsp:nvSpPr>
        <dsp:cNvPr id="0" name=""/>
        <dsp:cNvSpPr/>
      </dsp:nvSpPr>
      <dsp:spPr>
        <a:xfrm>
          <a:off x="2543108" y="366599"/>
          <a:ext cx="481227" cy="562945"/>
        </a:xfrm>
        <a:prstGeom prst="rightArrow">
          <a:avLst>
            <a:gd name="adj1" fmla="val 60000"/>
            <a:gd name="adj2" fmla="val 50000"/>
          </a:avLst>
        </a:prstGeom>
        <a:gradFill rotWithShape="0">
          <a:gsLst>
            <a:gs pos="0">
              <a:srgbClr val="727CA3">
                <a:tint val="60000"/>
                <a:hueOff val="0"/>
                <a:satOff val="0"/>
                <a:lumOff val="0"/>
                <a:alphaOff val="0"/>
                <a:shade val="63000"/>
              </a:srgbClr>
            </a:gs>
            <a:gs pos="30000">
              <a:srgbClr val="727CA3">
                <a:tint val="60000"/>
                <a:hueOff val="0"/>
                <a:satOff val="0"/>
                <a:lumOff val="0"/>
                <a:alphaOff val="0"/>
                <a:shade val="90000"/>
                <a:satMod val="110000"/>
              </a:srgbClr>
            </a:gs>
            <a:gs pos="45000">
              <a:srgbClr val="727CA3">
                <a:tint val="60000"/>
                <a:hueOff val="0"/>
                <a:satOff val="0"/>
                <a:lumOff val="0"/>
                <a:alphaOff val="0"/>
                <a:shade val="100000"/>
                <a:satMod val="118000"/>
              </a:srgbClr>
            </a:gs>
            <a:gs pos="55000">
              <a:srgbClr val="727CA3">
                <a:tint val="60000"/>
                <a:hueOff val="0"/>
                <a:satOff val="0"/>
                <a:lumOff val="0"/>
                <a:alphaOff val="0"/>
                <a:shade val="100000"/>
                <a:satMod val="118000"/>
              </a:srgbClr>
            </a:gs>
            <a:gs pos="73000">
              <a:srgbClr val="727CA3">
                <a:tint val="60000"/>
                <a:hueOff val="0"/>
                <a:satOff val="0"/>
                <a:lumOff val="0"/>
                <a:alphaOff val="0"/>
                <a:shade val="90000"/>
                <a:satMod val="110000"/>
              </a:srgbClr>
            </a:gs>
            <a:gs pos="100000">
              <a:srgbClr val="727CA3">
                <a:tint val="60000"/>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noProof="0" dirty="0">
            <a:solidFill>
              <a:sysClr val="window" lastClr="FFFFFF"/>
            </a:solidFill>
            <a:latin typeface="Gill Sans MT"/>
            <a:ea typeface="+mn-ea"/>
            <a:cs typeface="+mn-cs"/>
          </a:endParaRPr>
        </a:p>
      </dsp:txBody>
      <dsp:txXfrm>
        <a:off x="2543108" y="479188"/>
        <a:ext cx="336859" cy="337767"/>
      </dsp:txXfrm>
    </dsp:sp>
    <dsp:sp modelId="{C7F273B9-EA53-49E8-BE7B-68EC97D212B3}">
      <dsp:nvSpPr>
        <dsp:cNvPr id="0" name=""/>
        <dsp:cNvSpPr/>
      </dsp:nvSpPr>
      <dsp:spPr>
        <a:xfrm>
          <a:off x="3185510" y="0"/>
          <a:ext cx="2269939" cy="1296144"/>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noProof="0" dirty="0" smtClean="0">
              <a:solidFill>
                <a:sysClr val="window" lastClr="FFFFFF"/>
              </a:solidFill>
              <a:latin typeface="Gill Sans MT"/>
              <a:ea typeface="+mn-ea"/>
              <a:cs typeface="+mn-cs"/>
            </a:rPr>
            <a:t>HITS                    pre-processing algorithm</a:t>
          </a:r>
          <a:endParaRPr lang="en-US" sz="1800" kern="1200" noProof="0" dirty="0">
            <a:solidFill>
              <a:sysClr val="window" lastClr="FFFFFF"/>
            </a:solidFill>
            <a:latin typeface="Gill Sans MT"/>
            <a:ea typeface="+mn-ea"/>
            <a:cs typeface="+mn-cs"/>
          </a:endParaRPr>
        </a:p>
      </dsp:txBody>
      <dsp:txXfrm>
        <a:off x="3223473" y="37963"/>
        <a:ext cx="2194013" cy="1220218"/>
      </dsp:txXfrm>
    </dsp:sp>
    <dsp:sp modelId="{1E9D4E17-8E0F-41EC-BC47-58A80794FBCD}">
      <dsp:nvSpPr>
        <dsp:cNvPr id="0" name=""/>
        <dsp:cNvSpPr/>
      </dsp:nvSpPr>
      <dsp:spPr>
        <a:xfrm>
          <a:off x="5682443" y="366599"/>
          <a:ext cx="481227" cy="562945"/>
        </a:xfrm>
        <a:prstGeom prst="rightArrow">
          <a:avLst>
            <a:gd name="adj1" fmla="val 60000"/>
            <a:gd name="adj2" fmla="val 50000"/>
          </a:avLst>
        </a:prstGeom>
        <a:gradFill rotWithShape="0">
          <a:gsLst>
            <a:gs pos="0">
              <a:srgbClr val="727CA3">
                <a:tint val="60000"/>
                <a:hueOff val="0"/>
                <a:satOff val="0"/>
                <a:lumOff val="0"/>
                <a:alphaOff val="0"/>
                <a:shade val="63000"/>
              </a:srgbClr>
            </a:gs>
            <a:gs pos="30000">
              <a:srgbClr val="727CA3">
                <a:tint val="60000"/>
                <a:hueOff val="0"/>
                <a:satOff val="0"/>
                <a:lumOff val="0"/>
                <a:alphaOff val="0"/>
                <a:shade val="90000"/>
                <a:satMod val="110000"/>
              </a:srgbClr>
            </a:gs>
            <a:gs pos="45000">
              <a:srgbClr val="727CA3">
                <a:tint val="60000"/>
                <a:hueOff val="0"/>
                <a:satOff val="0"/>
                <a:lumOff val="0"/>
                <a:alphaOff val="0"/>
                <a:shade val="100000"/>
                <a:satMod val="118000"/>
              </a:srgbClr>
            </a:gs>
            <a:gs pos="55000">
              <a:srgbClr val="727CA3">
                <a:tint val="60000"/>
                <a:hueOff val="0"/>
                <a:satOff val="0"/>
                <a:lumOff val="0"/>
                <a:alphaOff val="0"/>
                <a:shade val="100000"/>
                <a:satMod val="118000"/>
              </a:srgbClr>
            </a:gs>
            <a:gs pos="73000">
              <a:srgbClr val="727CA3">
                <a:tint val="60000"/>
                <a:hueOff val="0"/>
                <a:satOff val="0"/>
                <a:lumOff val="0"/>
                <a:alphaOff val="0"/>
                <a:shade val="90000"/>
                <a:satMod val="110000"/>
              </a:srgbClr>
            </a:gs>
            <a:gs pos="100000">
              <a:srgbClr val="727CA3">
                <a:tint val="60000"/>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noProof="0" dirty="0">
            <a:solidFill>
              <a:sysClr val="window" lastClr="FFFFFF"/>
            </a:solidFill>
            <a:latin typeface="Gill Sans MT"/>
            <a:ea typeface="+mn-ea"/>
            <a:cs typeface="+mn-cs"/>
          </a:endParaRPr>
        </a:p>
      </dsp:txBody>
      <dsp:txXfrm>
        <a:off x="5682443" y="479188"/>
        <a:ext cx="336859" cy="337767"/>
      </dsp:txXfrm>
    </dsp:sp>
    <dsp:sp modelId="{32CD5504-BF95-4ED4-B94E-7BB862B01537}">
      <dsp:nvSpPr>
        <dsp:cNvPr id="0" name=""/>
        <dsp:cNvSpPr/>
      </dsp:nvSpPr>
      <dsp:spPr>
        <a:xfrm>
          <a:off x="6363425" y="0"/>
          <a:ext cx="2269939" cy="1296144"/>
        </a:xfrm>
        <a:prstGeom prst="roundRect">
          <a:avLst>
            <a:gd name="adj" fmla="val 10000"/>
          </a:avLst>
        </a:prstGeom>
        <a:gradFill rotWithShape="0">
          <a:gsLst>
            <a:gs pos="0">
              <a:srgbClr val="727CA3">
                <a:hueOff val="0"/>
                <a:satOff val="0"/>
                <a:lumOff val="0"/>
                <a:alphaOff val="0"/>
                <a:shade val="63000"/>
              </a:srgbClr>
            </a:gs>
            <a:gs pos="30000">
              <a:srgbClr val="727CA3">
                <a:hueOff val="0"/>
                <a:satOff val="0"/>
                <a:lumOff val="0"/>
                <a:alphaOff val="0"/>
                <a:shade val="90000"/>
                <a:satMod val="110000"/>
              </a:srgbClr>
            </a:gs>
            <a:gs pos="45000">
              <a:srgbClr val="727CA3">
                <a:hueOff val="0"/>
                <a:satOff val="0"/>
                <a:lumOff val="0"/>
                <a:alphaOff val="0"/>
                <a:shade val="100000"/>
                <a:satMod val="118000"/>
              </a:srgbClr>
            </a:gs>
            <a:gs pos="55000">
              <a:srgbClr val="727CA3">
                <a:hueOff val="0"/>
                <a:satOff val="0"/>
                <a:lumOff val="0"/>
                <a:alphaOff val="0"/>
                <a:shade val="100000"/>
                <a:satMod val="118000"/>
              </a:srgbClr>
            </a:gs>
            <a:gs pos="73000">
              <a:srgbClr val="727CA3">
                <a:hueOff val="0"/>
                <a:satOff val="0"/>
                <a:lumOff val="0"/>
                <a:alphaOff val="0"/>
                <a:shade val="90000"/>
                <a:satMod val="110000"/>
              </a:srgbClr>
            </a:gs>
            <a:gs pos="100000">
              <a:srgbClr val="727CA3">
                <a:hueOff val="0"/>
                <a:satOff val="0"/>
                <a:lumOff val="0"/>
                <a:alphaOff val="0"/>
                <a:shade val="63000"/>
              </a:srgb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noProof="0" dirty="0" smtClean="0">
              <a:solidFill>
                <a:sysClr val="window" lastClr="FFFFFF"/>
              </a:solidFill>
              <a:latin typeface="Gill Sans MT"/>
              <a:ea typeface="+mn-ea"/>
              <a:cs typeface="+mn-cs"/>
            </a:rPr>
            <a:t>Association rules        &amp;                     pattern discovery</a:t>
          </a:r>
          <a:endParaRPr lang="en-US" sz="1800" kern="1200" noProof="0" dirty="0">
            <a:solidFill>
              <a:sysClr val="window" lastClr="FFFFFF"/>
            </a:solidFill>
            <a:latin typeface="Gill Sans MT"/>
            <a:ea typeface="+mn-ea"/>
            <a:cs typeface="+mn-cs"/>
          </a:endParaRPr>
        </a:p>
      </dsp:txBody>
      <dsp:txXfrm>
        <a:off x="6401388" y="37963"/>
        <a:ext cx="2194013" cy="12202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175C4-3940-4A57-A5FA-ED98AA30FFE8}">
      <dsp:nvSpPr>
        <dsp:cNvPr id="0" name=""/>
        <dsp:cNvSpPr/>
      </dsp:nvSpPr>
      <dsp:spPr>
        <a:xfrm>
          <a:off x="2691" y="0"/>
          <a:ext cx="3083405" cy="1889137"/>
        </a:xfrm>
        <a:prstGeom prst="roundRect">
          <a:avLst>
            <a:gd name="adj" fmla="val 10000"/>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noProof="0" dirty="0" smtClean="0">
              <a:solidFill>
                <a:sysClr val="window" lastClr="FFFFFF"/>
              </a:solidFill>
              <a:latin typeface="Gill Sans MT"/>
              <a:ea typeface="+mn-ea"/>
              <a:cs typeface="+mn-cs"/>
            </a:rPr>
            <a:t>Predictive dynamic customer experience MODEL </a:t>
          </a:r>
          <a:endParaRPr lang="en-US" sz="1800" kern="1200" noProof="0" dirty="0">
            <a:solidFill>
              <a:sysClr val="window" lastClr="FFFFFF"/>
            </a:solidFill>
            <a:latin typeface="Gill Sans MT"/>
            <a:ea typeface="+mn-ea"/>
            <a:cs typeface="+mn-cs"/>
          </a:endParaRPr>
        </a:p>
      </dsp:txBody>
      <dsp:txXfrm>
        <a:off x="24823" y="777786"/>
        <a:ext cx="3039141" cy="711390"/>
      </dsp:txXfrm>
    </dsp:sp>
    <dsp:sp modelId="{EDF268CF-2451-4663-BEF1-8CA0C638D75D}">
      <dsp:nvSpPr>
        <dsp:cNvPr id="0" name=""/>
        <dsp:cNvSpPr/>
      </dsp:nvSpPr>
      <dsp:spPr>
        <a:xfrm>
          <a:off x="1229853" y="113348"/>
          <a:ext cx="629082" cy="62908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7E1CD4F8-CDCD-420D-AB73-DC1654259320}">
      <dsp:nvSpPr>
        <dsp:cNvPr id="0" name=""/>
        <dsp:cNvSpPr/>
      </dsp:nvSpPr>
      <dsp:spPr>
        <a:xfrm>
          <a:off x="3178599" y="0"/>
          <a:ext cx="3083405" cy="1889137"/>
        </a:xfrm>
        <a:prstGeom prst="roundRect">
          <a:avLst>
            <a:gd name="adj" fmla="val 10000"/>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noProof="0" dirty="0" smtClean="0">
              <a:solidFill>
                <a:sysClr val="window" lastClr="FFFFFF"/>
              </a:solidFill>
              <a:latin typeface="Gill Sans MT"/>
              <a:ea typeface="+mn-ea"/>
              <a:cs typeface="+mn-cs"/>
            </a:rPr>
            <a:t>EVALUATION MODEL of management Initiatives in  customer experience</a:t>
          </a:r>
          <a:endParaRPr lang="en-US" sz="1800" kern="1200" noProof="0" dirty="0">
            <a:solidFill>
              <a:sysClr val="window" lastClr="FFFFFF"/>
            </a:solidFill>
            <a:latin typeface="Gill Sans MT"/>
            <a:ea typeface="+mn-ea"/>
            <a:cs typeface="+mn-cs"/>
          </a:endParaRPr>
        </a:p>
      </dsp:txBody>
      <dsp:txXfrm>
        <a:off x="3200731" y="777786"/>
        <a:ext cx="3039141" cy="711390"/>
      </dsp:txXfrm>
    </dsp:sp>
    <dsp:sp modelId="{ABE089CE-214E-4C54-BA7C-97B33606641A}">
      <dsp:nvSpPr>
        <dsp:cNvPr id="0" name=""/>
        <dsp:cNvSpPr/>
      </dsp:nvSpPr>
      <dsp:spPr>
        <a:xfrm>
          <a:off x="4405760" y="113348"/>
          <a:ext cx="629082" cy="62908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846D62EB-A5F0-43F6-AE9B-CCD9C28673E7}">
      <dsp:nvSpPr>
        <dsp:cNvPr id="0" name=""/>
        <dsp:cNvSpPr/>
      </dsp:nvSpPr>
      <dsp:spPr>
        <a:xfrm>
          <a:off x="250587" y="1511309"/>
          <a:ext cx="5763520" cy="283370"/>
        </a:xfrm>
        <a:prstGeom prst="leftRightArrow">
          <a:avLst/>
        </a:prstGeom>
        <a:solidFill>
          <a:srgbClr val="727CA3">
            <a:tint val="60000"/>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F9A63-0527-4E27-B637-973F65115947}">
      <dsp:nvSpPr>
        <dsp:cNvPr id="0" name=""/>
        <dsp:cNvSpPr/>
      </dsp:nvSpPr>
      <dsp:spPr>
        <a:xfrm>
          <a:off x="6422" y="485731"/>
          <a:ext cx="887423" cy="788281"/>
        </a:xfrm>
        <a:prstGeom prst="roundRect">
          <a:avLst>
            <a:gd name="adj" fmla="val 10000"/>
          </a:avLst>
        </a:prstGeom>
        <a:solidFill>
          <a:srgbClr val="9FB8CD">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noProof="0" dirty="0" smtClean="0">
              <a:solidFill>
                <a:sysClr val="window" lastClr="FFFFFF"/>
              </a:solidFill>
              <a:latin typeface="Gill Sans MT"/>
              <a:ea typeface="+mn-ea"/>
              <a:cs typeface="+mn-cs"/>
            </a:rPr>
            <a:t>Main Product / Value</a:t>
          </a:r>
          <a:endParaRPr lang="en-US" sz="1200" kern="1200" noProof="0" dirty="0">
            <a:solidFill>
              <a:sysClr val="window" lastClr="FFFFFF"/>
            </a:solidFill>
            <a:latin typeface="Gill Sans MT"/>
            <a:ea typeface="+mn-ea"/>
            <a:cs typeface="+mn-cs"/>
          </a:endParaRPr>
        </a:p>
      </dsp:txBody>
      <dsp:txXfrm>
        <a:off x="29510" y="508819"/>
        <a:ext cx="841247" cy="742105"/>
      </dsp:txXfrm>
    </dsp:sp>
    <dsp:sp modelId="{BCCD21E4-A1E6-4189-891E-249CB4B81CB9}">
      <dsp:nvSpPr>
        <dsp:cNvPr id="0" name=""/>
        <dsp:cNvSpPr/>
      </dsp:nvSpPr>
      <dsp:spPr>
        <a:xfrm>
          <a:off x="982589" y="769831"/>
          <a:ext cx="188133" cy="220081"/>
        </a:xfrm>
        <a:prstGeom prst="rightArrow">
          <a:avLst>
            <a:gd name="adj1" fmla="val 60000"/>
            <a:gd name="adj2" fmla="val 50000"/>
          </a:avLst>
        </a:prstGeom>
        <a:solidFill>
          <a:srgbClr val="9FB8CD">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a:solidFill>
              <a:sysClr val="window" lastClr="FFFFFF"/>
            </a:solidFill>
            <a:latin typeface="Gill Sans MT"/>
            <a:ea typeface="+mn-ea"/>
            <a:cs typeface="+mn-cs"/>
          </a:endParaRPr>
        </a:p>
      </dsp:txBody>
      <dsp:txXfrm>
        <a:off x="982589" y="813847"/>
        <a:ext cx="131693" cy="132049"/>
      </dsp:txXfrm>
    </dsp:sp>
    <dsp:sp modelId="{80839C7B-A501-4B7E-9C6F-AE8C3AAEA084}">
      <dsp:nvSpPr>
        <dsp:cNvPr id="0" name=""/>
        <dsp:cNvSpPr/>
      </dsp:nvSpPr>
      <dsp:spPr>
        <a:xfrm>
          <a:off x="1248816" y="485731"/>
          <a:ext cx="887423" cy="788281"/>
        </a:xfrm>
        <a:prstGeom prst="roundRect">
          <a:avLst>
            <a:gd name="adj" fmla="val 10000"/>
          </a:avLst>
        </a:prstGeom>
        <a:solidFill>
          <a:srgbClr val="D2DA7A">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noProof="0" dirty="0" smtClean="0">
              <a:solidFill>
                <a:sysClr val="window" lastClr="FFFFFF"/>
              </a:solidFill>
              <a:latin typeface="Gill Sans MT"/>
              <a:ea typeface="+mn-ea"/>
              <a:cs typeface="+mn-cs"/>
            </a:rPr>
            <a:t>Complementary services / Value</a:t>
          </a:r>
          <a:endParaRPr lang="en-US" sz="1200" kern="1200" noProof="0" dirty="0">
            <a:solidFill>
              <a:sysClr val="window" lastClr="FFFFFF"/>
            </a:solidFill>
            <a:latin typeface="Gill Sans MT"/>
            <a:ea typeface="+mn-ea"/>
            <a:cs typeface="+mn-cs"/>
          </a:endParaRPr>
        </a:p>
      </dsp:txBody>
      <dsp:txXfrm>
        <a:off x="1271904" y="508819"/>
        <a:ext cx="841247" cy="742105"/>
      </dsp:txXfrm>
    </dsp:sp>
    <dsp:sp modelId="{B4198075-CEB7-468D-8155-B1AB205EFC2D}">
      <dsp:nvSpPr>
        <dsp:cNvPr id="0" name=""/>
        <dsp:cNvSpPr/>
      </dsp:nvSpPr>
      <dsp:spPr>
        <a:xfrm>
          <a:off x="2224982" y="769831"/>
          <a:ext cx="188133" cy="220081"/>
        </a:xfrm>
        <a:prstGeom prst="rightArrow">
          <a:avLst>
            <a:gd name="adj1" fmla="val 60000"/>
            <a:gd name="adj2" fmla="val 50000"/>
          </a:avLst>
        </a:prstGeom>
        <a:solidFill>
          <a:srgbClr val="D2DA7A">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a:solidFill>
              <a:sysClr val="window" lastClr="FFFFFF"/>
            </a:solidFill>
            <a:latin typeface="Gill Sans MT"/>
            <a:ea typeface="+mn-ea"/>
            <a:cs typeface="+mn-cs"/>
          </a:endParaRPr>
        </a:p>
      </dsp:txBody>
      <dsp:txXfrm>
        <a:off x="2224982" y="813847"/>
        <a:ext cx="131693" cy="132049"/>
      </dsp:txXfrm>
    </dsp:sp>
    <dsp:sp modelId="{2A7445FE-A743-4907-AD11-BE38F7B76864}">
      <dsp:nvSpPr>
        <dsp:cNvPr id="0" name=""/>
        <dsp:cNvSpPr/>
      </dsp:nvSpPr>
      <dsp:spPr>
        <a:xfrm>
          <a:off x="2491209" y="485731"/>
          <a:ext cx="887423" cy="788281"/>
        </a:xfrm>
        <a:prstGeom prst="roundRect">
          <a:avLst>
            <a:gd name="adj" fmla="val 10000"/>
          </a:avLst>
        </a:prstGeom>
        <a:solidFill>
          <a:srgbClr val="FADA7A">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noProof="0" dirty="0" smtClean="0">
              <a:solidFill>
                <a:sysClr val="window" lastClr="FFFFFF"/>
              </a:solidFill>
              <a:latin typeface="Gill Sans MT"/>
              <a:ea typeface="+mn-ea"/>
              <a:cs typeface="+mn-cs"/>
            </a:rPr>
            <a:t>Sales / Agents</a:t>
          </a:r>
          <a:endParaRPr lang="en-US" sz="1200" kern="1200" noProof="0" dirty="0">
            <a:solidFill>
              <a:sysClr val="window" lastClr="FFFFFF"/>
            </a:solidFill>
            <a:latin typeface="Gill Sans MT"/>
            <a:ea typeface="+mn-ea"/>
            <a:cs typeface="+mn-cs"/>
          </a:endParaRPr>
        </a:p>
      </dsp:txBody>
      <dsp:txXfrm>
        <a:off x="2514297" y="508819"/>
        <a:ext cx="841247" cy="742105"/>
      </dsp:txXfrm>
    </dsp:sp>
    <dsp:sp modelId="{845F74F3-BAED-48F8-87DB-29C1DB9ABB88}">
      <dsp:nvSpPr>
        <dsp:cNvPr id="0" name=""/>
        <dsp:cNvSpPr/>
      </dsp:nvSpPr>
      <dsp:spPr>
        <a:xfrm>
          <a:off x="3467375" y="769831"/>
          <a:ext cx="188133" cy="220081"/>
        </a:xfrm>
        <a:prstGeom prst="rightArrow">
          <a:avLst>
            <a:gd name="adj1" fmla="val 60000"/>
            <a:gd name="adj2" fmla="val 50000"/>
          </a:avLst>
        </a:prstGeom>
        <a:solidFill>
          <a:srgbClr val="FADA7A">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a:solidFill>
              <a:sysClr val="window" lastClr="FFFFFF"/>
            </a:solidFill>
            <a:latin typeface="Gill Sans MT"/>
            <a:ea typeface="+mn-ea"/>
            <a:cs typeface="+mn-cs"/>
          </a:endParaRPr>
        </a:p>
      </dsp:txBody>
      <dsp:txXfrm>
        <a:off x="3467375" y="813847"/>
        <a:ext cx="131693" cy="132049"/>
      </dsp:txXfrm>
    </dsp:sp>
    <dsp:sp modelId="{FC92C8FB-0513-40AF-8168-E17448417697}">
      <dsp:nvSpPr>
        <dsp:cNvPr id="0" name=""/>
        <dsp:cNvSpPr/>
      </dsp:nvSpPr>
      <dsp:spPr>
        <a:xfrm>
          <a:off x="3733603" y="485731"/>
          <a:ext cx="887423" cy="788281"/>
        </a:xfrm>
        <a:prstGeom prst="roundRect">
          <a:avLst>
            <a:gd name="adj" fmla="val 10000"/>
          </a:avLst>
        </a:prstGeom>
        <a:solidFill>
          <a:srgbClr val="B88472">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noProof="0" dirty="0" smtClean="0">
              <a:solidFill>
                <a:sysClr val="window" lastClr="FFFFFF"/>
              </a:solidFill>
              <a:latin typeface="Gill Sans MT"/>
              <a:ea typeface="+mn-ea"/>
              <a:cs typeface="+mn-cs"/>
            </a:rPr>
            <a:t>Claims </a:t>
          </a:r>
          <a:r>
            <a:rPr lang="en-US" sz="1200" kern="1200" noProof="0" dirty="0" err="1" smtClean="0">
              <a:solidFill>
                <a:sysClr val="window" lastClr="FFFFFF"/>
              </a:solidFill>
              <a:latin typeface="Gill Sans MT"/>
              <a:ea typeface="+mn-ea"/>
              <a:cs typeface="+mn-cs"/>
            </a:rPr>
            <a:t>Mngt</a:t>
          </a:r>
          <a:r>
            <a:rPr lang="en-US" sz="1200" kern="1200" noProof="0" dirty="0" smtClean="0">
              <a:solidFill>
                <a:sysClr val="window" lastClr="FFFFFF"/>
              </a:solidFill>
              <a:latin typeface="Gill Sans MT"/>
              <a:ea typeface="+mn-ea"/>
              <a:cs typeface="+mn-cs"/>
            </a:rPr>
            <a:t>.</a:t>
          </a:r>
          <a:endParaRPr lang="en-US" sz="1200" kern="1200" noProof="0" dirty="0">
            <a:solidFill>
              <a:sysClr val="window" lastClr="FFFFFF"/>
            </a:solidFill>
            <a:latin typeface="Gill Sans MT"/>
            <a:ea typeface="+mn-ea"/>
            <a:cs typeface="+mn-cs"/>
          </a:endParaRPr>
        </a:p>
      </dsp:txBody>
      <dsp:txXfrm>
        <a:off x="3756691" y="508819"/>
        <a:ext cx="841247" cy="742105"/>
      </dsp:txXfrm>
    </dsp:sp>
    <dsp:sp modelId="{F760A456-2CFD-473F-8EC4-63B09AE20DA2}">
      <dsp:nvSpPr>
        <dsp:cNvPr id="0" name=""/>
        <dsp:cNvSpPr/>
      </dsp:nvSpPr>
      <dsp:spPr>
        <a:xfrm>
          <a:off x="4709769" y="769831"/>
          <a:ext cx="188133" cy="220081"/>
        </a:xfrm>
        <a:prstGeom prst="rightArrow">
          <a:avLst>
            <a:gd name="adj1" fmla="val 60000"/>
            <a:gd name="adj2" fmla="val 50000"/>
          </a:avLst>
        </a:prstGeom>
        <a:solidFill>
          <a:srgbClr val="B8847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a:solidFill>
              <a:sysClr val="window" lastClr="FFFFFF"/>
            </a:solidFill>
            <a:latin typeface="Gill Sans MT"/>
            <a:ea typeface="+mn-ea"/>
            <a:cs typeface="+mn-cs"/>
          </a:endParaRPr>
        </a:p>
      </dsp:txBody>
      <dsp:txXfrm>
        <a:off x="4709769" y="813847"/>
        <a:ext cx="131693" cy="132049"/>
      </dsp:txXfrm>
    </dsp:sp>
    <dsp:sp modelId="{5FCCB34E-B746-48E0-80D3-51B77DF526E1}">
      <dsp:nvSpPr>
        <dsp:cNvPr id="0" name=""/>
        <dsp:cNvSpPr/>
      </dsp:nvSpPr>
      <dsp:spPr>
        <a:xfrm>
          <a:off x="4975996" y="485731"/>
          <a:ext cx="887423" cy="788281"/>
        </a:xfrm>
        <a:prstGeom prst="roundRect">
          <a:avLst>
            <a:gd name="adj" fmla="val 10000"/>
          </a:avLst>
        </a:prstGeom>
        <a:solidFill>
          <a:srgbClr val="8E736A">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noProof="0" dirty="0" smtClean="0">
              <a:solidFill>
                <a:sysClr val="window" lastClr="FFFFFF"/>
              </a:solidFill>
              <a:latin typeface="Gill Sans MT"/>
              <a:ea typeface="+mn-ea"/>
              <a:cs typeface="+mn-cs"/>
            </a:rPr>
            <a:t>Claims Resolution</a:t>
          </a:r>
          <a:endParaRPr lang="en-US" sz="1200" kern="1200" noProof="0" dirty="0">
            <a:solidFill>
              <a:sysClr val="window" lastClr="FFFFFF"/>
            </a:solidFill>
            <a:latin typeface="Gill Sans MT"/>
            <a:ea typeface="+mn-ea"/>
            <a:cs typeface="+mn-cs"/>
          </a:endParaRPr>
        </a:p>
      </dsp:txBody>
      <dsp:txXfrm>
        <a:off x="4999084" y="508819"/>
        <a:ext cx="841247" cy="742105"/>
      </dsp:txXfrm>
    </dsp:sp>
    <dsp:sp modelId="{FBDB9865-BC4E-4C7D-8BAA-6EB29C42F5C2}">
      <dsp:nvSpPr>
        <dsp:cNvPr id="0" name=""/>
        <dsp:cNvSpPr/>
      </dsp:nvSpPr>
      <dsp:spPr>
        <a:xfrm>
          <a:off x="5952162" y="769831"/>
          <a:ext cx="188133" cy="220081"/>
        </a:xfrm>
        <a:prstGeom prst="rightArrow">
          <a:avLst>
            <a:gd name="adj1" fmla="val 60000"/>
            <a:gd name="adj2" fmla="val 50000"/>
          </a:avLst>
        </a:prstGeom>
        <a:solidFill>
          <a:srgbClr val="8E736A">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a:solidFill>
              <a:sysClr val="window" lastClr="FFFFFF"/>
            </a:solidFill>
            <a:latin typeface="Gill Sans MT"/>
            <a:ea typeface="+mn-ea"/>
            <a:cs typeface="+mn-cs"/>
          </a:endParaRPr>
        </a:p>
      </dsp:txBody>
      <dsp:txXfrm>
        <a:off x="5952162" y="813847"/>
        <a:ext cx="131693" cy="132049"/>
      </dsp:txXfrm>
    </dsp:sp>
    <dsp:sp modelId="{C5D35362-A582-4411-AAC0-3041E4ABCFE7}">
      <dsp:nvSpPr>
        <dsp:cNvPr id="0" name=""/>
        <dsp:cNvSpPr/>
      </dsp:nvSpPr>
      <dsp:spPr>
        <a:xfrm>
          <a:off x="6218389" y="485731"/>
          <a:ext cx="887423" cy="788281"/>
        </a:xfrm>
        <a:prstGeom prst="roundRect">
          <a:avLst>
            <a:gd name="adj" fmla="val 10000"/>
          </a:avLst>
        </a:prstGeom>
        <a:solidFill>
          <a:srgbClr val="9FB8CD">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noProof="0" dirty="0" smtClean="0">
              <a:solidFill>
                <a:sysClr val="window" lastClr="FFFFFF"/>
              </a:solidFill>
              <a:latin typeface="Gill Sans MT"/>
              <a:ea typeface="+mn-ea"/>
              <a:cs typeface="+mn-cs"/>
            </a:rPr>
            <a:t>General support services</a:t>
          </a:r>
          <a:endParaRPr lang="en-US" sz="1200" kern="1200" noProof="0" dirty="0">
            <a:solidFill>
              <a:sysClr val="window" lastClr="FFFFFF"/>
            </a:solidFill>
            <a:latin typeface="Gill Sans MT"/>
            <a:ea typeface="+mn-ea"/>
            <a:cs typeface="+mn-cs"/>
          </a:endParaRPr>
        </a:p>
      </dsp:txBody>
      <dsp:txXfrm>
        <a:off x="6241477" y="508819"/>
        <a:ext cx="841247" cy="742105"/>
      </dsp:txXfrm>
    </dsp:sp>
    <dsp:sp modelId="{737ABBFD-F73B-4F87-976B-F3C6DC4A0E60}">
      <dsp:nvSpPr>
        <dsp:cNvPr id="0" name=""/>
        <dsp:cNvSpPr/>
      </dsp:nvSpPr>
      <dsp:spPr>
        <a:xfrm>
          <a:off x="7194556" y="769831"/>
          <a:ext cx="188133" cy="220081"/>
        </a:xfrm>
        <a:prstGeom prst="rightArrow">
          <a:avLst>
            <a:gd name="adj1" fmla="val 60000"/>
            <a:gd name="adj2" fmla="val 50000"/>
          </a:avLst>
        </a:prstGeom>
        <a:solidFill>
          <a:srgbClr val="9FB8CD">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a:solidFill>
              <a:sysClr val="window" lastClr="FFFFFF"/>
            </a:solidFill>
            <a:latin typeface="Gill Sans MT"/>
            <a:ea typeface="+mn-ea"/>
            <a:cs typeface="+mn-cs"/>
          </a:endParaRPr>
        </a:p>
      </dsp:txBody>
      <dsp:txXfrm>
        <a:off x="7194556" y="813847"/>
        <a:ext cx="131693" cy="132049"/>
      </dsp:txXfrm>
    </dsp:sp>
    <dsp:sp modelId="{72A1B34A-AC44-40CF-A1AB-523E4538C2B7}">
      <dsp:nvSpPr>
        <dsp:cNvPr id="0" name=""/>
        <dsp:cNvSpPr/>
      </dsp:nvSpPr>
      <dsp:spPr>
        <a:xfrm>
          <a:off x="7460783" y="485731"/>
          <a:ext cx="887423" cy="788281"/>
        </a:xfrm>
        <a:prstGeom prst="roundRect">
          <a:avLst>
            <a:gd name="adj" fmla="val 10000"/>
          </a:avLst>
        </a:prstGeom>
        <a:solidFill>
          <a:srgbClr val="D2DA7A">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noProof="0" dirty="0" smtClean="0">
              <a:solidFill>
                <a:sysClr val="window" lastClr="FFFFFF"/>
              </a:solidFill>
              <a:latin typeface="Gill Sans MT"/>
              <a:ea typeface="+mn-ea"/>
              <a:cs typeface="+mn-cs"/>
            </a:rPr>
            <a:t>Admin</a:t>
          </a:r>
          <a:endParaRPr lang="en-US" sz="1200" kern="1200" noProof="0" dirty="0">
            <a:solidFill>
              <a:sysClr val="window" lastClr="FFFFFF"/>
            </a:solidFill>
            <a:latin typeface="Gill Sans MT"/>
            <a:ea typeface="+mn-ea"/>
            <a:cs typeface="+mn-cs"/>
          </a:endParaRPr>
        </a:p>
      </dsp:txBody>
      <dsp:txXfrm>
        <a:off x="7483871" y="508819"/>
        <a:ext cx="841247" cy="7421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175C4-3940-4A57-A5FA-ED98AA30FFE8}">
      <dsp:nvSpPr>
        <dsp:cNvPr id="0" name=""/>
        <dsp:cNvSpPr/>
      </dsp:nvSpPr>
      <dsp:spPr>
        <a:xfrm>
          <a:off x="1762" y="0"/>
          <a:ext cx="1847754" cy="1673113"/>
        </a:xfrm>
        <a:prstGeom prst="roundRect">
          <a:avLst>
            <a:gd name="adj" fmla="val 10000"/>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noProof="0" dirty="0" smtClean="0">
              <a:solidFill>
                <a:sysClr val="window" lastClr="FFFFFF"/>
              </a:solidFill>
              <a:latin typeface="Gill Sans MT"/>
              <a:ea typeface="+mn-ea"/>
              <a:cs typeface="+mn-cs"/>
            </a:rPr>
            <a:t>Integrating complex and heterogeneous data in a BIG DATA managed platform</a:t>
          </a:r>
          <a:endParaRPr lang="en-US" sz="1400" kern="1200" noProof="0" dirty="0">
            <a:solidFill>
              <a:sysClr val="window" lastClr="FFFFFF"/>
            </a:solidFill>
            <a:latin typeface="Gill Sans MT"/>
            <a:ea typeface="+mn-ea"/>
            <a:cs typeface="+mn-cs"/>
          </a:endParaRPr>
        </a:p>
      </dsp:txBody>
      <dsp:txXfrm>
        <a:off x="21364" y="688847"/>
        <a:ext cx="1808550" cy="630041"/>
      </dsp:txXfrm>
    </dsp:sp>
    <dsp:sp modelId="{EDF268CF-2451-4663-BEF1-8CA0C638D75D}">
      <dsp:nvSpPr>
        <dsp:cNvPr id="0" name=""/>
        <dsp:cNvSpPr/>
      </dsp:nvSpPr>
      <dsp:spPr>
        <a:xfrm>
          <a:off x="647066" y="100386"/>
          <a:ext cx="557146" cy="5571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1000" r="-41000"/>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2A59F647-D772-4971-B434-306201ED3874}">
      <dsp:nvSpPr>
        <dsp:cNvPr id="0" name=""/>
        <dsp:cNvSpPr/>
      </dsp:nvSpPr>
      <dsp:spPr>
        <a:xfrm>
          <a:off x="1904949" y="0"/>
          <a:ext cx="1847754" cy="1673113"/>
        </a:xfrm>
        <a:prstGeom prst="roundRect">
          <a:avLst>
            <a:gd name="adj" fmla="val 10000"/>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noProof="0" dirty="0" smtClean="0">
              <a:solidFill>
                <a:sysClr val="window" lastClr="FFFFFF"/>
              </a:solidFill>
              <a:latin typeface="Gill Sans MT"/>
              <a:ea typeface="+mn-ea"/>
              <a:cs typeface="+mn-cs"/>
            </a:rPr>
            <a:t>Mathematical algorithms to identify gaps</a:t>
          </a:r>
          <a:endParaRPr lang="en-US" sz="1400" kern="1200" noProof="0" dirty="0">
            <a:solidFill>
              <a:sysClr val="window" lastClr="FFFFFF"/>
            </a:solidFill>
            <a:latin typeface="Gill Sans MT"/>
            <a:ea typeface="+mn-ea"/>
            <a:cs typeface="+mn-cs"/>
          </a:endParaRPr>
        </a:p>
      </dsp:txBody>
      <dsp:txXfrm>
        <a:off x="1924551" y="688847"/>
        <a:ext cx="1808550" cy="630041"/>
      </dsp:txXfrm>
    </dsp:sp>
    <dsp:sp modelId="{957B0B14-10D2-4FC2-804E-D47BEE6A5C59}">
      <dsp:nvSpPr>
        <dsp:cNvPr id="0" name=""/>
        <dsp:cNvSpPr/>
      </dsp:nvSpPr>
      <dsp:spPr>
        <a:xfrm>
          <a:off x="2550253" y="100386"/>
          <a:ext cx="557146" cy="55714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7E1CD4F8-CDCD-420D-AB73-DC1654259320}">
      <dsp:nvSpPr>
        <dsp:cNvPr id="0" name=""/>
        <dsp:cNvSpPr/>
      </dsp:nvSpPr>
      <dsp:spPr>
        <a:xfrm>
          <a:off x="3808136" y="0"/>
          <a:ext cx="1847754" cy="1673113"/>
        </a:xfrm>
        <a:prstGeom prst="roundRect">
          <a:avLst>
            <a:gd name="adj" fmla="val 10000"/>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noProof="0" dirty="0" smtClean="0">
              <a:solidFill>
                <a:sysClr val="window" lastClr="FFFFFF"/>
              </a:solidFill>
              <a:latin typeface="Gill Sans MT"/>
              <a:ea typeface="+mn-ea"/>
              <a:cs typeface="+mn-cs"/>
            </a:rPr>
            <a:t>Training algorithms continually </a:t>
          </a:r>
          <a:endParaRPr lang="en-US" sz="1400" kern="1200" noProof="0" dirty="0">
            <a:solidFill>
              <a:sysClr val="window" lastClr="FFFFFF"/>
            </a:solidFill>
            <a:latin typeface="Gill Sans MT"/>
            <a:ea typeface="+mn-ea"/>
            <a:cs typeface="+mn-cs"/>
          </a:endParaRPr>
        </a:p>
      </dsp:txBody>
      <dsp:txXfrm>
        <a:off x="3827738" y="688847"/>
        <a:ext cx="1808550" cy="630041"/>
      </dsp:txXfrm>
    </dsp:sp>
    <dsp:sp modelId="{ABE089CE-214E-4C54-BA7C-97B33606641A}">
      <dsp:nvSpPr>
        <dsp:cNvPr id="0" name=""/>
        <dsp:cNvSpPr/>
      </dsp:nvSpPr>
      <dsp:spPr>
        <a:xfrm>
          <a:off x="4453440" y="100386"/>
          <a:ext cx="557146" cy="55714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8E53F69E-0548-4118-967E-8F9D376EACF5}">
      <dsp:nvSpPr>
        <dsp:cNvPr id="0" name=""/>
        <dsp:cNvSpPr/>
      </dsp:nvSpPr>
      <dsp:spPr>
        <a:xfrm>
          <a:off x="5711323" y="0"/>
          <a:ext cx="1847754" cy="1673113"/>
        </a:xfrm>
        <a:prstGeom prst="roundRect">
          <a:avLst>
            <a:gd name="adj" fmla="val 10000"/>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noProof="0" dirty="0" smtClean="0">
              <a:solidFill>
                <a:sysClr val="window" lastClr="FFFFFF"/>
              </a:solidFill>
              <a:latin typeface="Gill Sans MT"/>
              <a:ea typeface="+mn-ea"/>
              <a:cs typeface="+mn-cs"/>
            </a:rPr>
            <a:t>Evaluation mod</a:t>
          </a:r>
          <a:r>
            <a:rPr lang="es-ES" sz="1400" kern="1200" dirty="0" smtClean="0">
              <a:solidFill>
                <a:sysClr val="window" lastClr="FFFFFF"/>
              </a:solidFill>
              <a:latin typeface="Gill Sans MT"/>
              <a:ea typeface="+mn-ea"/>
              <a:cs typeface="+mn-cs"/>
            </a:rPr>
            <a:t>el  </a:t>
          </a:r>
          <a:endParaRPr lang="es-ES" sz="1400" kern="1200" dirty="0">
            <a:solidFill>
              <a:sysClr val="window" lastClr="FFFFFF"/>
            </a:solidFill>
            <a:latin typeface="Gill Sans MT"/>
            <a:ea typeface="+mn-ea"/>
            <a:cs typeface="+mn-cs"/>
          </a:endParaRPr>
        </a:p>
      </dsp:txBody>
      <dsp:txXfrm>
        <a:off x="5730925" y="688847"/>
        <a:ext cx="1808550" cy="630041"/>
      </dsp:txXfrm>
    </dsp:sp>
    <dsp:sp modelId="{4BA959C9-878F-4069-ACC2-6D22EC396614}">
      <dsp:nvSpPr>
        <dsp:cNvPr id="0" name=""/>
        <dsp:cNvSpPr/>
      </dsp:nvSpPr>
      <dsp:spPr>
        <a:xfrm>
          <a:off x="6356626" y="100386"/>
          <a:ext cx="557146" cy="55714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846D62EB-A5F0-43F6-AE9B-CCD9C28673E7}">
      <dsp:nvSpPr>
        <dsp:cNvPr id="0" name=""/>
        <dsp:cNvSpPr/>
      </dsp:nvSpPr>
      <dsp:spPr>
        <a:xfrm>
          <a:off x="302433" y="1338490"/>
          <a:ext cx="6955972" cy="250966"/>
        </a:xfrm>
        <a:prstGeom prst="leftRightArrow">
          <a:avLst/>
        </a:prstGeom>
        <a:solidFill>
          <a:srgbClr val="727CA3">
            <a:tint val="60000"/>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CE52B-1BAE-4DB9-AC0A-9961FD8F6FF7}">
      <dsp:nvSpPr>
        <dsp:cNvPr id="0" name=""/>
        <dsp:cNvSpPr/>
      </dsp:nvSpPr>
      <dsp:spPr>
        <a:xfrm>
          <a:off x="-4265920" y="-654480"/>
          <a:ext cx="5082682" cy="5082682"/>
        </a:xfrm>
        <a:prstGeom prst="blockArc">
          <a:avLst>
            <a:gd name="adj1" fmla="val 18900000"/>
            <a:gd name="adj2" fmla="val 2700000"/>
            <a:gd name="adj3" fmla="val 425"/>
          </a:avLst>
        </a:pr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724C67B-ECAB-45AC-8936-F9EAF9E763F3}">
      <dsp:nvSpPr>
        <dsp:cNvPr id="0" name=""/>
        <dsp:cNvSpPr/>
      </dsp:nvSpPr>
      <dsp:spPr>
        <a:xfrm>
          <a:off x="305260" y="198724"/>
          <a:ext cx="3822602" cy="39729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5355" tIns="30480" rIns="30480" bIns="30480" numCol="1" spcCol="1270" anchor="ctr" anchorCtr="0">
          <a:noAutofit/>
        </a:bodyPr>
        <a:lstStyle/>
        <a:p>
          <a:pPr lvl="0" algn="l" defTabSz="533400">
            <a:lnSpc>
              <a:spcPct val="90000"/>
            </a:lnSpc>
            <a:spcBef>
              <a:spcPct val="0"/>
            </a:spcBef>
            <a:spcAft>
              <a:spcPct val="35000"/>
            </a:spcAft>
          </a:pPr>
          <a:r>
            <a:rPr lang="en-US" sz="1200" b="1" kern="1200" noProof="0" dirty="0" smtClean="0"/>
            <a:t>Products &amp; services</a:t>
          </a:r>
          <a:endParaRPr lang="en-US" sz="1200" b="1" kern="1200" noProof="0" dirty="0"/>
        </a:p>
      </dsp:txBody>
      <dsp:txXfrm>
        <a:off x="305260" y="198724"/>
        <a:ext cx="3822602" cy="397297"/>
      </dsp:txXfrm>
    </dsp:sp>
    <dsp:sp modelId="{FA9D892E-6B13-4561-8C56-8C982899F3E8}">
      <dsp:nvSpPr>
        <dsp:cNvPr id="0" name=""/>
        <dsp:cNvSpPr/>
      </dsp:nvSpPr>
      <dsp:spPr>
        <a:xfrm>
          <a:off x="56949" y="149062"/>
          <a:ext cx="496621" cy="496621"/>
        </a:xfrm>
        <a:prstGeom prst="ellipse">
          <a:avLst/>
        </a:prstGeom>
        <a:blipFill rotWithShape="0">
          <a:blip xmlns:r="http://schemas.openxmlformats.org/officeDocument/2006/relationships" r:embed="rId1"/>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F158B37-EBDF-4779-92A6-D1B69F763BAE}">
      <dsp:nvSpPr>
        <dsp:cNvPr id="0" name=""/>
        <dsp:cNvSpPr/>
      </dsp:nvSpPr>
      <dsp:spPr>
        <a:xfrm>
          <a:off x="632064" y="794594"/>
          <a:ext cx="3495797" cy="39729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5355" tIns="30480" rIns="30480" bIns="30480" numCol="1" spcCol="1270" anchor="ctr" anchorCtr="0">
          <a:noAutofit/>
        </a:bodyPr>
        <a:lstStyle/>
        <a:p>
          <a:pPr lvl="0" algn="l" defTabSz="533400">
            <a:lnSpc>
              <a:spcPct val="90000"/>
            </a:lnSpc>
            <a:spcBef>
              <a:spcPct val="0"/>
            </a:spcBef>
            <a:spcAft>
              <a:spcPct val="35000"/>
            </a:spcAft>
          </a:pPr>
          <a:r>
            <a:rPr lang="en-US" sz="1200" b="1" kern="1200" noProof="0" dirty="0" smtClean="0"/>
            <a:t>Product </a:t>
          </a:r>
          <a:r>
            <a:rPr lang="en-US" sz="1200" b="1" kern="1200" noProof="0" dirty="0" smtClean="0"/>
            <a:t>usage</a:t>
          </a:r>
          <a:endParaRPr lang="en-US" sz="1200" b="1" kern="1200" noProof="0" dirty="0"/>
        </a:p>
      </dsp:txBody>
      <dsp:txXfrm>
        <a:off x="632064" y="794594"/>
        <a:ext cx="3495797" cy="397297"/>
      </dsp:txXfrm>
    </dsp:sp>
    <dsp:sp modelId="{BCE86A10-E1CB-4CA2-AC91-AAD93BEBD2ED}">
      <dsp:nvSpPr>
        <dsp:cNvPr id="0" name=""/>
        <dsp:cNvSpPr/>
      </dsp:nvSpPr>
      <dsp:spPr>
        <a:xfrm>
          <a:off x="383753" y="744932"/>
          <a:ext cx="496621" cy="496621"/>
        </a:xfrm>
        <a:prstGeom prst="ellipse">
          <a:avLst/>
        </a:prstGeom>
        <a:blipFill rotWithShape="0">
          <a:blip xmlns:r="http://schemas.openxmlformats.org/officeDocument/2006/relationships" r:embed="rId2"/>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CD89A9F-6DA2-453A-B970-C6AB20F1F529}">
      <dsp:nvSpPr>
        <dsp:cNvPr id="0" name=""/>
        <dsp:cNvSpPr/>
      </dsp:nvSpPr>
      <dsp:spPr>
        <a:xfrm>
          <a:off x="781503" y="1390465"/>
          <a:ext cx="3346358" cy="39729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5355" tIns="30480" rIns="30480" bIns="30480" numCol="1" spcCol="1270" anchor="ctr" anchorCtr="0">
          <a:noAutofit/>
        </a:bodyPr>
        <a:lstStyle/>
        <a:p>
          <a:pPr lvl="0" algn="l" defTabSz="533400">
            <a:lnSpc>
              <a:spcPct val="90000"/>
            </a:lnSpc>
            <a:spcBef>
              <a:spcPct val="0"/>
            </a:spcBef>
            <a:spcAft>
              <a:spcPct val="35000"/>
            </a:spcAft>
          </a:pPr>
          <a:r>
            <a:rPr lang="en-US" sz="1200" b="1" kern="1200" noProof="0" dirty="0" smtClean="0"/>
            <a:t>Buying moments touch points</a:t>
          </a:r>
          <a:endParaRPr lang="en-US" sz="1200" b="1" kern="1200" noProof="0" dirty="0"/>
        </a:p>
      </dsp:txBody>
      <dsp:txXfrm>
        <a:off x="781503" y="1390465"/>
        <a:ext cx="3346358" cy="397297"/>
      </dsp:txXfrm>
    </dsp:sp>
    <dsp:sp modelId="{36440FD7-2D78-4758-8AD7-E477C14BAA2C}">
      <dsp:nvSpPr>
        <dsp:cNvPr id="0" name=""/>
        <dsp:cNvSpPr/>
      </dsp:nvSpPr>
      <dsp:spPr>
        <a:xfrm>
          <a:off x="533192" y="1340803"/>
          <a:ext cx="496621" cy="496621"/>
        </a:xfrm>
        <a:prstGeom prst="ellipse">
          <a:avLst/>
        </a:prstGeom>
        <a:blipFill rotWithShape="0">
          <a:blip xmlns:r="http://schemas.openxmlformats.org/officeDocument/2006/relationships" r:embed="rId3"/>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8501198-25A8-46F5-B11E-3A8EC160705A}">
      <dsp:nvSpPr>
        <dsp:cNvPr id="0" name=""/>
        <dsp:cNvSpPr/>
      </dsp:nvSpPr>
      <dsp:spPr>
        <a:xfrm>
          <a:off x="781503" y="1985958"/>
          <a:ext cx="3346358" cy="39729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5355" tIns="30480" rIns="30480" bIns="30480" numCol="1" spcCol="1270" anchor="ctr" anchorCtr="0">
          <a:noAutofit/>
        </a:bodyPr>
        <a:lstStyle/>
        <a:p>
          <a:pPr lvl="0" algn="l" defTabSz="533400">
            <a:lnSpc>
              <a:spcPct val="90000"/>
            </a:lnSpc>
            <a:spcBef>
              <a:spcPct val="0"/>
            </a:spcBef>
            <a:spcAft>
              <a:spcPct val="35000"/>
            </a:spcAft>
          </a:pPr>
          <a:r>
            <a:rPr lang="en-US" sz="1200" b="1" kern="1200" noProof="0" dirty="0" smtClean="0"/>
            <a:t>Customer Care</a:t>
          </a:r>
          <a:endParaRPr lang="en-US" sz="1200" b="1" kern="1200" noProof="0" dirty="0"/>
        </a:p>
      </dsp:txBody>
      <dsp:txXfrm>
        <a:off x="781503" y="1985958"/>
        <a:ext cx="3346358" cy="397297"/>
      </dsp:txXfrm>
    </dsp:sp>
    <dsp:sp modelId="{9F32506E-087F-4FC8-8F35-40424C5E030D}">
      <dsp:nvSpPr>
        <dsp:cNvPr id="0" name=""/>
        <dsp:cNvSpPr/>
      </dsp:nvSpPr>
      <dsp:spPr>
        <a:xfrm>
          <a:off x="533192" y="1936296"/>
          <a:ext cx="496621" cy="496621"/>
        </a:xfrm>
        <a:prstGeom prst="ellipse">
          <a:avLst/>
        </a:prstGeom>
        <a:blipFill rotWithShape="0">
          <a:blip xmlns:r="http://schemas.openxmlformats.org/officeDocument/2006/relationships" r:embed="rId4"/>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B513206-B54D-4AD2-9785-72E0CD0F3AFA}">
      <dsp:nvSpPr>
        <dsp:cNvPr id="0" name=""/>
        <dsp:cNvSpPr/>
      </dsp:nvSpPr>
      <dsp:spPr>
        <a:xfrm>
          <a:off x="632064" y="2581829"/>
          <a:ext cx="3495797" cy="39729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5355" tIns="30480" rIns="30480" bIns="30480" numCol="1" spcCol="1270" anchor="ctr" anchorCtr="0">
          <a:noAutofit/>
        </a:bodyPr>
        <a:lstStyle/>
        <a:p>
          <a:pPr lvl="0" algn="l" defTabSz="533400">
            <a:lnSpc>
              <a:spcPct val="90000"/>
            </a:lnSpc>
            <a:spcBef>
              <a:spcPct val="0"/>
            </a:spcBef>
            <a:spcAft>
              <a:spcPct val="35000"/>
            </a:spcAft>
          </a:pPr>
          <a:r>
            <a:rPr lang="en-US" sz="1200" b="1" kern="1200" noProof="0" dirty="0" smtClean="0"/>
            <a:t>Services moments touch points</a:t>
          </a:r>
          <a:endParaRPr lang="en-US" sz="1200" b="1" kern="1200" noProof="0" dirty="0"/>
        </a:p>
      </dsp:txBody>
      <dsp:txXfrm>
        <a:off x="632064" y="2581829"/>
        <a:ext cx="3495797" cy="397297"/>
      </dsp:txXfrm>
    </dsp:sp>
    <dsp:sp modelId="{0CEEE574-8E40-4EEC-8707-57BA7819F746}">
      <dsp:nvSpPr>
        <dsp:cNvPr id="0" name=""/>
        <dsp:cNvSpPr/>
      </dsp:nvSpPr>
      <dsp:spPr>
        <a:xfrm>
          <a:off x="383753" y="2532167"/>
          <a:ext cx="496621" cy="496621"/>
        </a:xfrm>
        <a:prstGeom prst="ellipse">
          <a:avLst/>
        </a:prstGeom>
        <a:blipFill rotWithShape="0">
          <a:blip xmlns:r="http://schemas.openxmlformats.org/officeDocument/2006/relationships" r:embed="rId5"/>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12FC4E4-88CA-4F48-80DE-069325D0D22F}">
      <dsp:nvSpPr>
        <dsp:cNvPr id="0" name=""/>
        <dsp:cNvSpPr/>
      </dsp:nvSpPr>
      <dsp:spPr>
        <a:xfrm>
          <a:off x="305260" y="3177700"/>
          <a:ext cx="3822602" cy="39729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5355" tIns="30480" rIns="30480" bIns="30480" numCol="1" spcCol="1270" anchor="ctr" anchorCtr="0">
          <a:noAutofit/>
        </a:bodyPr>
        <a:lstStyle/>
        <a:p>
          <a:pPr lvl="0" algn="l" defTabSz="533400">
            <a:lnSpc>
              <a:spcPct val="90000"/>
            </a:lnSpc>
            <a:spcBef>
              <a:spcPct val="0"/>
            </a:spcBef>
            <a:spcAft>
              <a:spcPct val="35000"/>
            </a:spcAft>
          </a:pPr>
          <a:endParaRPr lang="en-US" sz="1200" b="1" kern="1200" noProof="0" dirty="0" smtClean="0"/>
        </a:p>
        <a:p>
          <a:pPr lvl="0" algn="l" defTabSz="533400">
            <a:lnSpc>
              <a:spcPct val="90000"/>
            </a:lnSpc>
            <a:spcBef>
              <a:spcPct val="0"/>
            </a:spcBef>
            <a:spcAft>
              <a:spcPct val="35000"/>
            </a:spcAft>
          </a:pPr>
          <a:r>
            <a:rPr lang="en-US" sz="1200" b="1" kern="1200" noProof="0" dirty="0" smtClean="0"/>
            <a:t>Other</a:t>
          </a:r>
          <a:endParaRPr lang="en-US" sz="500" b="1" kern="1200" noProof="0" dirty="0" smtClean="0"/>
        </a:p>
        <a:p>
          <a:pPr lvl="0" algn="l" defTabSz="533400">
            <a:lnSpc>
              <a:spcPct val="90000"/>
            </a:lnSpc>
            <a:spcBef>
              <a:spcPct val="0"/>
            </a:spcBef>
            <a:spcAft>
              <a:spcPct val="35000"/>
            </a:spcAft>
          </a:pPr>
          <a:endParaRPr lang="en-US" sz="500" kern="1200" noProof="0" dirty="0"/>
        </a:p>
      </dsp:txBody>
      <dsp:txXfrm>
        <a:off x="305260" y="3177700"/>
        <a:ext cx="3822602" cy="397297"/>
      </dsp:txXfrm>
    </dsp:sp>
    <dsp:sp modelId="{47B6AE3E-35BA-443A-AFFF-EF2111C7CFA5}">
      <dsp:nvSpPr>
        <dsp:cNvPr id="0" name=""/>
        <dsp:cNvSpPr/>
      </dsp:nvSpPr>
      <dsp:spPr>
        <a:xfrm>
          <a:off x="112233" y="3150507"/>
          <a:ext cx="386053" cy="451682"/>
        </a:xfrm>
        <a:prstGeom prst="ellipse">
          <a:avLst/>
        </a:prstGeom>
        <a:blipFill rotWithShape="0">
          <a:blip xmlns:r="http://schemas.openxmlformats.org/officeDocument/2006/relationships" r:embed="rId6"/>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atin typeface="Arial" pitchFamily="34" charset="0"/>
              </a:defRPr>
            </a:lvl1pPr>
          </a:lstStyle>
          <a:p>
            <a:pPr>
              <a:defRPr/>
            </a:pPr>
            <a:endParaRPr lang="es-ES"/>
          </a:p>
        </p:txBody>
      </p:sp>
      <p:sp>
        <p:nvSpPr>
          <p:cNvPr id="3" name="2 Marcador de fecha"/>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atin typeface="Arial" pitchFamily="34" charset="0"/>
              </a:defRPr>
            </a:lvl1pPr>
          </a:lstStyle>
          <a:p>
            <a:pPr>
              <a:defRPr/>
            </a:pPr>
            <a:fld id="{F8046EFF-EE7F-4AF5-BAB5-306754E837A7}" type="datetimeFigureOut">
              <a:rPr lang="es-ES"/>
              <a:pPr>
                <a:defRPr/>
              </a:pPr>
              <a:t>13/11/2015</a:t>
            </a:fld>
            <a:endParaRPr lang="es-ES"/>
          </a:p>
        </p:txBody>
      </p:sp>
      <p:sp>
        <p:nvSpPr>
          <p:cNvPr id="4" name="3 Marcador de pie de página"/>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atin typeface="Arial" pitchFamily="34" charset="0"/>
              </a:defRPr>
            </a:lvl1pPr>
          </a:lstStyle>
          <a:p>
            <a:pPr>
              <a:defRPr/>
            </a:pPr>
            <a:endParaRPr lang="es-ES"/>
          </a:p>
        </p:txBody>
      </p:sp>
      <p:sp>
        <p:nvSpPr>
          <p:cNvPr id="5" name="4 Marcador de número de diapositiva"/>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atin typeface="Arial" pitchFamily="34" charset="0"/>
              </a:defRPr>
            </a:lvl1pPr>
          </a:lstStyle>
          <a:p>
            <a:pPr>
              <a:defRPr/>
            </a:pPr>
            <a:fld id="{E707A239-E311-4B9F-9B83-B6186008DAF8}" type="slidenum">
              <a:rPr lang="es-ES"/>
              <a:pPr>
                <a:defRPr/>
              </a:pPr>
              <a:t>‹Nº›</a:t>
            </a:fld>
            <a:endParaRPr lang="es-ES"/>
          </a:p>
        </p:txBody>
      </p:sp>
    </p:spTree>
    <p:extLst>
      <p:ext uri="{BB962C8B-B14F-4D97-AF65-F5344CB8AC3E}">
        <p14:creationId xmlns:p14="http://schemas.microsoft.com/office/powerpoint/2010/main" val="3632430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74988" cy="512763"/>
          </a:xfrm>
          <a:prstGeom prst="rect">
            <a:avLst/>
          </a:prstGeom>
          <a:noFill/>
          <a:ln w="9525">
            <a:noFill/>
            <a:miter lim="800000"/>
            <a:headEnd/>
            <a:tailEnd/>
          </a:ln>
          <a:effectLst/>
        </p:spPr>
        <p:txBody>
          <a:bodyPr vert="horz" wrap="square" lIns="95501" tIns="47751" rIns="95501" bIns="47751" numCol="1" anchor="t" anchorCtr="0" compatLnSpc="1">
            <a:prstTxWarp prst="textNoShape">
              <a:avLst/>
            </a:prstTxWarp>
          </a:bodyPr>
          <a:lstStyle>
            <a:lvl1pPr algn="l" defTabSz="955754">
              <a:defRPr>
                <a:latin typeface="Arial" charset="0"/>
              </a:defRPr>
            </a:lvl1pPr>
          </a:lstStyle>
          <a:p>
            <a:pPr>
              <a:defRPr/>
            </a:pPr>
            <a:endParaRPr lang="es-ES_tradnl"/>
          </a:p>
        </p:txBody>
      </p:sp>
      <p:sp>
        <p:nvSpPr>
          <p:cNvPr id="19459" name="Rectangle 3"/>
          <p:cNvSpPr>
            <a:spLocks noGrp="1" noChangeArrowheads="1"/>
          </p:cNvSpPr>
          <p:nvPr>
            <p:ph type="dt" idx="1"/>
          </p:nvPr>
        </p:nvSpPr>
        <p:spPr bwMode="auto">
          <a:xfrm>
            <a:off x="4024313" y="0"/>
            <a:ext cx="3074987" cy="512763"/>
          </a:xfrm>
          <a:prstGeom prst="rect">
            <a:avLst/>
          </a:prstGeom>
          <a:noFill/>
          <a:ln w="9525">
            <a:noFill/>
            <a:miter lim="800000"/>
            <a:headEnd/>
            <a:tailEnd/>
          </a:ln>
          <a:effectLst/>
        </p:spPr>
        <p:txBody>
          <a:bodyPr vert="horz" wrap="square" lIns="95501" tIns="47751" rIns="95501" bIns="47751" numCol="1" anchor="t" anchorCtr="0" compatLnSpc="1">
            <a:prstTxWarp prst="textNoShape">
              <a:avLst/>
            </a:prstTxWarp>
          </a:bodyPr>
          <a:lstStyle>
            <a:lvl1pPr algn="r" defTabSz="955754">
              <a:defRPr>
                <a:latin typeface="Arial" charset="0"/>
              </a:defRPr>
            </a:lvl1pPr>
          </a:lstStyle>
          <a:p>
            <a:pPr>
              <a:defRPr/>
            </a:pPr>
            <a:endParaRPr lang="es-ES_tradnl"/>
          </a:p>
        </p:txBody>
      </p:sp>
      <p:sp>
        <p:nvSpPr>
          <p:cNvPr id="8196" name="Rectangle 4"/>
          <p:cNvSpPr>
            <a:spLocks noGrp="1" noRot="1" noChangeAspect="1" noChangeArrowheads="1" noTextEdit="1"/>
          </p:cNvSpPr>
          <p:nvPr>
            <p:ph type="sldImg" idx="2"/>
          </p:nvPr>
        </p:nvSpPr>
        <p:spPr bwMode="auto">
          <a:xfrm>
            <a:off x="990600"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5501" tIns="47751" rIns="95501" bIns="47751" numCol="1" anchor="t" anchorCtr="0" compatLnSpc="1">
            <a:prstTxWarp prst="textNoShape">
              <a:avLst/>
            </a:prstTxWarp>
          </a:bodyPr>
          <a:lstStyle/>
          <a:p>
            <a:pPr lvl="0"/>
            <a:r>
              <a:rPr lang="es-ES_tradnl" noProof="0" smtClean="0"/>
              <a:t>Haga clic para modificar el estilo de texto del patrón</a:t>
            </a:r>
          </a:p>
          <a:p>
            <a:pPr lvl="1"/>
            <a:r>
              <a:rPr lang="es-ES_tradnl" noProof="0" smtClean="0"/>
              <a:t>Segundo nivel</a:t>
            </a:r>
          </a:p>
          <a:p>
            <a:pPr lvl="2"/>
            <a:r>
              <a:rPr lang="es-ES_tradnl" noProof="0" smtClean="0"/>
              <a:t>Tercer nivel</a:t>
            </a:r>
          </a:p>
          <a:p>
            <a:pPr lvl="3"/>
            <a:r>
              <a:rPr lang="es-ES_tradnl" noProof="0" smtClean="0"/>
              <a:t>Cuarto nivel</a:t>
            </a:r>
          </a:p>
          <a:p>
            <a:pPr lvl="4"/>
            <a:r>
              <a:rPr lang="es-ES_tradnl" noProof="0" smtClean="0"/>
              <a:t>Quinto nivel</a:t>
            </a:r>
          </a:p>
        </p:txBody>
      </p:sp>
      <p:sp>
        <p:nvSpPr>
          <p:cNvPr id="19462" name="Rectangle 6"/>
          <p:cNvSpPr>
            <a:spLocks noGrp="1" noChangeArrowheads="1"/>
          </p:cNvSpPr>
          <p:nvPr>
            <p:ph type="ftr" sz="quarter" idx="4"/>
          </p:nvPr>
        </p:nvSpPr>
        <p:spPr bwMode="auto">
          <a:xfrm>
            <a:off x="0" y="9721850"/>
            <a:ext cx="3074988" cy="512763"/>
          </a:xfrm>
          <a:prstGeom prst="rect">
            <a:avLst/>
          </a:prstGeom>
          <a:noFill/>
          <a:ln w="9525">
            <a:noFill/>
            <a:miter lim="800000"/>
            <a:headEnd/>
            <a:tailEnd/>
          </a:ln>
          <a:effectLst/>
        </p:spPr>
        <p:txBody>
          <a:bodyPr vert="horz" wrap="square" lIns="95501" tIns="47751" rIns="95501" bIns="47751" numCol="1" anchor="b" anchorCtr="0" compatLnSpc="1">
            <a:prstTxWarp prst="textNoShape">
              <a:avLst/>
            </a:prstTxWarp>
          </a:bodyPr>
          <a:lstStyle>
            <a:lvl1pPr algn="l" defTabSz="955754">
              <a:defRPr>
                <a:latin typeface="Arial" charset="0"/>
              </a:defRPr>
            </a:lvl1pPr>
          </a:lstStyle>
          <a:p>
            <a:pPr>
              <a:defRPr/>
            </a:pPr>
            <a:endParaRPr lang="es-ES_tradnl"/>
          </a:p>
        </p:txBody>
      </p:sp>
      <p:sp>
        <p:nvSpPr>
          <p:cNvPr id="19463" name="Rectangle 7"/>
          <p:cNvSpPr>
            <a:spLocks noGrp="1" noChangeArrowheads="1"/>
          </p:cNvSpPr>
          <p:nvPr>
            <p:ph type="sldNum" sz="quarter" idx="5"/>
          </p:nvPr>
        </p:nvSpPr>
        <p:spPr bwMode="auto">
          <a:xfrm>
            <a:off x="4024313" y="9721850"/>
            <a:ext cx="3074987" cy="512763"/>
          </a:xfrm>
          <a:prstGeom prst="rect">
            <a:avLst/>
          </a:prstGeom>
          <a:noFill/>
          <a:ln w="9525">
            <a:noFill/>
            <a:miter lim="800000"/>
            <a:headEnd/>
            <a:tailEnd/>
          </a:ln>
          <a:effectLst/>
        </p:spPr>
        <p:txBody>
          <a:bodyPr vert="horz" wrap="square" lIns="95501" tIns="47751" rIns="95501" bIns="47751" numCol="1" anchor="b" anchorCtr="0" compatLnSpc="1">
            <a:prstTxWarp prst="textNoShape">
              <a:avLst/>
            </a:prstTxWarp>
          </a:bodyPr>
          <a:lstStyle>
            <a:lvl1pPr algn="r" defTabSz="955754">
              <a:defRPr>
                <a:latin typeface="Arial" charset="0"/>
              </a:defRPr>
            </a:lvl1pPr>
          </a:lstStyle>
          <a:p>
            <a:pPr>
              <a:defRPr/>
            </a:pPr>
            <a:fld id="{93FD3367-20C6-4F28-822F-F413B657406E}" type="slidenum">
              <a:rPr lang="es-ES_tradnl"/>
              <a:pPr>
                <a:defRPr/>
              </a:pPr>
              <a:t>‹Nº›</a:t>
            </a:fld>
            <a:endParaRPr lang="es-ES_tradnl" dirty="0"/>
          </a:p>
        </p:txBody>
      </p:sp>
    </p:spTree>
    <p:extLst>
      <p:ext uri="{BB962C8B-B14F-4D97-AF65-F5344CB8AC3E}">
        <p14:creationId xmlns:p14="http://schemas.microsoft.com/office/powerpoint/2010/main" val="3475414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7A736F-4D8C-45C5-9677-45E46D8D7DB4}" type="slidenum">
              <a:rPr lang="es-ES_tradnl" altLang="es-ES"/>
              <a:pPr/>
              <a:t>4</a:t>
            </a:fld>
            <a:endParaRPr lang="es-ES_tradnl" altLang="es-ES"/>
          </a:p>
        </p:txBody>
      </p:sp>
      <p:sp>
        <p:nvSpPr>
          <p:cNvPr id="235522" name="Rectangle 2"/>
          <p:cNvSpPr>
            <a:spLocks noChangeArrowheads="1" noTextEdit="1"/>
          </p:cNvSpPr>
          <p:nvPr>
            <p:ph type="sldImg"/>
          </p:nvPr>
        </p:nvSpPr>
        <p:spPr>
          <a:xfrm>
            <a:off x="917575" y="744538"/>
            <a:ext cx="4964113" cy="3722687"/>
          </a:xfrm>
          <a:ln/>
        </p:spPr>
      </p:sp>
      <p:sp>
        <p:nvSpPr>
          <p:cNvPr id="235523" name="Rectangle 3"/>
          <p:cNvSpPr>
            <a:spLocks noGrp="1" noChangeArrowheads="1"/>
          </p:cNvSpPr>
          <p:nvPr>
            <p:ph type="body" idx="1"/>
          </p:nvPr>
        </p:nvSpPr>
        <p:spPr>
          <a:xfrm>
            <a:off x="906463" y="4714875"/>
            <a:ext cx="4984750" cy="4467225"/>
          </a:xfrm>
        </p:spPr>
        <p:txBody>
          <a:bodyPr/>
          <a:lstStyle/>
          <a:p>
            <a:endParaRPr lang="es-ES_tradnl" altLang="es-ES"/>
          </a:p>
        </p:txBody>
      </p:sp>
    </p:spTree>
    <p:extLst>
      <p:ext uri="{BB962C8B-B14F-4D97-AF65-F5344CB8AC3E}">
        <p14:creationId xmlns:p14="http://schemas.microsoft.com/office/powerpoint/2010/main" val="140948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sz="1200">
                <a:solidFill>
                  <a:schemeClr val="tx1"/>
                </a:solidFill>
                <a:latin typeface="Arial" charset="0"/>
              </a:defRPr>
            </a:lvl1pPr>
            <a:lvl2pPr marL="742950" indent="-285750" defTabSz="955675" eaLnBrk="0" hangingPunct="0">
              <a:defRPr sz="1200">
                <a:solidFill>
                  <a:schemeClr val="tx1"/>
                </a:solidFill>
                <a:latin typeface="Arial" charset="0"/>
              </a:defRPr>
            </a:lvl2pPr>
            <a:lvl3pPr marL="1143000" indent="-228600" defTabSz="955675" eaLnBrk="0" hangingPunct="0">
              <a:defRPr sz="1200">
                <a:solidFill>
                  <a:schemeClr val="tx1"/>
                </a:solidFill>
                <a:latin typeface="Arial" charset="0"/>
              </a:defRPr>
            </a:lvl3pPr>
            <a:lvl4pPr marL="1600200" indent="-228600" defTabSz="955675" eaLnBrk="0" hangingPunct="0">
              <a:defRPr sz="1200">
                <a:solidFill>
                  <a:schemeClr val="tx1"/>
                </a:solidFill>
                <a:latin typeface="Arial" charset="0"/>
              </a:defRPr>
            </a:lvl4pPr>
            <a:lvl5pPr marL="2057400" indent="-228600" defTabSz="955675" eaLnBrk="0" hangingPunct="0">
              <a:defRPr sz="1200">
                <a:solidFill>
                  <a:schemeClr val="tx1"/>
                </a:solidFill>
                <a:latin typeface="Arial" charset="0"/>
              </a:defRPr>
            </a:lvl5pPr>
            <a:lvl6pPr marL="2514600" indent="-228600" defTabSz="955675" eaLnBrk="0" fontAlgn="base" hangingPunct="0">
              <a:spcBef>
                <a:spcPct val="0"/>
              </a:spcBef>
              <a:spcAft>
                <a:spcPct val="0"/>
              </a:spcAft>
              <a:defRPr sz="1200">
                <a:solidFill>
                  <a:schemeClr val="tx1"/>
                </a:solidFill>
                <a:latin typeface="Arial" charset="0"/>
              </a:defRPr>
            </a:lvl6pPr>
            <a:lvl7pPr marL="2971800" indent="-228600" defTabSz="955675" eaLnBrk="0" fontAlgn="base" hangingPunct="0">
              <a:spcBef>
                <a:spcPct val="0"/>
              </a:spcBef>
              <a:spcAft>
                <a:spcPct val="0"/>
              </a:spcAft>
              <a:defRPr sz="1200">
                <a:solidFill>
                  <a:schemeClr val="tx1"/>
                </a:solidFill>
                <a:latin typeface="Arial" charset="0"/>
              </a:defRPr>
            </a:lvl7pPr>
            <a:lvl8pPr marL="3429000" indent="-228600" defTabSz="955675" eaLnBrk="0" fontAlgn="base" hangingPunct="0">
              <a:spcBef>
                <a:spcPct val="0"/>
              </a:spcBef>
              <a:spcAft>
                <a:spcPct val="0"/>
              </a:spcAft>
              <a:defRPr sz="1200">
                <a:solidFill>
                  <a:schemeClr val="tx1"/>
                </a:solidFill>
                <a:latin typeface="Arial" charset="0"/>
              </a:defRPr>
            </a:lvl8pPr>
            <a:lvl9pPr marL="3886200" indent="-228600" defTabSz="955675" eaLnBrk="0" fontAlgn="base" hangingPunct="0">
              <a:spcBef>
                <a:spcPct val="0"/>
              </a:spcBef>
              <a:spcAft>
                <a:spcPct val="0"/>
              </a:spcAft>
              <a:defRPr sz="1200">
                <a:solidFill>
                  <a:schemeClr val="tx1"/>
                </a:solidFill>
                <a:latin typeface="Arial" charset="0"/>
              </a:defRPr>
            </a:lvl9pPr>
          </a:lstStyle>
          <a:p>
            <a:pPr eaLnBrk="1" hangingPunct="1"/>
            <a:fld id="{6CD82A5E-9440-4F5C-9B95-65F367D3F648}" type="slidenum">
              <a:rPr lang="es-ES" altLang="es-ES" smtClean="0"/>
              <a:pPr eaLnBrk="1" hangingPunct="1"/>
              <a:t>10</a:t>
            </a:fld>
            <a:endParaRPr lang="es-ES" altLang="es-ES" smtClean="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s-E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90600" y="768350"/>
            <a:ext cx="5116513" cy="3836988"/>
          </a:xfrm>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22AC54D6-613E-4DC3-A63D-F894CEE5236D}" type="slidenum">
              <a:rPr lang="es-ES" smtClean="0"/>
              <a:pPr/>
              <a:t>45</a:t>
            </a:fld>
            <a:endParaRPr lang="es-ES" dirty="0"/>
          </a:p>
        </p:txBody>
      </p:sp>
    </p:spTree>
    <p:extLst>
      <p:ext uri="{BB962C8B-B14F-4D97-AF65-F5344CB8AC3E}">
        <p14:creationId xmlns:p14="http://schemas.microsoft.com/office/powerpoint/2010/main" val="3450255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90600" y="768350"/>
            <a:ext cx="5116513" cy="3836988"/>
          </a:xfrm>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22AC54D6-613E-4DC3-A63D-F894CEE5236D}" type="slidenum">
              <a:rPr lang="es-ES" smtClean="0"/>
              <a:pPr/>
              <a:t>47</a:t>
            </a:fld>
            <a:endParaRPr lang="es-ES" dirty="0"/>
          </a:p>
        </p:txBody>
      </p:sp>
    </p:spTree>
    <p:extLst>
      <p:ext uri="{BB962C8B-B14F-4D97-AF65-F5344CB8AC3E}">
        <p14:creationId xmlns:p14="http://schemas.microsoft.com/office/powerpoint/2010/main" val="861526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90600" y="768350"/>
            <a:ext cx="5116513" cy="3836988"/>
          </a:xfrm>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22AC54D6-613E-4DC3-A63D-F894CEE5236D}" type="slidenum">
              <a:rPr lang="es-ES" smtClean="0"/>
              <a:pPr/>
              <a:t>48</a:t>
            </a:fld>
            <a:endParaRPr lang="es-ES" dirty="0"/>
          </a:p>
        </p:txBody>
      </p:sp>
    </p:spTree>
    <p:extLst>
      <p:ext uri="{BB962C8B-B14F-4D97-AF65-F5344CB8AC3E}">
        <p14:creationId xmlns:p14="http://schemas.microsoft.com/office/powerpoint/2010/main" val="326490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7"/>
          <p:cNvSpPr>
            <a:spLocks noGrp="1" noChangeArrowheads="1"/>
          </p:cNvSpPr>
          <p:nvPr>
            <p:ph type="sldNum" sz="quarter" idx="5"/>
          </p:nvPr>
        </p:nvSpPr>
        <p:spPr>
          <a:noFill/>
        </p:spPr>
        <p:txBody>
          <a:bodyPr/>
          <a:lstStyle/>
          <a:p>
            <a:pPr algn="r" rtl="0" fontAlgn="base">
              <a:spcBef>
                <a:spcPct val="0"/>
              </a:spcBef>
              <a:spcAft>
                <a:spcPct val="0"/>
              </a:spcAft>
            </a:pPr>
            <a:fld id="{3959F09E-97B0-44BC-B52F-52537AE7055C}" type="slidenum">
              <a:rPr lang="es-ES">
                <a:solidFill>
                  <a:srgbClr val="000000"/>
                </a:solidFill>
              </a:rPr>
              <a:pPr algn="r" rtl="0" fontAlgn="base">
                <a:spcBef>
                  <a:spcPct val="0"/>
                </a:spcBef>
                <a:spcAft>
                  <a:spcPct val="0"/>
                </a:spcAft>
              </a:pPr>
              <a:t>51</a:t>
            </a:fld>
            <a:endParaRPr lang="es-ES">
              <a:solidFill>
                <a:srgbClr val="000000"/>
              </a:solidFill>
            </a:endParaRPr>
          </a:p>
        </p:txBody>
      </p:sp>
      <p:sp>
        <p:nvSpPr>
          <p:cNvPr id="300034" name="Rectangle 2"/>
          <p:cNvSpPr>
            <a:spLocks noGrp="1" noRot="1" noChangeAspect="1" noChangeArrowheads="1" noTextEdit="1"/>
          </p:cNvSpPr>
          <p:nvPr>
            <p:ph type="sldImg"/>
          </p:nvPr>
        </p:nvSpPr>
        <p:spPr>
          <a:xfrm>
            <a:off x="992188" y="769938"/>
            <a:ext cx="5119687" cy="3838575"/>
          </a:xfrm>
          <a:ln/>
        </p:spPr>
      </p:sp>
      <p:sp>
        <p:nvSpPr>
          <p:cNvPr id="300035" name="Rectangle 3"/>
          <p:cNvSpPr>
            <a:spLocks noGrp="1" noChangeArrowheads="1"/>
          </p:cNvSpPr>
          <p:nvPr>
            <p:ph type="body" idx="1"/>
          </p:nvPr>
        </p:nvSpPr>
        <p:spPr>
          <a:xfrm>
            <a:off x="713217" y="4861442"/>
            <a:ext cx="5672867" cy="4603799"/>
          </a:xfrm>
          <a:noFill/>
          <a:ln/>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100464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92188" y="768350"/>
            <a:ext cx="5114925" cy="3836988"/>
          </a:xfrm>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pPr>
              <a:defRPr/>
            </a:pPr>
            <a:fld id="{1FBF6B62-9D22-41A0-AD35-7D509FD0CDBD}" type="slidenum">
              <a:rPr lang="es-ES" smtClean="0">
                <a:solidFill>
                  <a:prstClr val="black"/>
                </a:solidFill>
              </a:rPr>
              <a:pPr>
                <a:defRPr/>
              </a:pPr>
              <a:t>52</a:t>
            </a:fld>
            <a:endParaRPr lang="es-ES">
              <a:solidFill>
                <a:prstClr val="black"/>
              </a:solidFill>
            </a:endParaRPr>
          </a:p>
        </p:txBody>
      </p:sp>
    </p:spTree>
    <p:extLst>
      <p:ext uri="{BB962C8B-B14F-4D97-AF65-F5344CB8AC3E}">
        <p14:creationId xmlns:p14="http://schemas.microsoft.com/office/powerpoint/2010/main" val="408543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90600" y="768350"/>
            <a:ext cx="5116513" cy="3836988"/>
          </a:xfrm>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703920E8-5F07-4494-B9F1-0CC2A26029AF}" type="slidenum">
              <a:rPr lang="es-ES" smtClean="0"/>
              <a:pPr/>
              <a:t>53</a:t>
            </a:fld>
            <a:endParaRPr lang="es-ES"/>
          </a:p>
        </p:txBody>
      </p:sp>
    </p:spTree>
    <p:extLst>
      <p:ext uri="{BB962C8B-B14F-4D97-AF65-F5344CB8AC3E}">
        <p14:creationId xmlns:p14="http://schemas.microsoft.com/office/powerpoint/2010/main" val="3216712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90600" y="768350"/>
            <a:ext cx="5116513" cy="3836988"/>
          </a:xfrm>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703920E8-5F07-4494-B9F1-0CC2A26029AF}" type="slidenum">
              <a:rPr lang="es-ES" smtClean="0"/>
              <a:pPr/>
              <a:t>54</a:t>
            </a:fld>
            <a:endParaRPr lang="es-ES"/>
          </a:p>
        </p:txBody>
      </p:sp>
    </p:spTree>
    <p:extLst>
      <p:ext uri="{BB962C8B-B14F-4D97-AF65-F5344CB8AC3E}">
        <p14:creationId xmlns:p14="http://schemas.microsoft.com/office/powerpoint/2010/main" val="1270369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5" name="Rectangle 3"/>
          <p:cNvSpPr>
            <a:spLocks noGrp="1" noChangeArrowheads="1"/>
          </p:cNvSpPr>
          <p:nvPr>
            <p:ph idx="1"/>
          </p:nvPr>
        </p:nvSpPr>
        <p:spPr bwMode="auto">
          <a:xfrm>
            <a:off x="323850" y="1196975"/>
            <a:ext cx="8439150" cy="4465638"/>
          </a:xfrm>
          <a:prstGeom prst="rect">
            <a:avLst/>
          </a:prstGeom>
          <a:noFill/>
          <a:ln w="9525">
            <a:noFill/>
            <a:miter lim="800000"/>
            <a:headEnd/>
            <a:tailEnd/>
          </a:ln>
        </p:spPr>
        <p:txBody>
          <a:bodyPr/>
          <a:lstStyle>
            <a:lvl1pPr>
              <a:defRPr sz="2400" baseline="0">
                <a:solidFill>
                  <a:srgbClr val="002060"/>
                </a:solidFill>
              </a:defRPr>
            </a:lvl1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p>
          <a:p>
            <a:pPr lvl="4"/>
            <a:endParaRPr lang="es-ES" noProof="0" dirty="0" smtClean="0"/>
          </a:p>
          <a:p>
            <a:pPr lvl="4"/>
            <a:endParaRPr lang="es-ES" noProof="0" dirty="0" smtClean="0"/>
          </a:p>
          <a:p>
            <a:pPr lvl="4"/>
            <a:endParaRPr lang="es-ES" noProof="0" dirty="0" smtClean="0"/>
          </a:p>
          <a:p>
            <a:pPr lvl="4"/>
            <a:endParaRPr lang="es-ES" noProof="0" dirty="0" smtClean="0"/>
          </a:p>
          <a:p>
            <a:pPr lvl="4"/>
            <a:endParaRPr lang="es-ES" noProof="0" dirty="0" smtClean="0"/>
          </a:p>
          <a:p>
            <a:pPr lvl="4"/>
            <a:endParaRPr lang="es-ES" noProof="0" dirty="0" smtClean="0"/>
          </a:p>
          <a:p>
            <a:pPr lvl="4"/>
            <a:endParaRPr lang="es-ES" noProof="0" dirty="0" smtClean="0"/>
          </a:p>
          <a:p>
            <a:pPr lvl="4"/>
            <a:endParaRPr lang="es-ES" noProof="0" dirty="0" smtClean="0"/>
          </a:p>
        </p:txBody>
      </p:sp>
      <p:sp>
        <p:nvSpPr>
          <p:cNvPr id="3" name="Rectangle 15"/>
          <p:cNvSpPr>
            <a:spLocks noGrp="1" noChangeArrowheads="1"/>
          </p:cNvSpPr>
          <p:nvPr>
            <p:ph type="sldNum" sz="quarter" idx="10"/>
          </p:nvPr>
        </p:nvSpPr>
        <p:spPr>
          <a:xfrm>
            <a:off x="8448675" y="6488113"/>
            <a:ext cx="652463" cy="341312"/>
          </a:xfrm>
        </p:spPr>
        <p:txBody>
          <a:bodyPr/>
          <a:lstStyle>
            <a:lvl1pPr>
              <a:defRPr>
                <a:solidFill>
                  <a:schemeClr val="bg1"/>
                </a:solidFill>
              </a:defRPr>
            </a:lvl1pPr>
          </a:lstStyle>
          <a:p>
            <a:pPr>
              <a:defRPr/>
            </a:pPr>
            <a:fld id="{2AA058AD-0D45-4805-A08D-1604EC74AFE2}" type="slidenum">
              <a:rPr lang="es-ES_tradnl"/>
              <a:pPr>
                <a:defRPr/>
              </a:pPr>
              <a:t>‹Nº›</a:t>
            </a:fld>
            <a:endParaRPr lang="es-ES_tradnl" dirty="0"/>
          </a:p>
        </p:txBody>
      </p:sp>
    </p:spTree>
    <p:extLst>
      <p:ext uri="{BB962C8B-B14F-4D97-AF65-F5344CB8AC3E}">
        <p14:creationId xmlns:p14="http://schemas.microsoft.com/office/powerpoint/2010/main" val="20684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Rectangle 15"/>
          <p:cNvSpPr>
            <a:spLocks noGrp="1" noChangeArrowheads="1"/>
          </p:cNvSpPr>
          <p:nvPr>
            <p:ph type="sldNum" sz="quarter" idx="10"/>
          </p:nvPr>
        </p:nvSpPr>
        <p:spPr>
          <a:xfrm>
            <a:off x="8448675" y="6488113"/>
            <a:ext cx="652463" cy="341312"/>
          </a:xfrm>
        </p:spPr>
        <p:txBody>
          <a:bodyPr/>
          <a:lstStyle>
            <a:lvl1pPr>
              <a:defRPr>
                <a:solidFill>
                  <a:schemeClr val="bg1"/>
                </a:solidFill>
              </a:defRPr>
            </a:lvl1pPr>
          </a:lstStyle>
          <a:p>
            <a:pPr>
              <a:defRPr/>
            </a:pPr>
            <a:fld id="{6AB82EC2-9B62-4B70-AE6E-9FF35E4CE8BA}" type="slidenum">
              <a:rPr lang="es-ES_tradnl"/>
              <a:pPr>
                <a:defRPr/>
              </a:pPr>
              <a:t>‹Nº›</a:t>
            </a:fld>
            <a:endParaRPr lang="es-ES_tradnl" dirty="0"/>
          </a:p>
        </p:txBody>
      </p:sp>
    </p:spTree>
    <p:extLst>
      <p:ext uri="{BB962C8B-B14F-4D97-AF65-F5344CB8AC3E}">
        <p14:creationId xmlns:p14="http://schemas.microsoft.com/office/powerpoint/2010/main" val="172643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15"/>
          <p:cNvSpPr>
            <a:spLocks noGrp="1" noChangeArrowheads="1"/>
          </p:cNvSpPr>
          <p:nvPr>
            <p:ph type="sldNum" sz="quarter" idx="10"/>
          </p:nvPr>
        </p:nvSpPr>
        <p:spPr>
          <a:xfrm>
            <a:off x="8448675" y="6488113"/>
            <a:ext cx="652463" cy="341312"/>
          </a:xfrm>
        </p:spPr>
        <p:txBody>
          <a:bodyPr/>
          <a:lstStyle>
            <a:lvl1pPr>
              <a:defRPr>
                <a:solidFill>
                  <a:schemeClr val="bg1"/>
                </a:solidFill>
              </a:defRPr>
            </a:lvl1pPr>
          </a:lstStyle>
          <a:p>
            <a:pPr>
              <a:defRPr/>
            </a:pPr>
            <a:fld id="{3804C9F9-AE03-4061-8B60-458662F8215B}" type="slidenum">
              <a:rPr lang="es-ES_tradnl"/>
              <a:pPr>
                <a:defRPr/>
              </a:pPr>
              <a:t>‹Nº›</a:t>
            </a:fld>
            <a:endParaRPr lang="es-ES_tradnl" dirty="0"/>
          </a:p>
        </p:txBody>
      </p:sp>
    </p:spTree>
    <p:extLst>
      <p:ext uri="{BB962C8B-B14F-4D97-AF65-F5344CB8AC3E}">
        <p14:creationId xmlns:p14="http://schemas.microsoft.com/office/powerpoint/2010/main" val="54878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71860" y="409596"/>
            <a:ext cx="6893169" cy="638175"/>
          </a:xfrm>
          <a:prstGeom prst="rect">
            <a:avLst/>
          </a:prstGeom>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a:xfrm>
            <a:off x="457201" y="1628800"/>
            <a:ext cx="8229600" cy="4906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892175884"/>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1_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294812"/>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smtClean="0"/>
              <a:t>Haga clic para modificar el estilo de título del patrón</a:t>
            </a:r>
            <a:endParaRPr lang="es-ES"/>
          </a:p>
        </p:txBody>
      </p:sp>
    </p:spTree>
    <p:extLst>
      <p:ext uri="{BB962C8B-B14F-4D97-AF65-F5344CB8AC3E}">
        <p14:creationId xmlns:p14="http://schemas.microsoft.com/office/powerpoint/2010/main" val="2129722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3850" y="1196975"/>
            <a:ext cx="8439150"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a:p>
            <a:pPr lvl="4"/>
            <a:endParaRPr lang="es-ES" altLang="es-ES" smtClean="0"/>
          </a:p>
          <a:p>
            <a:pPr lvl="4"/>
            <a:endParaRPr lang="es-ES" altLang="es-ES" smtClean="0"/>
          </a:p>
          <a:p>
            <a:pPr lvl="4"/>
            <a:endParaRPr lang="es-ES" altLang="es-ES" smtClean="0"/>
          </a:p>
          <a:p>
            <a:pPr lvl="4"/>
            <a:endParaRPr lang="es-ES" altLang="es-ES" smtClean="0"/>
          </a:p>
          <a:p>
            <a:pPr lvl="4"/>
            <a:endParaRPr lang="es-ES" altLang="es-ES" smtClean="0"/>
          </a:p>
          <a:p>
            <a:pPr lvl="4"/>
            <a:endParaRPr lang="es-ES" altLang="es-ES" smtClean="0"/>
          </a:p>
          <a:p>
            <a:pPr lvl="4"/>
            <a:endParaRPr lang="es-ES" altLang="es-ES" smtClean="0"/>
          </a:p>
          <a:p>
            <a:pPr lvl="4"/>
            <a:endParaRPr lang="es-ES" altLang="es-ES" smtClean="0"/>
          </a:p>
        </p:txBody>
      </p:sp>
      <p:grpSp>
        <p:nvGrpSpPr>
          <p:cNvPr id="1027" name="9 Grupo"/>
          <p:cNvGrpSpPr>
            <a:grpSpLocks/>
          </p:cNvGrpSpPr>
          <p:nvPr userDrawn="1"/>
        </p:nvGrpSpPr>
        <p:grpSpPr bwMode="auto">
          <a:xfrm>
            <a:off x="0" y="106363"/>
            <a:ext cx="9144000" cy="6786562"/>
            <a:chOff x="0" y="71414"/>
            <a:chExt cx="9144000" cy="6786586"/>
          </a:xfrm>
        </p:grpSpPr>
        <p:sp>
          <p:nvSpPr>
            <p:cNvPr id="1030" name="Rectangle 18"/>
            <p:cNvSpPr>
              <a:spLocks noChangeArrowheads="1"/>
            </p:cNvSpPr>
            <p:nvPr userDrawn="1"/>
          </p:nvSpPr>
          <p:spPr bwMode="auto">
            <a:xfrm>
              <a:off x="0" y="6400798"/>
              <a:ext cx="9144000" cy="457202"/>
            </a:xfrm>
            <a:prstGeom prst="rect">
              <a:avLst/>
            </a:prstGeom>
            <a:solidFill>
              <a:srgbClr val="698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 altLang="es-ES"/>
            </a:p>
          </p:txBody>
        </p:sp>
        <p:grpSp>
          <p:nvGrpSpPr>
            <p:cNvPr id="1031" name="Group 22"/>
            <p:cNvGrpSpPr>
              <a:grpSpLocks/>
            </p:cNvGrpSpPr>
            <p:nvPr userDrawn="1"/>
          </p:nvGrpSpPr>
          <p:grpSpPr bwMode="auto">
            <a:xfrm>
              <a:off x="0" y="71414"/>
              <a:ext cx="9144000" cy="1006475"/>
              <a:chOff x="0" y="0"/>
              <a:chExt cx="5760" cy="634"/>
            </a:xfrm>
          </p:grpSpPr>
          <p:grpSp>
            <p:nvGrpSpPr>
              <p:cNvPr id="1032" name="Group 23"/>
              <p:cNvGrpSpPr>
                <a:grpSpLocks/>
              </p:cNvGrpSpPr>
              <p:nvPr userDrawn="1"/>
            </p:nvGrpSpPr>
            <p:grpSpPr bwMode="auto">
              <a:xfrm>
                <a:off x="0" y="0"/>
                <a:ext cx="5760" cy="634"/>
                <a:chOff x="0" y="0"/>
                <a:chExt cx="5760" cy="634"/>
              </a:xfrm>
            </p:grpSpPr>
            <p:pic>
              <p:nvPicPr>
                <p:cNvPr id="1034" name="Picture 24" descr="Logo CIFF"/>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 y="0"/>
                  <a:ext cx="81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Text Box 25"/>
                <p:cNvSpPr txBox="1">
                  <a:spLocks noChangeArrowheads="1"/>
                </p:cNvSpPr>
                <p:nvPr userDrawn="1"/>
              </p:nvSpPr>
              <p:spPr bwMode="auto">
                <a:xfrm>
                  <a:off x="0" y="432"/>
                  <a:ext cx="5760" cy="2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spcBef>
                      <a:spcPct val="50000"/>
                    </a:spcBef>
                    <a:defRPr/>
                  </a:pPr>
                  <a:endParaRPr lang="en-US" sz="1500" u="sng" smtClean="0">
                    <a:solidFill>
                      <a:srgbClr val="336699"/>
                    </a:solidFill>
                    <a:latin typeface="Arial Unicode MS" pitchFamily="34" charset="-128"/>
                  </a:endParaRPr>
                </a:p>
              </p:txBody>
            </p:sp>
          </p:grpSp>
          <p:sp>
            <p:nvSpPr>
              <p:cNvPr id="1033" name="Line 26"/>
              <p:cNvSpPr>
                <a:spLocks noChangeShapeType="1"/>
              </p:cNvSpPr>
              <p:nvPr userDrawn="1"/>
            </p:nvSpPr>
            <p:spPr bwMode="auto">
              <a:xfrm>
                <a:off x="912" y="432"/>
                <a:ext cx="4848"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es-ES"/>
              </a:p>
            </p:txBody>
          </p:sp>
        </p:grpSp>
      </p:grpSp>
      <p:sp>
        <p:nvSpPr>
          <p:cNvPr id="1039" name="Rectangle 15"/>
          <p:cNvSpPr>
            <a:spLocks noGrp="1" noChangeArrowheads="1"/>
          </p:cNvSpPr>
          <p:nvPr>
            <p:ph type="sldNum" sz="quarter" idx="4"/>
          </p:nvPr>
        </p:nvSpPr>
        <p:spPr bwMode="auto">
          <a:xfrm>
            <a:off x="8274050" y="6429375"/>
            <a:ext cx="8699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500" b="1">
                <a:solidFill>
                  <a:schemeClr val="tx1"/>
                </a:solidFill>
                <a:latin typeface="Arial" charset="0"/>
              </a:defRPr>
            </a:lvl1pPr>
          </a:lstStyle>
          <a:p>
            <a:pPr>
              <a:defRPr/>
            </a:pPr>
            <a:fld id="{73781CCE-9BA7-4212-A759-7C3B3B5B9F44}" type="slidenum">
              <a:rPr lang="es-ES_tradnl"/>
              <a:pPr>
                <a:defRPr/>
              </a:pPr>
              <a:t>‹Nº›</a:t>
            </a:fld>
            <a:endParaRPr lang="es-ES_tradnl" dirty="0"/>
          </a:p>
        </p:txBody>
      </p:sp>
      <p:sp>
        <p:nvSpPr>
          <p:cNvPr id="1029" name="Text Box 19"/>
          <p:cNvSpPr txBox="1">
            <a:spLocks noChangeArrowheads="1"/>
          </p:cNvSpPr>
          <p:nvPr userDrawn="1"/>
        </p:nvSpPr>
        <p:spPr bwMode="auto">
          <a:xfrm>
            <a:off x="0" y="6491288"/>
            <a:ext cx="9144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eaLnBrk="1" hangingPunct="1">
              <a:defRPr/>
            </a:pPr>
            <a:r>
              <a:rPr lang="es-ES_tradnl" sz="1600" dirty="0" smtClean="0">
                <a:solidFill>
                  <a:schemeClr val="bg1"/>
                </a:solidFill>
                <a:latin typeface="Century Gothic" pitchFamily="34" charset="0"/>
              </a:rPr>
              <a:t>MASTER EN BUSINESS ANALYTICS Y BIG DATA</a:t>
            </a:r>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Lst>
  <p:timing>
    <p:tnLst>
      <p:par>
        <p:cTn id="1" dur="indefinite" restart="never" nodeType="tmRoot"/>
      </p:par>
    </p:tnLst>
  </p:timing>
  <p:hf hdr="0" ftr="0" dt="0"/>
  <p:txStyles>
    <p:title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p:titleStyle>
    <p:bodyStyle>
      <a:lvl1pPr marL="342900" indent="-342900" algn="l" rtl="0" eaLnBrk="0" fontAlgn="base" hangingPunct="0">
        <a:spcBef>
          <a:spcPct val="20000"/>
        </a:spcBef>
        <a:spcAft>
          <a:spcPct val="0"/>
        </a:spcAft>
        <a:buClr>
          <a:schemeClr val="bg1"/>
        </a:buClr>
        <a:buSzPct val="25000"/>
        <a:buFont typeface="Times" pitchFamily="18" charset="0"/>
        <a:buChar char="•"/>
        <a:defRPr sz="2400" b="1">
          <a:solidFill>
            <a:srgbClr val="002060"/>
          </a:solidFill>
          <a:latin typeface="+mn-lt"/>
          <a:ea typeface="+mn-ea"/>
          <a:cs typeface="+mn-cs"/>
        </a:defRPr>
      </a:lvl1pPr>
      <a:lvl2pPr marL="768350" indent="-285750" algn="l" rtl="0" eaLnBrk="0" fontAlgn="base" hangingPunct="0">
        <a:spcBef>
          <a:spcPct val="20000"/>
        </a:spcBef>
        <a:spcAft>
          <a:spcPct val="0"/>
        </a:spcAft>
        <a:buClr>
          <a:srgbClr val="000024"/>
        </a:buClr>
        <a:buFont typeface="Wingdings" pitchFamily="2" charset="2"/>
        <a:buChar char="n"/>
        <a:defRPr sz="2200">
          <a:solidFill>
            <a:srgbClr val="002060"/>
          </a:solidFill>
          <a:latin typeface="+mn-lt"/>
        </a:defRPr>
      </a:lvl2pPr>
      <a:lvl3pPr marL="1187450" indent="-228600" algn="l" rtl="0" eaLnBrk="0" fontAlgn="base" hangingPunct="0">
        <a:spcBef>
          <a:spcPct val="20000"/>
        </a:spcBef>
        <a:spcAft>
          <a:spcPct val="0"/>
        </a:spcAft>
        <a:buClr>
          <a:srgbClr val="000024"/>
        </a:buClr>
        <a:buFont typeface="Arial" charset="0"/>
        <a:buChar char="–"/>
        <a:defRPr sz="2000">
          <a:solidFill>
            <a:srgbClr val="002060"/>
          </a:solidFill>
          <a:latin typeface="+mn-lt"/>
        </a:defRPr>
      </a:lvl3pPr>
      <a:lvl4pPr marL="1606550" indent="-228600" algn="l" rtl="0" eaLnBrk="0" fontAlgn="base" hangingPunct="0">
        <a:spcBef>
          <a:spcPct val="20000"/>
        </a:spcBef>
        <a:spcAft>
          <a:spcPct val="0"/>
        </a:spcAft>
        <a:buClr>
          <a:srgbClr val="000024"/>
        </a:buClr>
        <a:buChar char="–"/>
        <a:defRPr sz="2000">
          <a:solidFill>
            <a:srgbClr val="002060"/>
          </a:solidFill>
          <a:latin typeface="+mn-lt"/>
        </a:defRPr>
      </a:lvl4pPr>
      <a:lvl5pPr marL="2057400" indent="-228600" algn="l" rtl="0" eaLnBrk="0" fontAlgn="base" hangingPunct="0">
        <a:spcBef>
          <a:spcPct val="20000"/>
        </a:spcBef>
        <a:spcAft>
          <a:spcPct val="0"/>
        </a:spcAft>
        <a:buClr>
          <a:srgbClr val="000024"/>
        </a:buClr>
        <a:buChar char="»"/>
        <a:defRPr sz="2000">
          <a:solidFill>
            <a:srgbClr val="002060"/>
          </a:solidFill>
          <a:latin typeface="+mn-lt"/>
        </a:defRPr>
      </a:lvl5pPr>
      <a:lvl6pPr marL="2514600" indent="-228600" algn="l" rtl="0" fontAlgn="base">
        <a:spcBef>
          <a:spcPct val="20000"/>
        </a:spcBef>
        <a:spcAft>
          <a:spcPct val="0"/>
        </a:spcAft>
        <a:buClr>
          <a:srgbClr val="000024"/>
        </a:buClr>
        <a:defRPr sz="2000">
          <a:solidFill>
            <a:srgbClr val="000024"/>
          </a:solidFill>
          <a:latin typeface="+mn-lt"/>
        </a:defRPr>
      </a:lvl6pPr>
      <a:lvl7pPr marL="2971800" indent="-228600" algn="l" rtl="0" fontAlgn="base">
        <a:spcBef>
          <a:spcPct val="20000"/>
        </a:spcBef>
        <a:spcAft>
          <a:spcPct val="0"/>
        </a:spcAft>
        <a:buClr>
          <a:srgbClr val="000024"/>
        </a:buClr>
        <a:defRPr sz="2000">
          <a:solidFill>
            <a:srgbClr val="000024"/>
          </a:solidFill>
          <a:latin typeface="+mn-lt"/>
        </a:defRPr>
      </a:lvl7pPr>
      <a:lvl8pPr marL="3429000" indent="-228600" algn="l" rtl="0" fontAlgn="base">
        <a:spcBef>
          <a:spcPct val="20000"/>
        </a:spcBef>
        <a:spcAft>
          <a:spcPct val="0"/>
        </a:spcAft>
        <a:buClr>
          <a:srgbClr val="000024"/>
        </a:buClr>
        <a:defRPr sz="2000">
          <a:solidFill>
            <a:srgbClr val="000024"/>
          </a:solidFill>
          <a:latin typeface="+mn-lt"/>
        </a:defRPr>
      </a:lvl8pPr>
      <a:lvl9pPr marL="3886200" indent="-228600" algn="l" rtl="0" fontAlgn="base">
        <a:spcBef>
          <a:spcPct val="20000"/>
        </a:spcBef>
        <a:spcAft>
          <a:spcPct val="0"/>
        </a:spcAft>
        <a:buClr>
          <a:srgbClr val="000024"/>
        </a:buClr>
        <a:defRPr sz="2000">
          <a:solidFill>
            <a:srgbClr val="000024"/>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3.wdp"/><Relationship Id="rId7" Type="http://schemas.openxmlformats.org/officeDocument/2006/relationships/diagramColors" Target="../diagrams/colors4.xml"/><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1.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5.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6.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Layout" Target="../diagrams/layout9.xml"/><Relationship Id="rId7" Type="http://schemas.openxmlformats.org/officeDocument/2006/relationships/image" Target="../media/image71.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80.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0.jpeg"/><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notesSlide" Target="../notesSlides/notesSlide3.xml"/><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00.wmf"/><Relationship Id="rId5" Type="http://schemas.openxmlformats.org/officeDocument/2006/relationships/oleObject" Target="../embeddings/oleObject4.bin"/><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5123" name="Text Box 2"/>
          <p:cNvSpPr txBox="1">
            <a:spLocks noChangeArrowheads="1"/>
          </p:cNvSpPr>
          <p:nvPr/>
        </p:nvSpPr>
        <p:spPr bwMode="auto">
          <a:xfrm>
            <a:off x="0" y="51816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GB" altLang="es-ES">
              <a:solidFill>
                <a:schemeClr val="bg1"/>
              </a:solidFill>
              <a:latin typeface="Tahoma" pitchFamily="34" charset="0"/>
            </a:endParaRPr>
          </a:p>
        </p:txBody>
      </p:sp>
      <p:pic>
        <p:nvPicPr>
          <p:cNvPr id="5124" name="10 Imagen" descr="logociff_blanco.png"/>
          <p:cNvPicPr>
            <a:picLocks noChangeAspect="1"/>
          </p:cNvPicPr>
          <p:nvPr/>
        </p:nvPicPr>
        <p:blipFill>
          <a:blip r:embed="rId2">
            <a:extLst>
              <a:ext uri="{28A0092B-C50C-407E-A947-70E740481C1C}">
                <a14:useLocalDpi xmlns:a14="http://schemas.microsoft.com/office/drawing/2010/main" val="0"/>
              </a:ext>
            </a:extLst>
          </a:blip>
          <a:srcRect l="15501" b="17004"/>
          <a:stretch>
            <a:fillRect/>
          </a:stretch>
        </p:blipFill>
        <p:spPr bwMode="auto">
          <a:xfrm>
            <a:off x="3429000" y="2306638"/>
            <a:ext cx="3786188"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5" name="20 Grupo"/>
          <p:cNvGrpSpPr>
            <a:grpSpLocks/>
          </p:cNvGrpSpPr>
          <p:nvPr/>
        </p:nvGrpSpPr>
        <p:grpSpPr bwMode="auto">
          <a:xfrm>
            <a:off x="0" y="0"/>
            <a:ext cx="9144000" cy="6858000"/>
            <a:chOff x="0" y="0"/>
            <a:chExt cx="9144000" cy="6858000"/>
          </a:xfrm>
        </p:grpSpPr>
        <p:grpSp>
          <p:nvGrpSpPr>
            <p:cNvPr id="5129" name="Group 3"/>
            <p:cNvGrpSpPr>
              <a:grpSpLocks/>
            </p:cNvGrpSpPr>
            <p:nvPr/>
          </p:nvGrpSpPr>
          <p:grpSpPr bwMode="auto">
            <a:xfrm>
              <a:off x="3400425" y="5857875"/>
              <a:ext cx="5743575" cy="1000125"/>
              <a:chOff x="2142" y="3696"/>
              <a:chExt cx="3618" cy="624"/>
            </a:xfrm>
          </p:grpSpPr>
          <p:sp>
            <p:nvSpPr>
              <p:cNvPr id="5138" name="Rectangle 4"/>
              <p:cNvSpPr>
                <a:spLocks noChangeArrowheads="1"/>
              </p:cNvSpPr>
              <p:nvPr/>
            </p:nvSpPr>
            <p:spPr bwMode="auto">
              <a:xfrm>
                <a:off x="2142" y="3696"/>
                <a:ext cx="3618" cy="624"/>
              </a:xfrm>
              <a:prstGeom prst="rect">
                <a:avLst/>
              </a:prstGeom>
              <a:solidFill>
                <a:srgbClr val="698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 altLang="es-ES"/>
              </a:p>
            </p:txBody>
          </p:sp>
          <p:sp>
            <p:nvSpPr>
              <p:cNvPr id="5139" name="Text Box 5"/>
              <p:cNvSpPr txBox="1">
                <a:spLocks noChangeArrowheads="1"/>
              </p:cNvSpPr>
              <p:nvPr/>
            </p:nvSpPr>
            <p:spPr bwMode="auto">
              <a:xfrm>
                <a:off x="3832" y="379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_tradnl" altLang="es-ES" sz="2000">
                  <a:solidFill>
                    <a:schemeClr val="bg1"/>
                  </a:solidFill>
                  <a:latin typeface="Century Gothic" pitchFamily="34" charset="0"/>
                </a:endParaRPr>
              </a:p>
            </p:txBody>
          </p:sp>
        </p:grpSp>
        <p:sp>
          <p:nvSpPr>
            <p:cNvPr id="5130" name="Rectangle 8"/>
            <p:cNvSpPr>
              <a:spLocks noChangeArrowheads="1"/>
            </p:cNvSpPr>
            <p:nvPr/>
          </p:nvSpPr>
          <p:spPr bwMode="auto">
            <a:xfrm>
              <a:off x="0" y="5874544"/>
              <a:ext cx="3409950" cy="983456"/>
            </a:xfrm>
            <a:prstGeom prst="rect">
              <a:avLst/>
            </a:prstGeom>
            <a:solidFill>
              <a:srgbClr val="41414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n-GB" altLang="es-ES"/>
            </a:p>
          </p:txBody>
        </p:sp>
        <p:sp>
          <p:nvSpPr>
            <p:cNvPr id="5131" name="Rectangle 10"/>
            <p:cNvSpPr>
              <a:spLocks noChangeArrowheads="1"/>
            </p:cNvSpPr>
            <p:nvPr/>
          </p:nvSpPr>
          <p:spPr bwMode="auto">
            <a:xfrm>
              <a:off x="0" y="3962400"/>
              <a:ext cx="3429000" cy="191214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 altLang="es-ES"/>
            </a:p>
          </p:txBody>
        </p:sp>
        <p:sp>
          <p:nvSpPr>
            <p:cNvPr id="2" name="Rectangle 11"/>
            <p:cNvSpPr>
              <a:spLocks noChangeArrowheads="1"/>
            </p:cNvSpPr>
            <p:nvPr/>
          </p:nvSpPr>
          <p:spPr bwMode="auto">
            <a:xfrm>
              <a:off x="0" y="3429000"/>
              <a:ext cx="3429000" cy="1219200"/>
            </a:xfrm>
            <a:prstGeom prst="rect">
              <a:avLst/>
            </a:prstGeom>
            <a:solidFill>
              <a:schemeClr val="bg2">
                <a:lumMod val="20000"/>
                <a:lumOff val="80000"/>
              </a:schemeClr>
            </a:solidFill>
            <a:ln w="9525">
              <a:noFill/>
              <a:miter lim="800000"/>
              <a:headEnd/>
              <a:tailEnd/>
            </a:ln>
          </p:spPr>
          <p:txBody>
            <a:bodyPr wrap="none" anchor="ctr"/>
            <a:lstStyle/>
            <a:p>
              <a:pPr>
                <a:defRPr/>
              </a:pPr>
              <a:endParaRPr lang="es-ES">
                <a:latin typeface="Arial" pitchFamily="34" charset="0"/>
              </a:endParaRPr>
            </a:p>
          </p:txBody>
        </p:sp>
        <p:pic>
          <p:nvPicPr>
            <p:cNvPr id="5133" name="Picture 7" descr="ua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2763" y="2605088"/>
              <a:ext cx="1493837"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2598738"/>
              <a:ext cx="12700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16" descr="E:\seg\Mis documentos\proyecto\CIFF\imagenes\logos\ciff_contx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50" y="571500"/>
              <a:ext cx="1590675"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6" name="16 CuadroTexto"/>
            <p:cNvSpPr txBox="1">
              <a:spLocks noChangeArrowheads="1"/>
            </p:cNvSpPr>
            <p:nvPr/>
          </p:nvSpPr>
          <p:spPr bwMode="auto">
            <a:xfrm>
              <a:off x="0" y="2286000"/>
              <a:ext cx="3381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eaLnBrk="1" hangingPunct="1"/>
              <a:r>
                <a:rPr lang="es-ES" altLang="es-ES" sz="1000">
                  <a:solidFill>
                    <a:srgbClr val="053179"/>
                  </a:solidFill>
                  <a:latin typeface="Frutiger Linotype" pitchFamily="34" charset="0"/>
                </a:rPr>
                <a:t>CIFF </a:t>
              </a:r>
              <a:r>
                <a:rPr lang="en-GB" altLang="es-ES" sz="1000">
                  <a:solidFill>
                    <a:srgbClr val="053179"/>
                  </a:solidFill>
                  <a:latin typeface="Frutiger Linotype" pitchFamily="34" charset="0"/>
                </a:rPr>
                <a:t>Trustees</a:t>
              </a:r>
              <a:r>
                <a:rPr lang="es-ES" altLang="es-ES" sz="1000">
                  <a:solidFill>
                    <a:srgbClr val="053179"/>
                  </a:solidFill>
                  <a:latin typeface="Frutiger Linotype" pitchFamily="34" charset="0"/>
                </a:rPr>
                <a:t>:</a:t>
              </a:r>
            </a:p>
          </p:txBody>
        </p:sp>
        <p:pic>
          <p:nvPicPr>
            <p:cNvPr id="5137" name="Picture 18" descr="E:\seg\Mis documentos\proyecto\CIFF\Presentaciones\ppt\contrap.jpg"/>
            <p:cNvPicPr>
              <a:picLocks noChangeAspect="1" noChangeArrowheads="1"/>
            </p:cNvPicPr>
            <p:nvPr/>
          </p:nvPicPr>
          <p:blipFill>
            <a:blip r:embed="rId6">
              <a:extLst>
                <a:ext uri="{28A0092B-C50C-407E-A947-70E740481C1C}">
                  <a14:useLocalDpi xmlns:a14="http://schemas.microsoft.com/office/drawing/2010/main" val="0"/>
                </a:ext>
              </a:extLst>
            </a:blip>
            <a:srcRect r="26575"/>
            <a:stretch>
              <a:fillRect/>
            </a:stretch>
          </p:blipFill>
          <p:spPr bwMode="auto">
            <a:xfrm>
              <a:off x="3408363" y="0"/>
              <a:ext cx="5735637"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6" name="21 CuadroTexto"/>
          <p:cNvSpPr txBox="1">
            <a:spLocks noChangeArrowheads="1"/>
          </p:cNvSpPr>
          <p:nvPr/>
        </p:nvSpPr>
        <p:spPr bwMode="auto">
          <a:xfrm>
            <a:off x="3592513" y="1679575"/>
            <a:ext cx="53848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eaLnBrk="1" hangingPunct="1"/>
            <a:r>
              <a:rPr lang="es-ES" altLang="es-ES" sz="3600" b="1" dirty="0" smtClean="0">
                <a:solidFill>
                  <a:schemeClr val="bg1"/>
                </a:solidFill>
              </a:rPr>
              <a:t>PREDICTIVE ANALYTICS</a:t>
            </a:r>
          </a:p>
          <a:p>
            <a:pPr algn="ctr" eaLnBrk="1" hangingPunct="1"/>
            <a:r>
              <a:rPr lang="es-ES" altLang="es-ES" sz="2800" i="1" dirty="0" smtClean="0">
                <a:solidFill>
                  <a:schemeClr val="bg1"/>
                </a:solidFill>
              </a:rPr>
              <a:t>(</a:t>
            </a:r>
            <a:r>
              <a:rPr lang="es-ES" altLang="es-ES" sz="2800" i="1" dirty="0" err="1" smtClean="0">
                <a:solidFill>
                  <a:schemeClr val="bg1"/>
                </a:solidFill>
              </a:rPr>
              <a:t>Applications</a:t>
            </a:r>
            <a:r>
              <a:rPr lang="es-ES" altLang="es-ES" sz="2800" i="1" dirty="0" smtClean="0">
                <a:solidFill>
                  <a:schemeClr val="bg1"/>
                </a:solidFill>
              </a:rPr>
              <a:t> to Business </a:t>
            </a:r>
            <a:r>
              <a:rPr lang="es-ES" altLang="es-ES" sz="2800" i="1" dirty="0" err="1" smtClean="0">
                <a:solidFill>
                  <a:schemeClr val="bg1"/>
                </a:solidFill>
              </a:rPr>
              <a:t>Challenges</a:t>
            </a:r>
            <a:r>
              <a:rPr lang="es-ES" altLang="es-ES" sz="2800" i="1" dirty="0">
                <a:solidFill>
                  <a:schemeClr val="bg1"/>
                </a:solidFill>
              </a:rPr>
              <a:t>)</a:t>
            </a:r>
          </a:p>
        </p:txBody>
      </p:sp>
      <p:sp>
        <p:nvSpPr>
          <p:cNvPr id="5127" name="22 CuadroTexto"/>
          <p:cNvSpPr txBox="1">
            <a:spLocks noChangeArrowheads="1"/>
          </p:cNvSpPr>
          <p:nvPr/>
        </p:nvSpPr>
        <p:spPr bwMode="auto">
          <a:xfrm>
            <a:off x="3759200" y="4929188"/>
            <a:ext cx="5384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s-ES" altLang="es-ES" sz="2400" dirty="0">
                <a:solidFill>
                  <a:schemeClr val="bg1"/>
                </a:solidFill>
              </a:rPr>
              <a:t>Profesor</a:t>
            </a:r>
            <a:r>
              <a:rPr lang="es-ES" altLang="es-ES" sz="2400" dirty="0" smtClean="0">
                <a:solidFill>
                  <a:schemeClr val="bg1"/>
                </a:solidFill>
              </a:rPr>
              <a:t>: Vidal </a:t>
            </a:r>
            <a:r>
              <a:rPr lang="es-ES" altLang="es-ES" sz="2400" dirty="0" smtClean="0">
                <a:solidFill>
                  <a:schemeClr val="bg1"/>
                </a:solidFill>
              </a:rPr>
              <a:t>Fernández</a:t>
            </a:r>
          </a:p>
          <a:p>
            <a:pPr eaLnBrk="1" hangingPunct="1"/>
            <a:r>
              <a:rPr lang="es-ES" altLang="es-ES" sz="2000" dirty="0">
                <a:solidFill>
                  <a:schemeClr val="bg1"/>
                </a:solidFill>
              </a:rPr>
              <a:t>v</a:t>
            </a:r>
            <a:r>
              <a:rPr lang="es-ES" altLang="es-ES" sz="2000" dirty="0" smtClean="0">
                <a:solidFill>
                  <a:schemeClr val="bg1"/>
                </a:solidFill>
              </a:rPr>
              <a:t>idal.fernandez@campusciff.net</a:t>
            </a:r>
            <a:endParaRPr lang="es-ES" altLang="es-ES" sz="2000" dirty="0">
              <a:solidFill>
                <a:schemeClr val="bg1"/>
              </a:solidFill>
            </a:endParaRPr>
          </a:p>
        </p:txBody>
      </p:sp>
      <p:sp>
        <p:nvSpPr>
          <p:cNvPr id="15367" name="Text Box 19"/>
          <p:cNvSpPr txBox="1">
            <a:spLocks noChangeArrowheads="1"/>
          </p:cNvSpPr>
          <p:nvPr/>
        </p:nvSpPr>
        <p:spPr bwMode="auto">
          <a:xfrm>
            <a:off x="3425825" y="6186488"/>
            <a:ext cx="5718175" cy="646112"/>
          </a:xfrm>
          <a:prstGeom prst="rect">
            <a:avLst/>
          </a:prstGeom>
          <a:noFill/>
          <a:ln w="9525">
            <a:noFill/>
            <a:miter lim="800000"/>
            <a:headEnd/>
            <a:tailEnd/>
          </a:ln>
        </p:spPr>
        <p:txBody>
          <a:bodyPr>
            <a:spAutoFit/>
          </a:bodyPr>
          <a:lstStyle/>
          <a:p>
            <a:pPr algn="ctr">
              <a:spcBef>
                <a:spcPct val="50000"/>
              </a:spcBef>
              <a:defRPr/>
            </a:pPr>
            <a:r>
              <a:rPr lang="es-ES_tradnl" sz="1800" dirty="0">
                <a:solidFill>
                  <a:schemeClr val="bg1"/>
                </a:solidFill>
                <a:latin typeface="+mj-lt"/>
              </a:rPr>
              <a:t>MASTER EN BUSINESS ANALYTICS Y BIG DATA </a:t>
            </a:r>
            <a:r>
              <a:rPr lang="es-ES_tradnl" sz="1800" dirty="0" smtClean="0">
                <a:solidFill>
                  <a:schemeClr val="bg1"/>
                </a:solidFill>
                <a:latin typeface="+mj-lt"/>
              </a:rPr>
              <a:t>2015 </a:t>
            </a:r>
            <a:r>
              <a:rPr lang="es-ES_tradnl" sz="1800" dirty="0">
                <a:solidFill>
                  <a:schemeClr val="bg1"/>
                </a:solidFill>
                <a:latin typeface="+mj-lt"/>
              </a:rPr>
              <a:t>– </a:t>
            </a:r>
            <a:r>
              <a:rPr lang="es-ES_tradnl" sz="1800" dirty="0" smtClean="0">
                <a:solidFill>
                  <a:schemeClr val="bg1"/>
                </a:solidFill>
                <a:latin typeface="+mj-lt"/>
              </a:rPr>
              <a:t>2016</a:t>
            </a:r>
            <a:endParaRPr lang="es-ES_tradnl" sz="1800" dirty="0">
              <a:solidFill>
                <a:schemeClr val="bg1"/>
              </a:solidFill>
              <a:latin typeface="+mj-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4 Marcador de contenido"/>
          <p:cNvSpPr txBox="1">
            <a:spLocks/>
          </p:cNvSpPr>
          <p:nvPr/>
        </p:nvSpPr>
        <p:spPr>
          <a:xfrm>
            <a:off x="363782" y="1340768"/>
            <a:ext cx="8229600"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lang="es-ES_tradnl" sz="2000" dirty="0" err="1" smtClean="0">
                <a:solidFill>
                  <a:srgbClr val="464653"/>
                </a:solidFill>
                <a:latin typeface="Gill Sans MT"/>
              </a:rPr>
              <a:t>Easy</a:t>
            </a:r>
            <a:r>
              <a:rPr lang="es-ES_tradnl" sz="2000" dirty="0" smtClean="0">
                <a:solidFill>
                  <a:srgbClr val="464653"/>
                </a:solidFill>
                <a:latin typeface="Gill Sans MT"/>
              </a:rPr>
              <a:t> to </a:t>
            </a:r>
            <a:r>
              <a:rPr lang="es-ES_tradnl" sz="2000" dirty="0" err="1" smtClean="0">
                <a:solidFill>
                  <a:srgbClr val="464653"/>
                </a:solidFill>
                <a:latin typeface="Gill Sans MT"/>
              </a:rPr>
              <a:t>manage</a:t>
            </a:r>
            <a:endParaRPr kumimoji="0" lang="es-ES" sz="2000" b="0" i="0" u="none" strike="noStrike" kern="1200" cap="none" spc="0" normalizeH="0" baseline="0" noProof="0" dirty="0">
              <a:ln>
                <a:noFill/>
              </a:ln>
              <a:solidFill>
                <a:srgbClr val="464653"/>
              </a:solidFill>
              <a:effectLst/>
              <a:uLnTx/>
              <a:uFillTx/>
              <a:latin typeface="Gill Sans MT"/>
              <a:ea typeface="+mn-ea"/>
              <a:cs typeface="+mn-cs"/>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975" y="2508250"/>
            <a:ext cx="2938463"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7" name="26 Diagrama"/>
          <p:cNvGraphicFramePr/>
          <p:nvPr>
            <p:extLst>
              <p:ext uri="{D42A27DB-BD31-4B8C-83A1-F6EECF244321}">
                <p14:modId xmlns:p14="http://schemas.microsoft.com/office/powerpoint/2010/main" val="2577270313"/>
              </p:ext>
            </p:extLst>
          </p:nvPr>
        </p:nvGraphicFramePr>
        <p:xfrm>
          <a:off x="-264665" y="1956011"/>
          <a:ext cx="9361040" cy="2952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smtClean="0"/>
              <a:t>In-Cloud </a:t>
            </a:r>
            <a:r>
              <a:rPr lang="es-ES_tradnl" sz="2000" kern="0" dirty="0" err="1" smtClean="0"/>
              <a:t>Solutions</a:t>
            </a:r>
            <a:endParaRPr lang="es-ES_tradnl" sz="2000" kern="0" dirty="0"/>
          </a:p>
        </p:txBody>
      </p:sp>
      <p:sp>
        <p:nvSpPr>
          <p:cNvPr id="9" name="8 CuadroTexto"/>
          <p:cNvSpPr txBox="1"/>
          <p:nvPr/>
        </p:nvSpPr>
        <p:spPr>
          <a:xfrm>
            <a:off x="5601760" y="1772816"/>
            <a:ext cx="2761570" cy="707886"/>
          </a:xfrm>
          <a:prstGeom prst="rect">
            <a:avLst/>
          </a:prstGeom>
          <a:noFill/>
        </p:spPr>
        <p:txBody>
          <a:bodyPr wrap="square" rtlCol="0">
            <a:spAutoFit/>
          </a:bodyPr>
          <a:lstStyle/>
          <a:p>
            <a:pPr fontAlgn="auto">
              <a:spcBef>
                <a:spcPts val="0"/>
              </a:spcBef>
              <a:spcAft>
                <a:spcPts val="0"/>
              </a:spcAft>
            </a:pPr>
            <a:r>
              <a:rPr lang="en-US" sz="2000" dirty="0" smtClean="0">
                <a:solidFill>
                  <a:prstClr val="black"/>
                </a:solidFill>
                <a:latin typeface="Gill Sans MT"/>
              </a:rPr>
              <a:t>Company sends the relevant data</a:t>
            </a:r>
            <a:endParaRPr lang="en-US" sz="2000" dirty="0">
              <a:solidFill>
                <a:prstClr val="black"/>
              </a:solidFill>
              <a:latin typeface="Gill Sans MT"/>
            </a:endParaRPr>
          </a:p>
        </p:txBody>
      </p:sp>
      <p:sp>
        <p:nvSpPr>
          <p:cNvPr id="10" name="9 CuadroTexto"/>
          <p:cNvSpPr txBox="1"/>
          <p:nvPr/>
        </p:nvSpPr>
        <p:spPr>
          <a:xfrm>
            <a:off x="225407" y="2603413"/>
            <a:ext cx="2880321" cy="1015663"/>
          </a:xfrm>
          <a:prstGeom prst="rect">
            <a:avLst/>
          </a:prstGeom>
          <a:noFill/>
        </p:spPr>
        <p:txBody>
          <a:bodyPr wrap="square" rtlCol="0">
            <a:spAutoFit/>
          </a:bodyPr>
          <a:lstStyle/>
          <a:p>
            <a:pPr fontAlgn="auto">
              <a:spcBef>
                <a:spcPts val="0"/>
              </a:spcBef>
              <a:spcAft>
                <a:spcPts val="0"/>
              </a:spcAft>
            </a:pPr>
            <a:r>
              <a:rPr lang="en-US" sz="2000" dirty="0" smtClean="0">
                <a:solidFill>
                  <a:prstClr val="black"/>
                </a:solidFill>
                <a:latin typeface="Gill Sans MT"/>
              </a:rPr>
              <a:t>Cloud platform loads the data and runs the specific algorithms</a:t>
            </a:r>
            <a:endParaRPr lang="en-US" sz="2000" dirty="0">
              <a:solidFill>
                <a:prstClr val="black"/>
              </a:solidFill>
              <a:latin typeface="Gill Sans MT"/>
            </a:endParaRPr>
          </a:p>
        </p:txBody>
      </p:sp>
      <p:sp>
        <p:nvSpPr>
          <p:cNvPr id="11" name="10 CuadroTexto"/>
          <p:cNvSpPr txBox="1"/>
          <p:nvPr/>
        </p:nvSpPr>
        <p:spPr>
          <a:xfrm>
            <a:off x="5701217" y="3848274"/>
            <a:ext cx="2892165" cy="1323439"/>
          </a:xfrm>
          <a:prstGeom prst="rect">
            <a:avLst/>
          </a:prstGeom>
          <a:noFill/>
        </p:spPr>
        <p:txBody>
          <a:bodyPr wrap="square" rtlCol="0">
            <a:spAutoFit/>
          </a:bodyPr>
          <a:lstStyle>
            <a:defPPr>
              <a:defRPr lang="es-ES"/>
            </a:defPPr>
          </a:lstStyle>
          <a:p>
            <a:pPr fontAlgn="auto">
              <a:spcBef>
                <a:spcPts val="0"/>
              </a:spcBef>
              <a:spcAft>
                <a:spcPts val="0"/>
              </a:spcAft>
            </a:pPr>
            <a:r>
              <a:rPr lang="en-US" sz="2000" dirty="0" smtClean="0">
                <a:solidFill>
                  <a:prstClr val="black"/>
                </a:solidFill>
                <a:latin typeface="Gill Sans MT"/>
              </a:rPr>
              <a:t>Algorithms produce </a:t>
            </a:r>
            <a:r>
              <a:rPr lang="en-US" sz="2000" dirty="0">
                <a:solidFill>
                  <a:prstClr val="black"/>
                </a:solidFill>
                <a:latin typeface="Gill Sans MT"/>
              </a:rPr>
              <a:t>a Scorecard model and data transfer files for BI integration</a:t>
            </a:r>
          </a:p>
        </p:txBody>
      </p:sp>
    </p:spTree>
    <p:extLst>
      <p:ext uri="{BB962C8B-B14F-4D97-AF65-F5344CB8AC3E}">
        <p14:creationId xmlns:p14="http://schemas.microsoft.com/office/powerpoint/2010/main" val="3055429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11</a:t>
            </a:fld>
            <a:endParaRPr lang="es-ES_tradnl" dirty="0"/>
          </a:p>
        </p:txBody>
      </p:sp>
      <p:pic>
        <p:nvPicPr>
          <p:cNvPr id="5" name="Picture 3"/>
          <p:cNvPicPr>
            <a:picLocks noChangeAspect="1" noChangeArrowheads="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a:stretch>
            <a:fillRect/>
          </a:stretch>
        </p:blipFill>
        <p:spPr bwMode="auto">
          <a:xfrm>
            <a:off x="971599" y="1334228"/>
            <a:ext cx="6624736" cy="4258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4 Marcador de contenido"/>
          <p:cNvSpPr txBox="1">
            <a:spLocks/>
          </p:cNvSpPr>
          <p:nvPr/>
        </p:nvSpPr>
        <p:spPr>
          <a:xfrm>
            <a:off x="1043608" y="914407"/>
            <a:ext cx="7643192" cy="40100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000" b="0" i="0" u="none" strike="noStrike" kern="1200" cap="none" spc="0" normalizeH="0" baseline="0" noProof="0" smtClean="0">
                <a:ln>
                  <a:noFill/>
                </a:ln>
                <a:solidFill>
                  <a:sysClr val="windowText" lastClr="000000"/>
                </a:solidFill>
                <a:effectLst/>
                <a:uLnTx/>
                <a:uFillTx/>
                <a:latin typeface="Gill Sans MT"/>
                <a:ea typeface="+mn-ea"/>
                <a:cs typeface="+mn-cs"/>
              </a:rPr>
              <a:t>Easy to expand in different geographies</a:t>
            </a:r>
            <a:endParaRPr kumimoji="0" lang="en-US" sz="2000" b="0" i="0" u="none" strike="noStrike" kern="1200" cap="none" spc="0" normalizeH="0" baseline="0" noProof="0" dirty="0">
              <a:ln>
                <a:noFill/>
              </a:ln>
              <a:solidFill>
                <a:sysClr val="windowText" lastClr="000000"/>
              </a:solidFill>
              <a:effectLst/>
              <a:uLnTx/>
              <a:uFillTx/>
              <a:latin typeface="Gill Sans MT"/>
              <a:ea typeface="+mn-ea"/>
              <a:cs typeface="+mn-cs"/>
            </a:endParaRPr>
          </a:p>
        </p:txBody>
      </p:sp>
      <p:pic>
        <p:nvPicPr>
          <p:cNvPr id="7"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39914" y="4068694"/>
            <a:ext cx="864095" cy="543974"/>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328710" y="5140430"/>
            <a:ext cx="8352928" cy="923330"/>
          </a:xfrm>
          <a:prstGeom prst="rect">
            <a:avLst/>
          </a:prstGeom>
        </p:spPr>
        <p:txBody>
          <a:bodyPr wrap="square">
            <a:spAutoFit/>
          </a:bodyPr>
          <a:lstStyle/>
          <a:p>
            <a:pPr fontAlgn="auto">
              <a:spcBef>
                <a:spcPts val="0"/>
              </a:spcBef>
              <a:spcAft>
                <a:spcPts val="0"/>
              </a:spcAft>
            </a:pPr>
            <a:r>
              <a:rPr lang="en-US" sz="1800" dirty="0" smtClean="0">
                <a:solidFill>
                  <a:prstClr val="black"/>
                </a:solidFill>
                <a:latin typeface="Gill Sans MT"/>
              </a:rPr>
              <a:t>Cloud Platform currently </a:t>
            </a:r>
            <a:r>
              <a:rPr lang="en-US" sz="1800" dirty="0">
                <a:solidFill>
                  <a:prstClr val="black"/>
                </a:solidFill>
                <a:latin typeface="Gill Sans MT"/>
              </a:rPr>
              <a:t>operates out of </a:t>
            </a:r>
            <a:r>
              <a:rPr lang="en-US" sz="1800" dirty="0" smtClean="0">
                <a:solidFill>
                  <a:prstClr val="black"/>
                </a:solidFill>
                <a:latin typeface="Gill Sans MT"/>
              </a:rPr>
              <a:t>many regions </a:t>
            </a:r>
            <a:r>
              <a:rPr lang="en-US" sz="1800" dirty="0">
                <a:solidFill>
                  <a:prstClr val="black"/>
                </a:solidFill>
                <a:latin typeface="Gill Sans MT"/>
              </a:rPr>
              <a:t>across the globe</a:t>
            </a:r>
            <a:r>
              <a:rPr lang="en-US" sz="1800" dirty="0" smtClean="0">
                <a:solidFill>
                  <a:prstClr val="black"/>
                </a:solidFill>
                <a:latin typeface="Gill Sans MT"/>
              </a:rPr>
              <a:t>. (More than 90 countries), </a:t>
            </a:r>
            <a:r>
              <a:rPr lang="en-US" sz="1800" dirty="0">
                <a:solidFill>
                  <a:prstClr val="black"/>
                </a:solidFill>
                <a:latin typeface="Gill Sans MT"/>
              </a:rPr>
              <a:t>to enable customers to achieve higher performance levels and support customer requirements and preferences regarding the location of data</a:t>
            </a:r>
            <a:r>
              <a:rPr lang="en-US" sz="1800" dirty="0" smtClean="0">
                <a:solidFill>
                  <a:prstClr val="black"/>
                </a:solidFill>
                <a:latin typeface="Gill Sans MT"/>
              </a:rPr>
              <a:t>.</a:t>
            </a:r>
            <a:endParaRPr lang="en-US" sz="1800" dirty="0">
              <a:solidFill>
                <a:prstClr val="black"/>
              </a:solidFill>
              <a:latin typeface="Gill Sans MT"/>
            </a:endParaRPr>
          </a:p>
        </p:txBody>
      </p:sp>
      <p:pic>
        <p:nvPicPr>
          <p:cNvPr id="9"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48344" y="2764166"/>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84249" y="2492179"/>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51919" y="2764166"/>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73126" y="2220192"/>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33194" y="4204326"/>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68144" y="3065383"/>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60900" y="2742214"/>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95182" y="2947109"/>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23728" y="2276898"/>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96805" y="2679351"/>
            <a:ext cx="864095" cy="5439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aime Nistal\Pictures\Nub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88224" y="3180375"/>
            <a:ext cx="864095" cy="54397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19 Conector recto"/>
          <p:cNvCxnSpPr/>
          <p:nvPr/>
        </p:nvCxnSpPr>
        <p:spPr>
          <a:xfrm flipV="1">
            <a:off x="2843808" y="2492179"/>
            <a:ext cx="1440158" cy="56706"/>
          </a:xfrm>
          <a:prstGeom prst="line">
            <a:avLst/>
          </a:prstGeom>
          <a:noFill/>
          <a:ln w="9525" cap="flat" cmpd="sng" algn="ctr">
            <a:solidFill>
              <a:srgbClr val="727CA3"/>
            </a:solidFill>
            <a:prstDash val="solid"/>
          </a:ln>
          <a:effectLst/>
        </p:spPr>
      </p:cxnSp>
      <p:cxnSp>
        <p:nvCxnSpPr>
          <p:cNvPr id="21" name="20 Conector recto"/>
          <p:cNvCxnSpPr>
            <a:stCxn id="16" idx="2"/>
          </p:cNvCxnSpPr>
          <p:nvPr/>
        </p:nvCxnSpPr>
        <p:spPr>
          <a:xfrm>
            <a:off x="1827230" y="3491083"/>
            <a:ext cx="1160593" cy="577611"/>
          </a:xfrm>
          <a:prstGeom prst="line">
            <a:avLst/>
          </a:prstGeom>
          <a:noFill/>
          <a:ln w="9525" cap="flat" cmpd="sng" algn="ctr">
            <a:solidFill>
              <a:srgbClr val="727CA3"/>
            </a:solidFill>
            <a:prstDash val="solid"/>
          </a:ln>
          <a:effectLst/>
        </p:spPr>
      </p:cxnSp>
      <p:cxnSp>
        <p:nvCxnSpPr>
          <p:cNvPr id="22" name="21 Conector recto"/>
          <p:cNvCxnSpPr>
            <a:endCxn id="11" idx="1"/>
          </p:cNvCxnSpPr>
          <p:nvPr/>
        </p:nvCxnSpPr>
        <p:spPr>
          <a:xfrm>
            <a:off x="2996208" y="2951339"/>
            <a:ext cx="855711" cy="84814"/>
          </a:xfrm>
          <a:prstGeom prst="line">
            <a:avLst/>
          </a:prstGeom>
          <a:noFill/>
          <a:ln w="9525" cap="flat" cmpd="sng" algn="ctr">
            <a:solidFill>
              <a:srgbClr val="727CA3"/>
            </a:solidFill>
            <a:prstDash val="solid"/>
          </a:ln>
          <a:effectLst/>
        </p:spPr>
      </p:cxnSp>
      <p:cxnSp>
        <p:nvCxnSpPr>
          <p:cNvPr id="23" name="22 Conector recto"/>
          <p:cNvCxnSpPr>
            <a:stCxn id="9" idx="0"/>
            <a:endCxn id="12" idx="1"/>
          </p:cNvCxnSpPr>
          <p:nvPr/>
        </p:nvCxnSpPr>
        <p:spPr>
          <a:xfrm flipV="1">
            <a:off x="2680392" y="2492179"/>
            <a:ext cx="1392734" cy="271987"/>
          </a:xfrm>
          <a:prstGeom prst="line">
            <a:avLst/>
          </a:prstGeom>
          <a:noFill/>
          <a:ln w="9525" cap="flat" cmpd="sng" algn="ctr">
            <a:solidFill>
              <a:srgbClr val="727CA3"/>
            </a:solidFill>
            <a:prstDash val="solid"/>
          </a:ln>
          <a:effectLst/>
        </p:spPr>
      </p:cxnSp>
      <p:cxnSp>
        <p:nvCxnSpPr>
          <p:cNvPr id="24" name="23 Conector recto"/>
          <p:cNvCxnSpPr>
            <a:stCxn id="17" idx="1"/>
            <a:endCxn id="10" idx="0"/>
          </p:cNvCxnSpPr>
          <p:nvPr/>
        </p:nvCxnSpPr>
        <p:spPr>
          <a:xfrm flipH="1" flipV="1">
            <a:off x="1816297" y="2492179"/>
            <a:ext cx="307431" cy="56706"/>
          </a:xfrm>
          <a:prstGeom prst="line">
            <a:avLst/>
          </a:prstGeom>
          <a:noFill/>
          <a:ln w="9525" cap="flat" cmpd="sng" algn="ctr">
            <a:solidFill>
              <a:srgbClr val="727CA3"/>
            </a:solidFill>
            <a:prstDash val="solid"/>
          </a:ln>
          <a:effectLst/>
        </p:spPr>
      </p:cxnSp>
      <p:cxnSp>
        <p:nvCxnSpPr>
          <p:cNvPr id="25" name="24 Conector recto"/>
          <p:cNvCxnSpPr/>
          <p:nvPr/>
        </p:nvCxnSpPr>
        <p:spPr>
          <a:xfrm>
            <a:off x="1816296" y="2947109"/>
            <a:ext cx="153716" cy="390261"/>
          </a:xfrm>
          <a:prstGeom prst="line">
            <a:avLst/>
          </a:prstGeom>
          <a:noFill/>
          <a:ln w="9525" cap="flat" cmpd="sng" algn="ctr">
            <a:solidFill>
              <a:srgbClr val="727CA3"/>
            </a:solidFill>
            <a:prstDash val="solid"/>
          </a:ln>
          <a:effectLst/>
        </p:spPr>
      </p:cxnSp>
      <p:cxnSp>
        <p:nvCxnSpPr>
          <p:cNvPr id="26" name="25 Conector recto"/>
          <p:cNvCxnSpPr>
            <a:endCxn id="7" idx="0"/>
          </p:cNvCxnSpPr>
          <p:nvPr/>
        </p:nvCxnSpPr>
        <p:spPr>
          <a:xfrm>
            <a:off x="2843808" y="3142239"/>
            <a:ext cx="328154" cy="926455"/>
          </a:xfrm>
          <a:prstGeom prst="line">
            <a:avLst/>
          </a:prstGeom>
          <a:noFill/>
          <a:ln w="9525" cap="flat" cmpd="sng" algn="ctr">
            <a:solidFill>
              <a:srgbClr val="727CA3"/>
            </a:solidFill>
            <a:prstDash val="solid"/>
          </a:ln>
          <a:effectLst/>
        </p:spPr>
      </p:cxnSp>
      <p:cxnSp>
        <p:nvCxnSpPr>
          <p:cNvPr id="27" name="26 Conector recto"/>
          <p:cNvCxnSpPr>
            <a:stCxn id="7" idx="3"/>
          </p:cNvCxnSpPr>
          <p:nvPr/>
        </p:nvCxnSpPr>
        <p:spPr>
          <a:xfrm flipV="1">
            <a:off x="3604009" y="3337371"/>
            <a:ext cx="679958" cy="1003310"/>
          </a:xfrm>
          <a:prstGeom prst="line">
            <a:avLst/>
          </a:prstGeom>
          <a:noFill/>
          <a:ln w="9525" cap="flat" cmpd="sng" algn="ctr">
            <a:solidFill>
              <a:srgbClr val="727CA3"/>
            </a:solidFill>
            <a:prstDash val="solid"/>
          </a:ln>
          <a:effectLst/>
        </p:spPr>
      </p:cxnSp>
      <p:cxnSp>
        <p:nvCxnSpPr>
          <p:cNvPr id="28" name="27 Conector recto"/>
          <p:cNvCxnSpPr>
            <a:stCxn id="18" idx="1"/>
            <a:endCxn id="12" idx="3"/>
          </p:cNvCxnSpPr>
          <p:nvPr/>
        </p:nvCxnSpPr>
        <p:spPr>
          <a:xfrm flipH="1" flipV="1">
            <a:off x="4937221" y="2492179"/>
            <a:ext cx="959584" cy="459159"/>
          </a:xfrm>
          <a:prstGeom prst="line">
            <a:avLst/>
          </a:prstGeom>
          <a:noFill/>
          <a:ln w="9525" cap="flat" cmpd="sng" algn="ctr">
            <a:solidFill>
              <a:srgbClr val="727CA3"/>
            </a:solidFill>
            <a:prstDash val="solid"/>
          </a:ln>
          <a:effectLst/>
        </p:spPr>
      </p:cxnSp>
      <p:cxnSp>
        <p:nvCxnSpPr>
          <p:cNvPr id="29" name="28 Conector recto"/>
          <p:cNvCxnSpPr>
            <a:stCxn id="18" idx="3"/>
            <a:endCxn id="15" idx="1"/>
          </p:cNvCxnSpPr>
          <p:nvPr/>
        </p:nvCxnSpPr>
        <p:spPr>
          <a:xfrm>
            <a:off x="6760900" y="2951338"/>
            <a:ext cx="0" cy="62863"/>
          </a:xfrm>
          <a:prstGeom prst="line">
            <a:avLst/>
          </a:prstGeom>
          <a:noFill/>
          <a:ln w="9525" cap="flat" cmpd="sng" algn="ctr">
            <a:solidFill>
              <a:srgbClr val="727CA3"/>
            </a:solidFill>
            <a:prstDash val="solid"/>
          </a:ln>
          <a:effectLst/>
        </p:spPr>
      </p:cxnSp>
      <p:cxnSp>
        <p:nvCxnSpPr>
          <p:cNvPr id="30" name="29 Conector recto"/>
          <p:cNvCxnSpPr>
            <a:stCxn id="14" idx="2"/>
            <a:endCxn id="13" idx="0"/>
          </p:cNvCxnSpPr>
          <p:nvPr/>
        </p:nvCxnSpPr>
        <p:spPr>
          <a:xfrm>
            <a:off x="6300192" y="3609357"/>
            <a:ext cx="465050" cy="594969"/>
          </a:xfrm>
          <a:prstGeom prst="line">
            <a:avLst/>
          </a:prstGeom>
          <a:noFill/>
          <a:ln w="9525" cap="flat" cmpd="sng" algn="ctr">
            <a:solidFill>
              <a:srgbClr val="727CA3"/>
            </a:solidFill>
            <a:prstDash val="solid"/>
          </a:ln>
          <a:effectLst/>
        </p:spPr>
      </p:cxnSp>
      <p:cxnSp>
        <p:nvCxnSpPr>
          <p:cNvPr id="31" name="30 Conector recto"/>
          <p:cNvCxnSpPr/>
          <p:nvPr/>
        </p:nvCxnSpPr>
        <p:spPr>
          <a:xfrm>
            <a:off x="4716014" y="3142239"/>
            <a:ext cx="1180791" cy="310123"/>
          </a:xfrm>
          <a:prstGeom prst="line">
            <a:avLst/>
          </a:prstGeom>
          <a:noFill/>
          <a:ln w="9525" cap="flat" cmpd="sng" algn="ctr">
            <a:solidFill>
              <a:srgbClr val="727CA3"/>
            </a:solidFill>
            <a:prstDash val="solid"/>
          </a:ln>
          <a:effectLst/>
        </p:spPr>
      </p:cxnSp>
      <p:cxnSp>
        <p:nvCxnSpPr>
          <p:cNvPr id="32" name="31 Conector recto"/>
          <p:cNvCxnSpPr>
            <a:stCxn id="11" idx="0"/>
          </p:cNvCxnSpPr>
          <p:nvPr/>
        </p:nvCxnSpPr>
        <p:spPr>
          <a:xfrm flipV="1">
            <a:off x="4283967" y="2548885"/>
            <a:ext cx="653254" cy="215281"/>
          </a:xfrm>
          <a:prstGeom prst="line">
            <a:avLst/>
          </a:prstGeom>
          <a:noFill/>
          <a:ln w="9525" cap="flat" cmpd="sng" algn="ctr">
            <a:solidFill>
              <a:srgbClr val="727CA3"/>
            </a:solidFill>
            <a:prstDash val="solid"/>
          </a:ln>
          <a:effectLst/>
        </p:spPr>
      </p:cxnSp>
      <p:cxnSp>
        <p:nvCxnSpPr>
          <p:cNvPr id="33" name="32 Conector recto"/>
          <p:cNvCxnSpPr>
            <a:stCxn id="17" idx="3"/>
            <a:endCxn id="11" idx="0"/>
          </p:cNvCxnSpPr>
          <p:nvPr/>
        </p:nvCxnSpPr>
        <p:spPr>
          <a:xfrm>
            <a:off x="2987823" y="2548885"/>
            <a:ext cx="1296144" cy="215281"/>
          </a:xfrm>
          <a:prstGeom prst="line">
            <a:avLst/>
          </a:prstGeom>
          <a:noFill/>
          <a:ln w="9525" cap="flat" cmpd="sng" algn="ctr">
            <a:solidFill>
              <a:srgbClr val="727CA3"/>
            </a:solidFill>
            <a:prstDash val="solid"/>
          </a:ln>
          <a:effectLst/>
        </p:spPr>
      </p:cxnSp>
      <p:cxnSp>
        <p:nvCxnSpPr>
          <p:cNvPr id="34" name="33 Conector recto"/>
          <p:cNvCxnSpPr>
            <a:stCxn id="10" idx="1"/>
          </p:cNvCxnSpPr>
          <p:nvPr/>
        </p:nvCxnSpPr>
        <p:spPr>
          <a:xfrm flipH="1">
            <a:off x="611560" y="2764166"/>
            <a:ext cx="772689" cy="0"/>
          </a:xfrm>
          <a:prstGeom prst="line">
            <a:avLst/>
          </a:prstGeom>
          <a:noFill/>
          <a:ln w="9525" cap="flat" cmpd="sng" algn="ctr">
            <a:solidFill>
              <a:srgbClr val="727CA3"/>
            </a:solidFill>
            <a:prstDash val="solid"/>
          </a:ln>
          <a:effectLst/>
        </p:spPr>
      </p:cxnSp>
      <p:cxnSp>
        <p:nvCxnSpPr>
          <p:cNvPr id="35" name="34 Conector recto"/>
          <p:cNvCxnSpPr>
            <a:stCxn id="15" idx="3"/>
          </p:cNvCxnSpPr>
          <p:nvPr/>
        </p:nvCxnSpPr>
        <p:spPr>
          <a:xfrm>
            <a:off x="7624995" y="3014201"/>
            <a:ext cx="691421" cy="51182"/>
          </a:xfrm>
          <a:prstGeom prst="line">
            <a:avLst/>
          </a:prstGeom>
          <a:noFill/>
          <a:ln w="9525" cap="flat" cmpd="sng" algn="ctr">
            <a:solidFill>
              <a:srgbClr val="727CA3"/>
            </a:solidFill>
            <a:prstDash val="solid"/>
          </a:ln>
          <a:effectLst/>
        </p:spPr>
      </p:cxnSp>
      <p:cxnSp>
        <p:nvCxnSpPr>
          <p:cNvPr id="36" name="35 Conector recto"/>
          <p:cNvCxnSpPr>
            <a:stCxn id="5" idx="3"/>
          </p:cNvCxnSpPr>
          <p:nvPr/>
        </p:nvCxnSpPr>
        <p:spPr>
          <a:xfrm>
            <a:off x="7596335" y="3463608"/>
            <a:ext cx="720081" cy="0"/>
          </a:xfrm>
          <a:prstGeom prst="line">
            <a:avLst/>
          </a:prstGeom>
          <a:noFill/>
          <a:ln w="9525" cap="flat" cmpd="sng" algn="ctr">
            <a:solidFill>
              <a:srgbClr val="727CA3"/>
            </a:solidFill>
            <a:prstDash val="solid"/>
          </a:ln>
          <a:effectLst/>
        </p:spPr>
      </p:cxnSp>
      <p:cxnSp>
        <p:nvCxnSpPr>
          <p:cNvPr id="37" name="36 Conector recto"/>
          <p:cNvCxnSpPr>
            <a:stCxn id="13" idx="0"/>
            <a:endCxn id="19" idx="2"/>
          </p:cNvCxnSpPr>
          <p:nvPr/>
        </p:nvCxnSpPr>
        <p:spPr>
          <a:xfrm flipV="1">
            <a:off x="6765242" y="3724349"/>
            <a:ext cx="255030" cy="479977"/>
          </a:xfrm>
          <a:prstGeom prst="line">
            <a:avLst/>
          </a:prstGeom>
          <a:noFill/>
          <a:ln w="9525" cap="flat" cmpd="sng" algn="ctr">
            <a:solidFill>
              <a:srgbClr val="727CA3"/>
            </a:solidFill>
            <a:prstDash val="solid"/>
          </a:ln>
          <a:effectLst/>
        </p:spPr>
      </p:cxnSp>
      <p:cxnSp>
        <p:nvCxnSpPr>
          <p:cNvPr id="38" name="37 Conector recto"/>
          <p:cNvCxnSpPr>
            <a:stCxn id="16" idx="1"/>
          </p:cNvCxnSpPr>
          <p:nvPr/>
        </p:nvCxnSpPr>
        <p:spPr>
          <a:xfrm flipH="1" flipV="1">
            <a:off x="611560" y="3142239"/>
            <a:ext cx="783622" cy="76857"/>
          </a:xfrm>
          <a:prstGeom prst="line">
            <a:avLst/>
          </a:prstGeom>
          <a:noFill/>
          <a:ln w="9525" cap="flat" cmpd="sng" algn="ctr">
            <a:solidFill>
              <a:srgbClr val="727CA3"/>
            </a:solidFill>
            <a:prstDash val="solid"/>
          </a:ln>
          <a:effectLst/>
        </p:spPr>
      </p:cxnSp>
      <p:cxnSp>
        <p:nvCxnSpPr>
          <p:cNvPr id="39" name="38 Conector recto"/>
          <p:cNvCxnSpPr/>
          <p:nvPr/>
        </p:nvCxnSpPr>
        <p:spPr>
          <a:xfrm flipH="1">
            <a:off x="611560" y="2820872"/>
            <a:ext cx="925089" cy="161897"/>
          </a:xfrm>
          <a:prstGeom prst="line">
            <a:avLst/>
          </a:prstGeom>
          <a:noFill/>
          <a:ln w="9525" cap="flat" cmpd="sng" algn="ctr">
            <a:solidFill>
              <a:srgbClr val="727CA3"/>
            </a:solidFill>
            <a:prstDash val="solid"/>
          </a:ln>
          <a:effectLst/>
        </p:spPr>
      </p:cxnSp>
      <p:cxnSp>
        <p:nvCxnSpPr>
          <p:cNvPr id="40" name="39 Conector recto"/>
          <p:cNvCxnSpPr>
            <a:endCxn id="5" idx="3"/>
          </p:cNvCxnSpPr>
          <p:nvPr/>
        </p:nvCxnSpPr>
        <p:spPr>
          <a:xfrm flipH="1">
            <a:off x="7596335" y="3286188"/>
            <a:ext cx="720081" cy="177420"/>
          </a:xfrm>
          <a:prstGeom prst="line">
            <a:avLst/>
          </a:prstGeom>
          <a:noFill/>
          <a:ln w="9525" cap="flat" cmpd="sng" algn="ctr">
            <a:solidFill>
              <a:srgbClr val="727CA3"/>
            </a:solidFill>
            <a:prstDash val="solid"/>
          </a:ln>
          <a:effectLst/>
        </p:spPr>
      </p:cxnSp>
      <p:sp>
        <p:nvSpPr>
          <p:cNvPr id="42"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smtClean="0"/>
              <a:t>Global Cloud</a:t>
            </a:r>
            <a:endParaRPr lang="es-ES_tradnl" sz="2000" kern="0" dirty="0"/>
          </a:p>
        </p:txBody>
      </p:sp>
    </p:spTree>
    <p:extLst>
      <p:ext uri="{BB962C8B-B14F-4D97-AF65-F5344CB8AC3E}">
        <p14:creationId xmlns:p14="http://schemas.microsoft.com/office/powerpoint/2010/main" val="22570930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12</a:t>
            </a:fld>
            <a:endParaRPr lang="es-ES_tradnl" dirty="0"/>
          </a:p>
        </p:txBody>
      </p:sp>
      <p:pic>
        <p:nvPicPr>
          <p:cNvPr id="5" name="Picture 2" descr="C:\Users\Jaime Nistal\Pictures\Nu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060848"/>
            <a:ext cx="4375490" cy="2754500"/>
          </a:xfrm>
          <a:prstGeom prst="rect">
            <a:avLst/>
          </a:prstGeom>
          <a:noFill/>
          <a:extLst>
            <a:ext uri="{909E8E84-426E-40DD-AFC4-6F175D3DCCD1}">
              <a14:hiddenFill xmlns:a14="http://schemas.microsoft.com/office/drawing/2010/main">
                <a:solidFill>
                  <a:srgbClr val="FFFFFF"/>
                </a:solidFill>
              </a14:hiddenFill>
            </a:ext>
          </a:extLst>
        </p:spPr>
      </p:pic>
      <p:sp>
        <p:nvSpPr>
          <p:cNvPr id="6" name="4 Marcador de contenido"/>
          <p:cNvSpPr txBox="1">
            <a:spLocks/>
          </p:cNvSpPr>
          <p:nvPr/>
        </p:nvSpPr>
        <p:spPr>
          <a:xfrm>
            <a:off x="539551" y="1582051"/>
            <a:ext cx="4464497" cy="4397836"/>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274320" marR="0" lvl="1"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endParaRPr kumimoji="0" lang="en-US" sz="1400" b="1" i="0" u="none" strike="noStrike" kern="1200" cap="none" spc="0" normalizeH="0" baseline="0" noProof="0" dirty="0" smtClean="0">
              <a:ln>
                <a:noFill/>
              </a:ln>
              <a:solidFill>
                <a:srgbClr val="464653"/>
              </a:solidFill>
              <a:effectLst/>
              <a:uLnTx/>
              <a:uFillTx/>
              <a:latin typeface="Gill Sans MT"/>
              <a:ea typeface="+mn-ea"/>
              <a:cs typeface="+mn-cs"/>
            </a:endParaRPr>
          </a:p>
          <a:p>
            <a:pPr marL="274320" marR="0" lvl="1"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1400" b="1" i="0" u="none" strike="noStrike" kern="1200" cap="none" spc="0" normalizeH="0" baseline="0" noProof="0" dirty="0" smtClean="0">
                <a:ln>
                  <a:noFill/>
                </a:ln>
                <a:solidFill>
                  <a:srgbClr val="464653"/>
                </a:solidFill>
                <a:effectLst/>
                <a:uLnTx/>
                <a:uFillTx/>
                <a:latin typeface="Gill Sans MT"/>
                <a:ea typeface="+mn-ea"/>
                <a:cs typeface="+mn-cs"/>
              </a:rPr>
              <a:t>MULTI COUNTRY SCALABLILITY</a:t>
            </a:r>
            <a:r>
              <a:rPr kumimoji="0" lang="en-US" sz="1400" b="0" i="0" u="none" strike="noStrike" kern="1200" cap="none" spc="0" normalizeH="0" baseline="0" noProof="0" dirty="0" smtClean="0">
                <a:ln>
                  <a:noFill/>
                </a:ln>
                <a:solidFill>
                  <a:srgbClr val="464653"/>
                </a:solidFill>
                <a:effectLst/>
                <a:uLnTx/>
                <a:uFillTx/>
                <a:latin typeface="Gill Sans MT"/>
                <a:ea typeface="+mn-ea"/>
                <a:cs typeface="+mn-cs"/>
              </a:rPr>
              <a:t>:  A cloud based scalable platform allows us to deploy our predictive analytics solutions in different countries with significant cost savings. Synergies and economies of scales arise as number of countries included in the solution increase.</a:t>
            </a:r>
            <a:endParaRPr kumimoji="0" lang="es-ES" sz="1400" b="0" i="0" u="none" strike="noStrike" kern="1200" cap="none" spc="0" normalizeH="0" baseline="0" noProof="0" dirty="0" smtClean="0">
              <a:ln>
                <a:noFill/>
              </a:ln>
              <a:solidFill>
                <a:srgbClr val="464653"/>
              </a:solidFill>
              <a:effectLst/>
              <a:uLnTx/>
              <a:uFillTx/>
              <a:latin typeface="Gill Sans MT"/>
              <a:ea typeface="+mn-ea"/>
              <a:cs typeface="+mn-cs"/>
            </a:endParaRPr>
          </a:p>
          <a:p>
            <a:pPr marL="274320" marR="0" lvl="1"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1400" b="1" i="0" u="none" strike="noStrike" kern="1200" cap="none" spc="0" normalizeH="0" baseline="0" noProof="0" dirty="0" smtClean="0">
                <a:ln>
                  <a:noFill/>
                </a:ln>
                <a:solidFill>
                  <a:srgbClr val="464653"/>
                </a:solidFill>
                <a:effectLst/>
                <a:uLnTx/>
                <a:uFillTx/>
                <a:latin typeface="Gill Sans MT"/>
                <a:ea typeface="+mn-ea"/>
                <a:cs typeface="+mn-cs"/>
              </a:rPr>
              <a:t>SYNERGIES</a:t>
            </a:r>
            <a:r>
              <a:rPr kumimoji="0" lang="en-US" sz="1400" b="0" i="0" u="none" strike="noStrike" kern="1200" cap="none" spc="0" normalizeH="0" baseline="0" noProof="0" dirty="0" smtClean="0">
                <a:ln>
                  <a:noFill/>
                </a:ln>
                <a:solidFill>
                  <a:srgbClr val="464653"/>
                </a:solidFill>
                <a:effectLst/>
                <a:uLnTx/>
                <a:uFillTx/>
                <a:latin typeface="Gill Sans MT"/>
                <a:ea typeface="+mn-ea"/>
                <a:cs typeface="+mn-cs"/>
              </a:rPr>
              <a:t>: Common ETL, Data Structure &amp; Visualization , allow cost and operation synergies cross different Countries</a:t>
            </a:r>
            <a:endParaRPr kumimoji="0" lang="en-US" sz="1800" b="0" i="0" u="none" strike="noStrike" kern="1200" cap="none" spc="0" normalizeH="0" baseline="0" noProof="0" dirty="0" smtClean="0">
              <a:ln>
                <a:noFill/>
              </a:ln>
              <a:solidFill>
                <a:srgbClr val="464653"/>
              </a:solidFill>
              <a:effectLst/>
              <a:uLnTx/>
              <a:uFillTx/>
              <a:latin typeface="Gill Sans MT"/>
              <a:ea typeface="+mn-ea"/>
              <a:cs typeface="+mn-cs"/>
            </a:endParaRPr>
          </a:p>
          <a:p>
            <a:pPr marL="274320" marR="0" lvl="1"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1400" b="1" i="0" u="none" strike="noStrike" kern="1200" cap="none" spc="0" normalizeH="0" baseline="0" noProof="0" dirty="0" smtClean="0">
                <a:ln>
                  <a:noFill/>
                </a:ln>
                <a:solidFill>
                  <a:srgbClr val="464653"/>
                </a:solidFill>
                <a:effectLst/>
                <a:uLnTx/>
                <a:uFillTx/>
                <a:latin typeface="Gill Sans MT"/>
                <a:ea typeface="+mn-ea"/>
                <a:cs typeface="+mn-cs"/>
              </a:rPr>
              <a:t>AD HOC PREDICTIVE MODELS:  </a:t>
            </a:r>
            <a:r>
              <a:rPr kumimoji="0" lang="en-US" sz="1400" b="0" i="0" u="none" strike="noStrike" kern="1200" cap="none" spc="0" normalizeH="0" baseline="0" noProof="0" dirty="0" smtClean="0">
                <a:ln>
                  <a:noFill/>
                </a:ln>
                <a:solidFill>
                  <a:srgbClr val="464653"/>
                </a:solidFill>
                <a:effectLst/>
                <a:uLnTx/>
                <a:uFillTx/>
                <a:latin typeface="Gill Sans MT"/>
                <a:ea typeface="+mn-ea"/>
                <a:cs typeface="+mn-cs"/>
              </a:rPr>
              <a:t>Our successful proven methodology is deployed per country, Training algorithms locally for each Country to ensure maximum efficiency using a common Data Structure. </a:t>
            </a:r>
          </a:p>
          <a:p>
            <a:pPr marL="274320" marR="0" lvl="1"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1400" b="1" i="0" u="none" strike="noStrike" kern="1200" cap="none" spc="0" normalizeH="0" baseline="0" noProof="0" dirty="0" smtClean="0">
                <a:ln>
                  <a:noFill/>
                </a:ln>
                <a:solidFill>
                  <a:srgbClr val="464653"/>
                </a:solidFill>
                <a:effectLst/>
                <a:uLnTx/>
                <a:uFillTx/>
                <a:latin typeface="Gill Sans MT"/>
                <a:ea typeface="+mn-ea"/>
                <a:cs typeface="+mn-cs"/>
              </a:rPr>
              <a:t>BENCKMARKING: </a:t>
            </a:r>
            <a:r>
              <a:rPr kumimoji="0" lang="en-US" sz="1400" b="0" i="0" u="none" strike="noStrike" kern="1200" cap="none" spc="0" normalizeH="0" baseline="0" noProof="0" dirty="0" smtClean="0">
                <a:ln>
                  <a:noFill/>
                </a:ln>
                <a:solidFill>
                  <a:srgbClr val="464653"/>
                </a:solidFill>
                <a:effectLst/>
                <a:uLnTx/>
                <a:uFillTx/>
                <a:latin typeface="Gill Sans MT"/>
                <a:ea typeface="+mn-ea"/>
                <a:cs typeface="+mn-cs"/>
              </a:rPr>
              <a:t>Multi-country comparisons and best practices visualization can be easily and quickly implemented for the countries served facilitating management and best practice cross implementation.</a:t>
            </a:r>
          </a:p>
          <a:p>
            <a:pPr marL="274320" marR="0" lvl="1"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endParaRPr kumimoji="0" lang="en-US" sz="1400" b="1" i="0" u="none" strike="noStrike" kern="1200" cap="none" spc="0" normalizeH="0" baseline="0" noProof="0" dirty="0" smtClean="0">
              <a:ln>
                <a:noFill/>
              </a:ln>
              <a:solidFill>
                <a:srgbClr val="464653"/>
              </a:solidFill>
              <a:effectLst/>
              <a:uLnTx/>
              <a:uFillTx/>
              <a:latin typeface="Gill Sans MT"/>
              <a:ea typeface="+mn-ea"/>
              <a:cs typeface="+mn-cs"/>
            </a:endParaRPr>
          </a:p>
          <a:p>
            <a:pPr marL="274320" marR="0" lvl="1"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endParaRPr kumimoji="0" lang="en-US" sz="1400" b="1" i="0" u="none" strike="noStrike" kern="1200" cap="none" spc="0" normalizeH="0" baseline="0" noProof="0" dirty="0" smtClean="0">
              <a:ln>
                <a:noFill/>
              </a:ln>
              <a:solidFill>
                <a:srgbClr val="464653"/>
              </a:solidFill>
              <a:effectLst/>
              <a:uLnTx/>
              <a:uFillTx/>
              <a:latin typeface="Gill Sans MT"/>
              <a:ea typeface="+mn-ea"/>
              <a:cs typeface="+mn-cs"/>
            </a:endParaRP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endParaRPr kumimoji="0" lang="en-US" sz="1800" b="0" i="0" u="none" strike="noStrike" kern="1200" cap="none" spc="0" normalizeH="0" baseline="0" noProof="0" dirty="0" smtClean="0">
              <a:ln>
                <a:noFill/>
              </a:ln>
              <a:solidFill>
                <a:sysClr val="windowText" lastClr="000000"/>
              </a:solidFill>
              <a:effectLst/>
              <a:uLnTx/>
              <a:uFillTx/>
              <a:latin typeface="Bookman Old Style"/>
              <a:ea typeface="+mn-ea"/>
              <a:cs typeface="+mn-cs"/>
            </a:endParaRP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endParaRPr kumimoji="0" lang="en-US" sz="1800" b="0" i="0" u="none" strike="noStrike" kern="1200" cap="none" spc="0" normalizeH="0" baseline="0" noProof="0" dirty="0" smtClean="0">
              <a:ln>
                <a:noFill/>
              </a:ln>
              <a:solidFill>
                <a:sysClr val="windowText" lastClr="000000"/>
              </a:solidFill>
              <a:effectLst/>
              <a:uLnTx/>
              <a:uFillTx/>
              <a:latin typeface="Bookman Old Style"/>
              <a:ea typeface="+mn-ea"/>
              <a:cs typeface="+mn-cs"/>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4861" y="2348880"/>
            <a:ext cx="4266124"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Rectángulo"/>
          <p:cNvSpPr/>
          <p:nvPr/>
        </p:nvSpPr>
        <p:spPr>
          <a:xfrm>
            <a:off x="452466" y="1060874"/>
            <a:ext cx="8567031" cy="400110"/>
          </a:xfrm>
          <a:prstGeom prst="rect">
            <a:avLst/>
          </a:prstGeom>
        </p:spPr>
        <p:txBody>
          <a:bodyPr wrap="square">
            <a:spAutoFit/>
          </a:bodyPr>
          <a:lstStyle/>
          <a:p>
            <a:pPr marL="274320" lvl="0" indent="-274320" fontAlgn="auto">
              <a:spcBef>
                <a:spcPts val="600"/>
              </a:spcBef>
              <a:spcAft>
                <a:spcPts val="0"/>
              </a:spcAft>
              <a:buClr>
                <a:srgbClr val="727CA3"/>
              </a:buClr>
              <a:buSzPct val="76000"/>
              <a:buFont typeface="Wingdings 3"/>
              <a:buChar char=""/>
              <a:defRPr/>
            </a:pPr>
            <a:r>
              <a:rPr lang="en-US" sz="2000" dirty="0">
                <a:solidFill>
                  <a:sysClr val="windowText" lastClr="000000"/>
                </a:solidFill>
                <a:latin typeface="Gill Sans MT"/>
              </a:rPr>
              <a:t>Competitive advantages for multi-country companies</a:t>
            </a:r>
          </a:p>
        </p:txBody>
      </p:sp>
      <p:sp>
        <p:nvSpPr>
          <p:cNvPr id="9"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smtClean="0"/>
              <a:t>Global Cloud </a:t>
            </a:r>
            <a:r>
              <a:rPr lang="es-ES_tradnl" sz="2000" kern="0" dirty="0" err="1" smtClean="0"/>
              <a:t>Benefits</a:t>
            </a:r>
            <a:r>
              <a:rPr lang="es-ES_tradnl" sz="2000" kern="0" dirty="0" smtClean="0"/>
              <a:t> </a:t>
            </a:r>
            <a:r>
              <a:rPr lang="es-ES_tradnl" sz="2000" kern="0" dirty="0" err="1" smtClean="0"/>
              <a:t>for</a:t>
            </a:r>
            <a:r>
              <a:rPr lang="es-ES_tradnl" sz="2000" kern="0" dirty="0" smtClean="0"/>
              <a:t> Global </a:t>
            </a:r>
            <a:r>
              <a:rPr lang="es-ES_tradnl" sz="2000" kern="0" dirty="0" err="1" smtClean="0"/>
              <a:t>Companies</a:t>
            </a:r>
            <a:endParaRPr lang="es-ES_tradnl" sz="2000" kern="0" dirty="0"/>
          </a:p>
        </p:txBody>
      </p:sp>
    </p:spTree>
    <p:extLst>
      <p:ext uri="{BB962C8B-B14F-4D97-AF65-F5344CB8AC3E}">
        <p14:creationId xmlns:p14="http://schemas.microsoft.com/office/powerpoint/2010/main" val="3537621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13</a:t>
            </a:fld>
            <a:endParaRPr lang="es-ES_tradnl" dirty="0"/>
          </a:p>
        </p:txBody>
      </p:sp>
      <p:sp>
        <p:nvSpPr>
          <p:cNvPr id="18" name="17 Rectángulo"/>
          <p:cNvSpPr/>
          <p:nvPr/>
        </p:nvSpPr>
        <p:spPr>
          <a:xfrm>
            <a:off x="381147" y="1008070"/>
            <a:ext cx="8280920" cy="646331"/>
          </a:xfrm>
          <a:prstGeom prst="rect">
            <a:avLst/>
          </a:prstGeom>
        </p:spPr>
        <p:txBody>
          <a:bodyPr vert="horz">
            <a:normAutofit/>
          </a:bodyPr>
          <a:lstStyle/>
          <a:p>
            <a:pPr marL="274320" indent="-274320" fontAlgn="auto">
              <a:lnSpc>
                <a:spcPct val="90000"/>
              </a:lnSpc>
              <a:spcBef>
                <a:spcPts val="600"/>
              </a:spcBef>
              <a:spcAft>
                <a:spcPts val="0"/>
              </a:spcAft>
              <a:buClr>
                <a:srgbClr val="727CA3"/>
              </a:buClr>
              <a:buSzPct val="76000"/>
              <a:buFont typeface="Wingdings 3"/>
              <a:buChar char=""/>
            </a:pPr>
            <a:r>
              <a:rPr lang="en-US" sz="2000" dirty="0" smtClean="0">
                <a:solidFill>
                  <a:prstClr val="black"/>
                </a:solidFill>
                <a:latin typeface="Gill Sans MT"/>
              </a:rPr>
              <a:t>Project </a:t>
            </a:r>
            <a:r>
              <a:rPr lang="en-US" sz="2000" dirty="0" err="1" smtClean="0">
                <a:solidFill>
                  <a:prstClr val="black"/>
                </a:solidFill>
                <a:latin typeface="Gill Sans MT"/>
              </a:rPr>
              <a:t>Methdology</a:t>
            </a:r>
            <a:endParaRPr lang="es-ES_tradnl" sz="2000" dirty="0">
              <a:solidFill>
                <a:prstClr val="black"/>
              </a:solidFill>
              <a:latin typeface="Gill Sans MT"/>
            </a:endParaRPr>
          </a:p>
        </p:txBody>
      </p:sp>
      <p:sp>
        <p:nvSpPr>
          <p:cNvPr id="19"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smtClean="0"/>
              <a:t>Project </a:t>
            </a:r>
            <a:r>
              <a:rPr lang="es-ES_tradnl" sz="2000" kern="0" dirty="0" err="1" smtClean="0"/>
              <a:t>Scheme</a:t>
            </a:r>
            <a:r>
              <a:rPr lang="es-ES_tradnl" sz="2000" kern="0" dirty="0" smtClean="0"/>
              <a:t> . </a:t>
            </a:r>
            <a:r>
              <a:rPr lang="es-ES_tradnl" sz="2000" kern="0" dirty="0" err="1" smtClean="0"/>
              <a:t>Predictive</a:t>
            </a:r>
            <a:r>
              <a:rPr lang="es-ES_tradnl" sz="2000" kern="0" dirty="0" smtClean="0"/>
              <a:t>  </a:t>
            </a:r>
            <a:r>
              <a:rPr lang="es-ES_tradnl" sz="2000" kern="0" dirty="0" err="1" smtClean="0"/>
              <a:t>Analytics</a:t>
            </a:r>
            <a:endParaRPr lang="es-ES_tradnl" sz="2000" kern="0" dirty="0"/>
          </a:p>
        </p:txBody>
      </p:sp>
      <p:graphicFrame>
        <p:nvGraphicFramePr>
          <p:cNvPr id="20" name="19 Diagrama"/>
          <p:cNvGraphicFramePr/>
          <p:nvPr>
            <p:extLst>
              <p:ext uri="{D42A27DB-BD31-4B8C-83A1-F6EECF244321}">
                <p14:modId xmlns:p14="http://schemas.microsoft.com/office/powerpoint/2010/main" val="1452786848"/>
              </p:ext>
            </p:extLst>
          </p:nvPr>
        </p:nvGraphicFramePr>
        <p:xfrm>
          <a:off x="395536" y="1659513"/>
          <a:ext cx="835292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3 Marcador de contenido"/>
          <p:cNvSpPr txBox="1">
            <a:spLocks/>
          </p:cNvSpPr>
          <p:nvPr/>
        </p:nvSpPr>
        <p:spPr>
          <a:xfrm>
            <a:off x="323528" y="1465938"/>
            <a:ext cx="8363272"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548640" marR="0" lvl="1" indent="-274320" algn="l" defTabSz="914400" rtl="0" eaLnBrk="1" fontAlgn="auto" latinLnBrk="0" hangingPunct="1">
              <a:lnSpc>
                <a:spcPct val="150000"/>
              </a:lnSpc>
              <a:spcBef>
                <a:spcPts val="1200"/>
              </a:spcBef>
              <a:spcAft>
                <a:spcPts val="0"/>
              </a:spcAft>
              <a:buClr>
                <a:srgbClr val="9FB8CD"/>
              </a:buClr>
              <a:buSzPct val="76000"/>
              <a:buFont typeface="Wingdings 3"/>
              <a:buChar char=""/>
              <a:tabLst/>
              <a:defRPr/>
            </a:pPr>
            <a:endParaRPr kumimoji="0" lang="en-US" sz="2000" b="0" i="0" u="none" strike="noStrike" kern="1200" cap="none" spc="0" normalizeH="0" baseline="0" noProof="0" smtClean="0">
              <a:ln>
                <a:noFill/>
              </a:ln>
              <a:solidFill>
                <a:srgbClr val="464653"/>
              </a:solidFill>
              <a:effectLst/>
              <a:uLnTx/>
              <a:uFillTx/>
              <a:latin typeface="Gill Sans MT"/>
              <a:ea typeface="+mn-ea"/>
              <a:cs typeface="+mn-cs"/>
            </a:endParaRPr>
          </a:p>
          <a:p>
            <a:pPr marL="822960" marR="0" lvl="2" indent="-228600" algn="l" defTabSz="914400" rtl="0" eaLnBrk="1" fontAlgn="auto" latinLnBrk="0" hangingPunct="1">
              <a:lnSpc>
                <a:spcPct val="150000"/>
              </a:lnSpc>
              <a:spcBef>
                <a:spcPts val="1200"/>
              </a:spcBef>
              <a:spcAft>
                <a:spcPts val="0"/>
              </a:spcAft>
              <a:buClr>
                <a:sysClr val="window" lastClr="FFFFFF">
                  <a:shade val="50000"/>
                </a:sysClr>
              </a:buClr>
              <a:buSzPct val="76000"/>
              <a:buFont typeface="Wingdings 3"/>
              <a:buChar char=""/>
              <a:tabLst/>
              <a:defRPr/>
            </a:pPr>
            <a:endParaRPr kumimoji="0" lang="en-US" sz="1700" b="0" i="0" u="none" strike="noStrike" kern="1200" cap="none" spc="0" normalizeH="0" baseline="0" noProof="0" smtClean="0">
              <a:ln>
                <a:noFill/>
              </a:ln>
              <a:solidFill>
                <a:sysClr val="windowText" lastClr="000000"/>
              </a:solidFill>
              <a:effectLst/>
              <a:uLnTx/>
              <a:uFillTx/>
              <a:latin typeface="Gill Sans MT"/>
              <a:ea typeface="+mn-ea"/>
              <a:cs typeface="+mn-cs"/>
            </a:endParaRPr>
          </a:p>
          <a:p>
            <a:pPr marL="548640" marR="0" lvl="1" indent="-274320" algn="l" defTabSz="914400" rtl="0" eaLnBrk="1" fontAlgn="auto" latinLnBrk="0" hangingPunct="1">
              <a:lnSpc>
                <a:spcPct val="150000"/>
              </a:lnSpc>
              <a:spcBef>
                <a:spcPts val="1200"/>
              </a:spcBef>
              <a:spcAft>
                <a:spcPts val="0"/>
              </a:spcAft>
              <a:buClr>
                <a:srgbClr val="9FB8CD"/>
              </a:buClr>
              <a:buSzPct val="76000"/>
              <a:buFont typeface="Wingdings 3"/>
              <a:buChar char=""/>
              <a:tabLst/>
              <a:defRPr/>
            </a:pPr>
            <a:endParaRPr kumimoji="0" lang="en-US" sz="2000" b="0" i="0" u="none" strike="noStrike" kern="1200" cap="none" spc="0" normalizeH="0" baseline="0" noProof="0" smtClean="0">
              <a:ln>
                <a:noFill/>
              </a:ln>
              <a:solidFill>
                <a:srgbClr val="464653"/>
              </a:solidFill>
              <a:effectLst/>
              <a:uLnTx/>
              <a:uFillTx/>
              <a:latin typeface="Gill Sans MT"/>
              <a:ea typeface="+mn-ea"/>
              <a:cs typeface="+mn-cs"/>
            </a:endParaRP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endParaRPr kumimoji="0" lang="es-ES" sz="4000" b="0" i="0" u="none" strike="noStrike" kern="1200" cap="none" spc="0" normalizeH="0" baseline="0" noProof="0" dirty="0">
              <a:ln>
                <a:noFill/>
              </a:ln>
              <a:solidFill>
                <a:sysClr val="windowText" lastClr="000000"/>
              </a:solidFill>
              <a:effectLst/>
              <a:uLnTx/>
              <a:uFillTx/>
              <a:latin typeface="Gill Sans MT"/>
              <a:ea typeface="+mn-ea"/>
              <a:cs typeface="+mn-cs"/>
            </a:endParaRPr>
          </a:p>
        </p:txBody>
      </p:sp>
      <p:sp>
        <p:nvSpPr>
          <p:cNvPr id="22" name="AutoShape 9"/>
          <p:cNvSpPr>
            <a:spLocks noChangeArrowheads="1"/>
          </p:cNvSpPr>
          <p:nvPr/>
        </p:nvSpPr>
        <p:spPr bwMode="auto">
          <a:xfrm>
            <a:off x="3187376" y="4395817"/>
            <a:ext cx="1315440" cy="1872209"/>
          </a:xfrm>
          <a:prstGeom prst="roundRect">
            <a:avLst>
              <a:gd name="adj" fmla="val 16667"/>
            </a:avLst>
          </a:prstGeom>
          <a:solidFill>
            <a:sysClr val="window" lastClr="FFFFFF"/>
          </a:solidFill>
          <a:ln w="19050" algn="ctr">
            <a:solidFill>
              <a:srgbClr val="969696"/>
            </a:solidFill>
            <a:round/>
            <a:headEnd/>
            <a:tailEnd/>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GB" altLang="es-ES" sz="1100" b="0" i="0" u="none" strike="noStrike" kern="0" cap="none" spc="0" normalizeH="0" baseline="0" noProof="0" dirty="0">
                <a:ln>
                  <a:noFill/>
                </a:ln>
                <a:solidFill>
                  <a:prstClr val="black"/>
                </a:solidFill>
                <a:effectLst/>
                <a:uLnTx/>
                <a:uFillTx/>
                <a:latin typeface="Trebuchet MS" pitchFamily="34" charset="0"/>
                <a:cs typeface="Arial" charset="0"/>
              </a:rPr>
              <a:t>Validation of analytical models and fit with the customer reality</a:t>
            </a:r>
            <a:endParaRPr kumimoji="0" lang="en-US" altLang="es-ES" sz="1100" b="0" i="0" u="none" strike="noStrike" kern="0" cap="none" spc="0" normalizeH="0" baseline="0" noProof="0" dirty="0">
              <a:ln>
                <a:noFill/>
              </a:ln>
              <a:solidFill>
                <a:prstClr val="black"/>
              </a:solidFill>
              <a:effectLst/>
              <a:uLnTx/>
              <a:uFillTx/>
              <a:latin typeface="Trebuchet MS" pitchFamily="34" charset="0"/>
              <a:cs typeface="Arial" charset="0"/>
            </a:endParaRPr>
          </a:p>
        </p:txBody>
      </p:sp>
      <p:sp>
        <p:nvSpPr>
          <p:cNvPr id="23" name="AutoShape 10"/>
          <p:cNvSpPr>
            <a:spLocks noChangeArrowheads="1"/>
          </p:cNvSpPr>
          <p:nvPr/>
        </p:nvSpPr>
        <p:spPr bwMode="auto">
          <a:xfrm>
            <a:off x="6017808" y="4395819"/>
            <a:ext cx="1315440" cy="1872206"/>
          </a:xfrm>
          <a:prstGeom prst="roundRect">
            <a:avLst>
              <a:gd name="adj" fmla="val 16667"/>
            </a:avLst>
          </a:prstGeom>
          <a:solidFill>
            <a:sysClr val="window" lastClr="FFFFFF"/>
          </a:solidFill>
          <a:ln w="19050" algn="ctr">
            <a:solidFill>
              <a:srgbClr val="969696"/>
            </a:solidFill>
            <a:round/>
            <a:headEnd/>
            <a:tailEnd/>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GB" altLang="es-ES" sz="1100" b="0" i="0" u="none" strike="noStrike" kern="0" cap="none" spc="0" normalizeH="0" baseline="0" noProof="0" dirty="0">
                <a:ln>
                  <a:noFill/>
                </a:ln>
                <a:solidFill>
                  <a:prstClr val="black"/>
                </a:solidFill>
                <a:effectLst/>
                <a:uLnTx/>
                <a:uFillTx/>
                <a:latin typeface="Trebuchet MS" pitchFamily="34" charset="0"/>
                <a:cs typeface="Arial" charset="0"/>
              </a:rPr>
              <a:t>Implement the solution and integrate seamless with Clients delivery business user’s needs</a:t>
            </a:r>
            <a:endParaRPr kumimoji="0" lang="en-US" altLang="es-ES" sz="1100" b="0" i="0" u="none" strike="noStrike" kern="0" cap="none" spc="0" normalizeH="0" baseline="0" noProof="0" dirty="0">
              <a:ln>
                <a:noFill/>
              </a:ln>
              <a:solidFill>
                <a:prstClr val="black"/>
              </a:solidFill>
              <a:effectLst/>
              <a:uLnTx/>
              <a:uFillTx/>
              <a:latin typeface="Trebuchet MS" pitchFamily="34" charset="0"/>
              <a:cs typeface="Arial" charset="0"/>
            </a:endParaRPr>
          </a:p>
        </p:txBody>
      </p:sp>
      <p:sp>
        <p:nvSpPr>
          <p:cNvPr id="24" name="AutoShape 12"/>
          <p:cNvSpPr>
            <a:spLocks noChangeArrowheads="1"/>
          </p:cNvSpPr>
          <p:nvPr/>
        </p:nvSpPr>
        <p:spPr bwMode="auto">
          <a:xfrm>
            <a:off x="1791456" y="4395817"/>
            <a:ext cx="1296144" cy="1872208"/>
          </a:xfrm>
          <a:prstGeom prst="roundRect">
            <a:avLst>
              <a:gd name="adj" fmla="val 16667"/>
            </a:avLst>
          </a:prstGeom>
          <a:solidFill>
            <a:sysClr val="window" lastClr="FFFFFF"/>
          </a:solidFill>
          <a:ln w="19050" algn="ctr">
            <a:solidFill>
              <a:srgbClr val="969696"/>
            </a:solidFill>
            <a:round/>
            <a:headEnd/>
            <a:tailEnd/>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s-ES" sz="1100" b="0" i="0" u="none" strike="noStrike" kern="0" cap="none" spc="0" normalizeH="0" baseline="0" noProof="0" dirty="0">
                <a:ln>
                  <a:noFill/>
                </a:ln>
                <a:solidFill>
                  <a:prstClr val="black"/>
                </a:solidFill>
                <a:effectLst/>
                <a:uLnTx/>
                <a:uFillTx/>
                <a:latin typeface="Trebuchet MS" pitchFamily="34" charset="0"/>
                <a:cs typeface="Arial" charset="0"/>
              </a:rPr>
              <a:t>Sample selection to train the analytical algorithms</a:t>
            </a:r>
          </a:p>
        </p:txBody>
      </p:sp>
      <p:sp>
        <p:nvSpPr>
          <p:cNvPr id="25" name="AutoShape 13"/>
          <p:cNvSpPr>
            <a:spLocks noChangeArrowheads="1"/>
          </p:cNvSpPr>
          <p:nvPr/>
        </p:nvSpPr>
        <p:spPr bwMode="auto">
          <a:xfrm>
            <a:off x="395536" y="4395817"/>
            <a:ext cx="1296144" cy="1872209"/>
          </a:xfrm>
          <a:prstGeom prst="roundRect">
            <a:avLst>
              <a:gd name="adj" fmla="val 16667"/>
            </a:avLst>
          </a:prstGeom>
          <a:solidFill>
            <a:sysClr val="window" lastClr="FFFFFF"/>
          </a:solidFill>
          <a:ln w="19050" algn="ctr">
            <a:solidFill>
              <a:srgbClr val="969696"/>
            </a:solidFill>
            <a:round/>
            <a:headEnd/>
            <a:tailEnd/>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altLang="es-ES" sz="1100" b="0" i="0" u="none" strike="noStrike" kern="0" cap="none" spc="0" normalizeH="0" baseline="0" noProof="0" dirty="0">
                <a:ln>
                  <a:noFill/>
                </a:ln>
                <a:solidFill>
                  <a:prstClr val="black"/>
                </a:solidFill>
                <a:effectLst/>
                <a:uLnTx/>
                <a:uFillTx/>
                <a:latin typeface="Trebuchet MS" pitchFamily="34" charset="0"/>
                <a:cs typeface="Arial" charset="0"/>
              </a:rPr>
              <a:t>Working with client to discuss key business variables and data availability</a:t>
            </a:r>
            <a:endParaRPr kumimoji="0" lang="en-US" altLang="es-ES" sz="1100" b="0" i="0" u="none" strike="noStrike" kern="0" cap="none" spc="0" normalizeH="0" baseline="0" noProof="0" dirty="0">
              <a:ln>
                <a:noFill/>
              </a:ln>
              <a:solidFill>
                <a:prstClr val="black"/>
              </a:solidFill>
              <a:effectLst/>
              <a:uLnTx/>
              <a:uFillTx/>
              <a:latin typeface="Trebuchet MS" pitchFamily="34" charset="0"/>
              <a:cs typeface="Arial" charset="0"/>
            </a:endParaRPr>
          </a:p>
        </p:txBody>
      </p:sp>
      <p:sp>
        <p:nvSpPr>
          <p:cNvPr id="26" name="AutoShape 100"/>
          <p:cNvSpPr>
            <a:spLocks noChangeArrowheads="1"/>
          </p:cNvSpPr>
          <p:nvPr/>
        </p:nvSpPr>
        <p:spPr bwMode="auto">
          <a:xfrm>
            <a:off x="7433024" y="4395817"/>
            <a:ext cx="1315440" cy="1872208"/>
          </a:xfrm>
          <a:prstGeom prst="roundRect">
            <a:avLst>
              <a:gd name="adj" fmla="val 16667"/>
            </a:avLst>
          </a:prstGeom>
          <a:solidFill>
            <a:sysClr val="window" lastClr="FFFFFF"/>
          </a:solidFill>
          <a:ln w="19050" algn="ctr">
            <a:solidFill>
              <a:srgbClr val="969696"/>
            </a:solidFill>
            <a:round/>
            <a:headEnd/>
            <a:tailEnd/>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GB" altLang="es-ES" sz="1100" b="0" i="0" u="none" strike="noStrike" kern="0" cap="none" spc="0" normalizeH="0" baseline="0" noProof="0" dirty="0">
                <a:ln>
                  <a:noFill/>
                </a:ln>
                <a:solidFill>
                  <a:prstClr val="black"/>
                </a:solidFill>
                <a:effectLst/>
                <a:uLnTx/>
                <a:uFillTx/>
                <a:latin typeface="Trebuchet MS" pitchFamily="34" charset="0"/>
                <a:cs typeface="Arial" charset="0"/>
              </a:rPr>
              <a:t>Measurement of </a:t>
            </a:r>
            <a:r>
              <a:rPr kumimoji="0" lang="en-GB" altLang="es-ES" sz="1100" b="0" i="0" u="none" strike="noStrike" kern="0" cap="none" spc="0" normalizeH="0" baseline="0" noProof="0" dirty="0" smtClean="0">
                <a:ln>
                  <a:noFill/>
                </a:ln>
                <a:solidFill>
                  <a:prstClr val="black"/>
                </a:solidFill>
                <a:effectLst/>
                <a:uLnTx/>
                <a:uFillTx/>
                <a:latin typeface="Trebuchet MS" pitchFamily="34" charset="0"/>
                <a:cs typeface="Arial" charset="0"/>
              </a:rPr>
              <a:t>model’s </a:t>
            </a:r>
            <a:r>
              <a:rPr kumimoji="0" lang="en-GB" altLang="es-ES" sz="1100" b="0" i="0" u="none" strike="noStrike" kern="0" cap="none" spc="0" normalizeH="0" baseline="0" noProof="0" dirty="0">
                <a:ln>
                  <a:noFill/>
                </a:ln>
                <a:solidFill>
                  <a:prstClr val="black"/>
                </a:solidFill>
                <a:effectLst/>
                <a:uLnTx/>
                <a:uFillTx/>
                <a:latin typeface="Trebuchet MS" pitchFamily="34" charset="0"/>
                <a:cs typeface="Arial" charset="0"/>
              </a:rPr>
              <a:t>e</a:t>
            </a:r>
            <a:r>
              <a:rPr kumimoji="0" lang="en-GB" altLang="es-ES" sz="1100" b="0" i="0" u="none" strike="noStrike" kern="0" cap="none" spc="0" normalizeH="0" baseline="0" noProof="0" dirty="0" smtClean="0">
                <a:ln>
                  <a:noFill/>
                </a:ln>
                <a:solidFill>
                  <a:prstClr val="black"/>
                </a:solidFill>
                <a:effectLst/>
                <a:uLnTx/>
                <a:uFillTx/>
                <a:latin typeface="Trebuchet MS" pitchFamily="34" charset="0"/>
                <a:cs typeface="Arial" charset="0"/>
              </a:rPr>
              <a:t>ffectiveness </a:t>
            </a:r>
            <a:r>
              <a:rPr kumimoji="0" lang="en-GB" altLang="es-ES" sz="1100" b="0" i="0" u="none" strike="noStrike" kern="0" cap="none" spc="0" normalizeH="0" baseline="0" noProof="0" dirty="0">
                <a:ln>
                  <a:noFill/>
                </a:ln>
                <a:solidFill>
                  <a:prstClr val="black"/>
                </a:solidFill>
                <a:effectLst/>
                <a:uLnTx/>
                <a:uFillTx/>
                <a:latin typeface="Trebuchet MS" pitchFamily="34" charset="0"/>
                <a:cs typeface="Arial" charset="0"/>
              </a:rPr>
              <a:t>and feedback to continuous updating and recalibration</a:t>
            </a:r>
          </a:p>
        </p:txBody>
      </p:sp>
      <p:sp>
        <p:nvSpPr>
          <p:cNvPr id="27" name="AutoShape 11"/>
          <p:cNvSpPr>
            <a:spLocks noChangeArrowheads="1"/>
          </p:cNvSpPr>
          <p:nvPr/>
        </p:nvSpPr>
        <p:spPr bwMode="auto">
          <a:xfrm>
            <a:off x="4602592" y="4395819"/>
            <a:ext cx="1315440" cy="1872207"/>
          </a:xfrm>
          <a:prstGeom prst="roundRect">
            <a:avLst>
              <a:gd name="adj" fmla="val 16667"/>
            </a:avLst>
          </a:prstGeom>
          <a:solidFill>
            <a:sysClr val="window" lastClr="FFFFFF"/>
          </a:solidFill>
          <a:ln w="19050" algn="ctr">
            <a:solidFill>
              <a:srgbClr val="969696"/>
            </a:solidFill>
            <a:round/>
            <a:headEnd/>
            <a:tailEnd/>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GB" altLang="es-ES" sz="1100" b="0" i="0" u="none" strike="noStrike" kern="0" cap="none" spc="0" normalizeH="0" baseline="0" noProof="0" dirty="0">
                <a:ln>
                  <a:noFill/>
                </a:ln>
                <a:solidFill>
                  <a:prstClr val="black"/>
                </a:solidFill>
                <a:effectLst/>
                <a:uLnTx/>
                <a:uFillTx/>
                <a:latin typeface="Trebuchet MS" pitchFamily="34" charset="0"/>
                <a:cs typeface="Arial" charset="0"/>
              </a:rPr>
              <a:t>Build the set up plan to extract, transform, and load data into the delivery platform and agree model outcomes and KPI’s interphase </a:t>
            </a:r>
            <a:endParaRPr kumimoji="0" lang="en-US" altLang="es-ES" sz="1100" b="0" i="0" u="none" strike="noStrike" kern="0" cap="none" spc="0" normalizeH="0" baseline="0" noProof="0" dirty="0">
              <a:ln>
                <a:noFill/>
              </a:ln>
              <a:solidFill>
                <a:prstClr val="black"/>
              </a:solidFill>
              <a:effectLst/>
              <a:uLnTx/>
              <a:uFillTx/>
              <a:latin typeface="Trebuchet MS" pitchFamily="34" charset="0"/>
              <a:cs typeface="Arial" charset="0"/>
            </a:endParaRPr>
          </a:p>
        </p:txBody>
      </p:sp>
      <p:sp>
        <p:nvSpPr>
          <p:cNvPr id="28" name="Freeform 23"/>
          <p:cNvSpPr>
            <a:spLocks noChangeAspect="1"/>
          </p:cNvSpPr>
          <p:nvPr/>
        </p:nvSpPr>
        <p:spPr bwMode="auto">
          <a:xfrm>
            <a:off x="1547664" y="5102467"/>
            <a:ext cx="411162" cy="309562"/>
          </a:xfrm>
          <a:custGeom>
            <a:avLst/>
            <a:gdLst>
              <a:gd name="T0" fmla="*/ 2147483647 w 153"/>
              <a:gd name="T1" fmla="*/ 2147483647 h 117"/>
              <a:gd name="T2" fmla="*/ 2147483647 w 153"/>
              <a:gd name="T3" fmla="*/ 0 h 117"/>
              <a:gd name="T4" fmla="*/ 2147483647 w 153"/>
              <a:gd name="T5" fmla="*/ 0 h 117"/>
              <a:gd name="T6" fmla="*/ 2147483647 w 153"/>
              <a:gd name="T7" fmla="*/ 2147483647 h 117"/>
              <a:gd name="T8" fmla="*/ 0 w 153"/>
              <a:gd name="T9" fmla="*/ 2147483647 h 117"/>
              <a:gd name="T10" fmla="*/ 0 w 153"/>
              <a:gd name="T11" fmla="*/ 2147483647 h 117"/>
              <a:gd name="T12" fmla="*/ 2147483647 w 153"/>
              <a:gd name="T13" fmla="*/ 2147483647 h 117"/>
              <a:gd name="T14" fmla="*/ 2147483647 w 153"/>
              <a:gd name="T15" fmla="*/ 2147483647 h 117"/>
              <a:gd name="T16" fmla="*/ 2147483647 w 153"/>
              <a:gd name="T17" fmla="*/ 2147483647 h 117"/>
              <a:gd name="T18" fmla="*/ 2147483647 w 153"/>
              <a:gd name="T19" fmla="*/ 2147483647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117"/>
              <a:gd name="T32" fmla="*/ 153 w 153"/>
              <a:gd name="T33" fmla="*/ 117 h 1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117">
                <a:moveTo>
                  <a:pt x="153" y="58"/>
                </a:moveTo>
                <a:lnTo>
                  <a:pt x="94" y="0"/>
                </a:lnTo>
                <a:lnTo>
                  <a:pt x="39" y="0"/>
                </a:lnTo>
                <a:lnTo>
                  <a:pt x="78" y="39"/>
                </a:lnTo>
                <a:lnTo>
                  <a:pt x="0" y="39"/>
                </a:lnTo>
                <a:lnTo>
                  <a:pt x="0" y="78"/>
                </a:lnTo>
                <a:lnTo>
                  <a:pt x="78" y="78"/>
                </a:lnTo>
                <a:lnTo>
                  <a:pt x="39" y="117"/>
                </a:lnTo>
                <a:lnTo>
                  <a:pt x="94" y="117"/>
                </a:lnTo>
                <a:lnTo>
                  <a:pt x="153" y="58"/>
                </a:lnTo>
                <a:close/>
              </a:path>
            </a:pathLst>
          </a:cu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headEnd/>
            <a:tailEnd/>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altLang="es-ES" sz="1800" b="0" i="0" u="none" strike="noStrike" kern="0" cap="none" spc="0" normalizeH="0" baseline="0" noProof="0">
              <a:ln>
                <a:noFill/>
              </a:ln>
              <a:solidFill>
                <a:prstClr val="black"/>
              </a:solidFill>
              <a:effectLst/>
              <a:uLnTx/>
              <a:uFillTx/>
              <a:latin typeface="Trebuchet MS" pitchFamily="34" charset="0"/>
              <a:ea typeface="+mn-ea"/>
              <a:cs typeface="Arial" charset="0"/>
            </a:endParaRPr>
          </a:p>
        </p:txBody>
      </p:sp>
      <p:sp>
        <p:nvSpPr>
          <p:cNvPr id="29" name="Freeform 23"/>
          <p:cNvSpPr>
            <a:spLocks noChangeAspect="1"/>
          </p:cNvSpPr>
          <p:nvPr/>
        </p:nvSpPr>
        <p:spPr bwMode="auto">
          <a:xfrm>
            <a:off x="2958056" y="5102467"/>
            <a:ext cx="411162" cy="309562"/>
          </a:xfrm>
          <a:custGeom>
            <a:avLst/>
            <a:gdLst>
              <a:gd name="T0" fmla="*/ 2147483647 w 153"/>
              <a:gd name="T1" fmla="*/ 2147483647 h 117"/>
              <a:gd name="T2" fmla="*/ 2147483647 w 153"/>
              <a:gd name="T3" fmla="*/ 0 h 117"/>
              <a:gd name="T4" fmla="*/ 2147483647 w 153"/>
              <a:gd name="T5" fmla="*/ 0 h 117"/>
              <a:gd name="T6" fmla="*/ 2147483647 w 153"/>
              <a:gd name="T7" fmla="*/ 2147483647 h 117"/>
              <a:gd name="T8" fmla="*/ 0 w 153"/>
              <a:gd name="T9" fmla="*/ 2147483647 h 117"/>
              <a:gd name="T10" fmla="*/ 0 w 153"/>
              <a:gd name="T11" fmla="*/ 2147483647 h 117"/>
              <a:gd name="T12" fmla="*/ 2147483647 w 153"/>
              <a:gd name="T13" fmla="*/ 2147483647 h 117"/>
              <a:gd name="T14" fmla="*/ 2147483647 w 153"/>
              <a:gd name="T15" fmla="*/ 2147483647 h 117"/>
              <a:gd name="T16" fmla="*/ 2147483647 w 153"/>
              <a:gd name="T17" fmla="*/ 2147483647 h 117"/>
              <a:gd name="T18" fmla="*/ 2147483647 w 153"/>
              <a:gd name="T19" fmla="*/ 2147483647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117"/>
              <a:gd name="T32" fmla="*/ 153 w 153"/>
              <a:gd name="T33" fmla="*/ 117 h 1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117">
                <a:moveTo>
                  <a:pt x="153" y="58"/>
                </a:moveTo>
                <a:lnTo>
                  <a:pt x="94" y="0"/>
                </a:lnTo>
                <a:lnTo>
                  <a:pt x="39" y="0"/>
                </a:lnTo>
                <a:lnTo>
                  <a:pt x="78" y="39"/>
                </a:lnTo>
                <a:lnTo>
                  <a:pt x="0" y="39"/>
                </a:lnTo>
                <a:lnTo>
                  <a:pt x="0" y="78"/>
                </a:lnTo>
                <a:lnTo>
                  <a:pt x="78" y="78"/>
                </a:lnTo>
                <a:lnTo>
                  <a:pt x="39" y="117"/>
                </a:lnTo>
                <a:lnTo>
                  <a:pt x="94" y="117"/>
                </a:lnTo>
                <a:lnTo>
                  <a:pt x="153" y="58"/>
                </a:lnTo>
                <a:close/>
              </a:path>
            </a:pathLst>
          </a:cu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headEnd/>
            <a:tailEnd/>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altLang="es-ES" sz="1800" b="0" i="0" u="none" strike="noStrike" kern="0" cap="none" spc="0" normalizeH="0" baseline="0" noProof="0">
              <a:ln>
                <a:noFill/>
              </a:ln>
              <a:solidFill>
                <a:prstClr val="black"/>
              </a:solidFill>
              <a:effectLst/>
              <a:uLnTx/>
              <a:uFillTx/>
              <a:latin typeface="Trebuchet MS" pitchFamily="34" charset="0"/>
              <a:ea typeface="+mn-ea"/>
              <a:cs typeface="Arial" charset="0"/>
            </a:endParaRPr>
          </a:p>
        </p:txBody>
      </p:sp>
      <p:sp>
        <p:nvSpPr>
          <p:cNvPr id="30" name="Freeform 23"/>
          <p:cNvSpPr>
            <a:spLocks noChangeAspect="1"/>
          </p:cNvSpPr>
          <p:nvPr/>
        </p:nvSpPr>
        <p:spPr bwMode="auto">
          <a:xfrm>
            <a:off x="4368448" y="5102467"/>
            <a:ext cx="411162" cy="309562"/>
          </a:xfrm>
          <a:custGeom>
            <a:avLst/>
            <a:gdLst>
              <a:gd name="T0" fmla="*/ 2147483647 w 153"/>
              <a:gd name="T1" fmla="*/ 2147483647 h 117"/>
              <a:gd name="T2" fmla="*/ 2147483647 w 153"/>
              <a:gd name="T3" fmla="*/ 0 h 117"/>
              <a:gd name="T4" fmla="*/ 2147483647 w 153"/>
              <a:gd name="T5" fmla="*/ 0 h 117"/>
              <a:gd name="T6" fmla="*/ 2147483647 w 153"/>
              <a:gd name="T7" fmla="*/ 2147483647 h 117"/>
              <a:gd name="T8" fmla="*/ 0 w 153"/>
              <a:gd name="T9" fmla="*/ 2147483647 h 117"/>
              <a:gd name="T10" fmla="*/ 0 w 153"/>
              <a:gd name="T11" fmla="*/ 2147483647 h 117"/>
              <a:gd name="T12" fmla="*/ 2147483647 w 153"/>
              <a:gd name="T13" fmla="*/ 2147483647 h 117"/>
              <a:gd name="T14" fmla="*/ 2147483647 w 153"/>
              <a:gd name="T15" fmla="*/ 2147483647 h 117"/>
              <a:gd name="T16" fmla="*/ 2147483647 w 153"/>
              <a:gd name="T17" fmla="*/ 2147483647 h 117"/>
              <a:gd name="T18" fmla="*/ 2147483647 w 153"/>
              <a:gd name="T19" fmla="*/ 2147483647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117"/>
              <a:gd name="T32" fmla="*/ 153 w 153"/>
              <a:gd name="T33" fmla="*/ 117 h 1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117">
                <a:moveTo>
                  <a:pt x="153" y="58"/>
                </a:moveTo>
                <a:lnTo>
                  <a:pt x="94" y="0"/>
                </a:lnTo>
                <a:lnTo>
                  <a:pt x="39" y="0"/>
                </a:lnTo>
                <a:lnTo>
                  <a:pt x="78" y="39"/>
                </a:lnTo>
                <a:lnTo>
                  <a:pt x="0" y="39"/>
                </a:lnTo>
                <a:lnTo>
                  <a:pt x="0" y="78"/>
                </a:lnTo>
                <a:lnTo>
                  <a:pt x="78" y="78"/>
                </a:lnTo>
                <a:lnTo>
                  <a:pt x="39" y="117"/>
                </a:lnTo>
                <a:lnTo>
                  <a:pt x="94" y="117"/>
                </a:lnTo>
                <a:lnTo>
                  <a:pt x="153" y="58"/>
                </a:lnTo>
                <a:close/>
              </a:path>
            </a:pathLst>
          </a:cu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headEnd/>
            <a:tailEnd/>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altLang="es-ES" sz="1800" b="0" i="0" u="none" strike="noStrike" kern="0" cap="none" spc="0" normalizeH="0" baseline="0" noProof="0">
              <a:ln>
                <a:noFill/>
              </a:ln>
              <a:solidFill>
                <a:prstClr val="black"/>
              </a:solidFill>
              <a:effectLst/>
              <a:uLnTx/>
              <a:uFillTx/>
              <a:latin typeface="Trebuchet MS" pitchFamily="34" charset="0"/>
              <a:ea typeface="+mn-ea"/>
              <a:cs typeface="Arial" charset="0"/>
            </a:endParaRPr>
          </a:p>
        </p:txBody>
      </p:sp>
      <p:sp>
        <p:nvSpPr>
          <p:cNvPr id="31" name="Freeform 23"/>
          <p:cNvSpPr>
            <a:spLocks noChangeAspect="1"/>
          </p:cNvSpPr>
          <p:nvPr/>
        </p:nvSpPr>
        <p:spPr bwMode="auto">
          <a:xfrm>
            <a:off x="5778840" y="5102467"/>
            <a:ext cx="411162" cy="309562"/>
          </a:xfrm>
          <a:custGeom>
            <a:avLst/>
            <a:gdLst>
              <a:gd name="T0" fmla="*/ 2147483647 w 153"/>
              <a:gd name="T1" fmla="*/ 2147483647 h 117"/>
              <a:gd name="T2" fmla="*/ 2147483647 w 153"/>
              <a:gd name="T3" fmla="*/ 0 h 117"/>
              <a:gd name="T4" fmla="*/ 2147483647 w 153"/>
              <a:gd name="T5" fmla="*/ 0 h 117"/>
              <a:gd name="T6" fmla="*/ 2147483647 w 153"/>
              <a:gd name="T7" fmla="*/ 2147483647 h 117"/>
              <a:gd name="T8" fmla="*/ 0 w 153"/>
              <a:gd name="T9" fmla="*/ 2147483647 h 117"/>
              <a:gd name="T10" fmla="*/ 0 w 153"/>
              <a:gd name="T11" fmla="*/ 2147483647 h 117"/>
              <a:gd name="T12" fmla="*/ 2147483647 w 153"/>
              <a:gd name="T13" fmla="*/ 2147483647 h 117"/>
              <a:gd name="T14" fmla="*/ 2147483647 w 153"/>
              <a:gd name="T15" fmla="*/ 2147483647 h 117"/>
              <a:gd name="T16" fmla="*/ 2147483647 w 153"/>
              <a:gd name="T17" fmla="*/ 2147483647 h 117"/>
              <a:gd name="T18" fmla="*/ 2147483647 w 153"/>
              <a:gd name="T19" fmla="*/ 2147483647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117"/>
              <a:gd name="T32" fmla="*/ 153 w 153"/>
              <a:gd name="T33" fmla="*/ 117 h 1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117">
                <a:moveTo>
                  <a:pt x="153" y="58"/>
                </a:moveTo>
                <a:lnTo>
                  <a:pt x="94" y="0"/>
                </a:lnTo>
                <a:lnTo>
                  <a:pt x="39" y="0"/>
                </a:lnTo>
                <a:lnTo>
                  <a:pt x="78" y="39"/>
                </a:lnTo>
                <a:lnTo>
                  <a:pt x="0" y="39"/>
                </a:lnTo>
                <a:lnTo>
                  <a:pt x="0" y="78"/>
                </a:lnTo>
                <a:lnTo>
                  <a:pt x="78" y="78"/>
                </a:lnTo>
                <a:lnTo>
                  <a:pt x="39" y="117"/>
                </a:lnTo>
                <a:lnTo>
                  <a:pt x="94" y="117"/>
                </a:lnTo>
                <a:lnTo>
                  <a:pt x="153" y="58"/>
                </a:lnTo>
                <a:close/>
              </a:path>
            </a:pathLst>
          </a:cu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headEnd/>
            <a:tailEnd/>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altLang="es-ES" sz="1800" b="0" i="0" u="none" strike="noStrike" kern="0" cap="none" spc="0" normalizeH="0" baseline="0" noProof="0">
              <a:ln>
                <a:noFill/>
              </a:ln>
              <a:solidFill>
                <a:prstClr val="black"/>
              </a:solidFill>
              <a:effectLst/>
              <a:uLnTx/>
              <a:uFillTx/>
              <a:latin typeface="Trebuchet MS" pitchFamily="34" charset="0"/>
              <a:ea typeface="+mn-ea"/>
              <a:cs typeface="Arial" charset="0"/>
            </a:endParaRPr>
          </a:p>
        </p:txBody>
      </p:sp>
      <p:sp>
        <p:nvSpPr>
          <p:cNvPr id="32" name="Freeform 23"/>
          <p:cNvSpPr>
            <a:spLocks noChangeAspect="1"/>
          </p:cNvSpPr>
          <p:nvPr/>
        </p:nvSpPr>
        <p:spPr bwMode="auto">
          <a:xfrm>
            <a:off x="7189232" y="5102467"/>
            <a:ext cx="411162" cy="309562"/>
          </a:xfrm>
          <a:custGeom>
            <a:avLst/>
            <a:gdLst>
              <a:gd name="T0" fmla="*/ 2147483647 w 153"/>
              <a:gd name="T1" fmla="*/ 2147483647 h 117"/>
              <a:gd name="T2" fmla="*/ 2147483647 w 153"/>
              <a:gd name="T3" fmla="*/ 0 h 117"/>
              <a:gd name="T4" fmla="*/ 2147483647 w 153"/>
              <a:gd name="T5" fmla="*/ 0 h 117"/>
              <a:gd name="T6" fmla="*/ 2147483647 w 153"/>
              <a:gd name="T7" fmla="*/ 2147483647 h 117"/>
              <a:gd name="T8" fmla="*/ 0 w 153"/>
              <a:gd name="T9" fmla="*/ 2147483647 h 117"/>
              <a:gd name="T10" fmla="*/ 0 w 153"/>
              <a:gd name="T11" fmla="*/ 2147483647 h 117"/>
              <a:gd name="T12" fmla="*/ 2147483647 w 153"/>
              <a:gd name="T13" fmla="*/ 2147483647 h 117"/>
              <a:gd name="T14" fmla="*/ 2147483647 w 153"/>
              <a:gd name="T15" fmla="*/ 2147483647 h 117"/>
              <a:gd name="T16" fmla="*/ 2147483647 w 153"/>
              <a:gd name="T17" fmla="*/ 2147483647 h 117"/>
              <a:gd name="T18" fmla="*/ 2147483647 w 153"/>
              <a:gd name="T19" fmla="*/ 2147483647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117"/>
              <a:gd name="T32" fmla="*/ 153 w 153"/>
              <a:gd name="T33" fmla="*/ 117 h 1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117">
                <a:moveTo>
                  <a:pt x="153" y="58"/>
                </a:moveTo>
                <a:lnTo>
                  <a:pt x="94" y="0"/>
                </a:lnTo>
                <a:lnTo>
                  <a:pt x="39" y="0"/>
                </a:lnTo>
                <a:lnTo>
                  <a:pt x="78" y="39"/>
                </a:lnTo>
                <a:lnTo>
                  <a:pt x="0" y="39"/>
                </a:lnTo>
                <a:lnTo>
                  <a:pt x="0" y="78"/>
                </a:lnTo>
                <a:lnTo>
                  <a:pt x="78" y="78"/>
                </a:lnTo>
                <a:lnTo>
                  <a:pt x="39" y="117"/>
                </a:lnTo>
                <a:lnTo>
                  <a:pt x="94" y="117"/>
                </a:lnTo>
                <a:lnTo>
                  <a:pt x="153" y="58"/>
                </a:lnTo>
                <a:close/>
              </a:path>
            </a:pathLst>
          </a:cu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headEnd/>
            <a:tailEnd/>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altLang="es-ES" sz="1800" b="0" i="0" u="none" strike="noStrike" kern="0" cap="none" spc="0" normalizeH="0" baseline="0" noProof="0">
              <a:ln>
                <a:noFill/>
              </a:ln>
              <a:solidFill>
                <a:prstClr val="black"/>
              </a:solidFill>
              <a:effectLst/>
              <a:uLnTx/>
              <a:uFillTx/>
              <a:latin typeface="Trebuchet MS" pitchFamily="34" charset="0"/>
              <a:ea typeface="+mn-ea"/>
              <a:cs typeface="Arial" charset="0"/>
            </a:endParaRPr>
          </a:p>
        </p:txBody>
      </p:sp>
    </p:spTree>
    <p:extLst>
      <p:ext uri="{BB962C8B-B14F-4D97-AF65-F5344CB8AC3E}">
        <p14:creationId xmlns:p14="http://schemas.microsoft.com/office/powerpoint/2010/main" val="4146847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14</a:t>
            </a:fld>
            <a:endParaRPr lang="es-ES_tradnl"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43050"/>
            <a:ext cx="8229600" cy="377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Implementation</a:t>
            </a:r>
            <a:r>
              <a:rPr lang="es-ES_tradnl" sz="2000" kern="0" dirty="0" smtClean="0"/>
              <a:t> </a:t>
            </a:r>
            <a:r>
              <a:rPr lang="es-ES_tradnl" sz="2000" kern="0" dirty="0" err="1" smtClean="0"/>
              <a:t>Process</a:t>
            </a:r>
            <a:endParaRPr lang="es-ES_tradnl" sz="2000" kern="0" dirty="0"/>
          </a:p>
        </p:txBody>
      </p:sp>
    </p:spTree>
    <p:extLst>
      <p:ext uri="{BB962C8B-B14F-4D97-AF65-F5344CB8AC3E}">
        <p14:creationId xmlns:p14="http://schemas.microsoft.com/office/powerpoint/2010/main" val="3494642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15</a:t>
            </a:fld>
            <a:endParaRPr lang="es-ES_tradnl"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157" y="1517815"/>
            <a:ext cx="2445647" cy="1592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81" y="1418347"/>
            <a:ext cx="2648365" cy="2019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p:cNvSpPr/>
          <p:nvPr/>
        </p:nvSpPr>
        <p:spPr>
          <a:xfrm>
            <a:off x="427384" y="3011557"/>
            <a:ext cx="2792896" cy="692549"/>
          </a:xfrm>
          <a:prstGeom prst="rect">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7 Flecha abajo"/>
          <p:cNvSpPr/>
          <p:nvPr/>
        </p:nvSpPr>
        <p:spPr>
          <a:xfrm rot="16200000">
            <a:off x="3167014" y="2324362"/>
            <a:ext cx="389812" cy="233568"/>
          </a:xfrm>
          <a:prstGeom prst="downArrow">
            <a:avLst/>
          </a:prstGeom>
          <a:solidFill>
            <a:srgbClr val="1F497D">
              <a:lumMod val="40000"/>
              <a:lumOff val="6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a:ea typeface="+mn-ea"/>
              <a:cs typeface="+mn-cs"/>
            </a:endParaRPr>
          </a:p>
        </p:txBody>
      </p:sp>
      <p:sp>
        <p:nvSpPr>
          <p:cNvPr id="9" name="8 CuadroTexto"/>
          <p:cNvSpPr txBox="1"/>
          <p:nvPr/>
        </p:nvSpPr>
        <p:spPr>
          <a:xfrm>
            <a:off x="654327" y="1162878"/>
            <a:ext cx="2378765"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100" b="1" i="0" u="none" strike="noStrike" kern="0" cap="none" spc="0" normalizeH="0" baseline="0" noProof="0" dirty="0" smtClean="0">
                <a:ln>
                  <a:noFill/>
                </a:ln>
                <a:solidFill>
                  <a:prstClr val="black"/>
                </a:solidFill>
                <a:effectLst/>
                <a:uLnTx/>
                <a:uFillTx/>
              </a:rPr>
              <a:t>Tabla de Datos de Modelización</a:t>
            </a:r>
            <a:endParaRPr kumimoji="0" lang="es-ES" sz="1100" b="1" i="0" u="none" strike="noStrike" kern="0" cap="none" spc="0" normalizeH="0" baseline="0" noProof="0" dirty="0">
              <a:ln>
                <a:noFill/>
              </a:ln>
              <a:solidFill>
                <a:prstClr val="black"/>
              </a:solidFill>
              <a:effectLst/>
              <a:uLnTx/>
              <a:uFillTx/>
            </a:endParaRPr>
          </a:p>
        </p:txBody>
      </p:sp>
      <p:sp>
        <p:nvSpPr>
          <p:cNvPr id="10" name="9 CuadroTexto"/>
          <p:cNvSpPr txBox="1"/>
          <p:nvPr/>
        </p:nvSpPr>
        <p:spPr>
          <a:xfrm rot="16200000">
            <a:off x="-528368" y="2000921"/>
            <a:ext cx="1663266" cy="43088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100" b="1" i="0" u="none" strike="noStrike" kern="0" cap="none" spc="0" normalizeH="0" baseline="0" noProof="0" dirty="0" smtClean="0">
                <a:ln>
                  <a:noFill/>
                </a:ln>
                <a:solidFill>
                  <a:prstClr val="black"/>
                </a:solidFill>
                <a:effectLst/>
                <a:uLnTx/>
                <a:uFillTx/>
              </a:rPr>
              <a:t>Conjunto Datos de Entrenamiento (70%)</a:t>
            </a:r>
            <a:endParaRPr kumimoji="0" lang="es-ES" sz="1100" b="1" i="0" u="none" strike="noStrike" kern="0" cap="none" spc="0" normalizeH="0" baseline="0" noProof="0" dirty="0">
              <a:ln>
                <a:noFill/>
              </a:ln>
              <a:solidFill>
                <a:prstClr val="black"/>
              </a:solidFill>
              <a:effectLst/>
              <a:uLnTx/>
              <a:uFillTx/>
            </a:endParaRPr>
          </a:p>
        </p:txBody>
      </p:sp>
      <p:sp>
        <p:nvSpPr>
          <p:cNvPr id="11" name="10 CuadroTexto"/>
          <p:cNvSpPr txBox="1"/>
          <p:nvPr/>
        </p:nvSpPr>
        <p:spPr>
          <a:xfrm>
            <a:off x="518709" y="3442496"/>
            <a:ext cx="2641937"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100" b="1" i="0" u="none" strike="noStrike" kern="0" cap="none" spc="0" normalizeH="0" baseline="0" noProof="0" dirty="0" smtClean="0">
                <a:ln>
                  <a:noFill/>
                </a:ln>
                <a:solidFill>
                  <a:prstClr val="black"/>
                </a:solidFill>
                <a:effectLst/>
                <a:uLnTx/>
                <a:uFillTx/>
              </a:rPr>
              <a:t>Conjunto Datos de Validación (30%)</a:t>
            </a:r>
            <a:endParaRPr kumimoji="0" lang="es-ES" sz="1100" b="1" i="0" u="none" strike="noStrike" kern="0" cap="none" spc="0" normalizeH="0" baseline="0" noProof="0" dirty="0">
              <a:ln>
                <a:noFill/>
              </a:ln>
              <a:solidFill>
                <a:prstClr val="black"/>
              </a:solidFill>
              <a:effectLst/>
              <a:uLnTx/>
              <a:uFillTx/>
            </a:endParaRPr>
          </a:p>
        </p:txBody>
      </p:sp>
      <p:sp>
        <p:nvSpPr>
          <p:cNvPr id="12" name="11 CuadroTexto"/>
          <p:cNvSpPr txBox="1"/>
          <p:nvPr/>
        </p:nvSpPr>
        <p:spPr>
          <a:xfrm>
            <a:off x="3694053" y="1287542"/>
            <a:ext cx="2160105"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100" b="1" i="0" u="none" strike="noStrike" kern="0" cap="none" spc="0" normalizeH="0" baseline="0" noProof="0" dirty="0" smtClean="0">
                <a:ln>
                  <a:noFill/>
                </a:ln>
                <a:solidFill>
                  <a:prstClr val="black"/>
                </a:solidFill>
                <a:effectLst/>
                <a:uLnTx/>
                <a:uFillTx/>
              </a:rPr>
              <a:t>Datos Ciego. Test del Modelo</a:t>
            </a:r>
            <a:endParaRPr kumimoji="0" lang="es-ES" sz="1100" b="1" i="0" u="none" strike="noStrike" kern="0" cap="none" spc="0" normalizeH="0" baseline="0" noProof="0" dirty="0">
              <a:ln>
                <a:noFill/>
              </a:ln>
              <a:solidFill>
                <a:prstClr val="black"/>
              </a:solidFill>
              <a:effectLst/>
              <a:uLnTx/>
              <a:uFillTx/>
            </a:endParaRPr>
          </a:p>
        </p:txBody>
      </p:sp>
      <p:pic>
        <p:nvPicPr>
          <p:cNvPr id="1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739" y="1379887"/>
            <a:ext cx="252412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13 Flecha abajo"/>
          <p:cNvSpPr/>
          <p:nvPr/>
        </p:nvSpPr>
        <p:spPr>
          <a:xfrm rot="16200000">
            <a:off x="6032797" y="2311445"/>
            <a:ext cx="389812" cy="233568"/>
          </a:xfrm>
          <a:prstGeom prst="downArrow">
            <a:avLst/>
          </a:prstGeom>
          <a:solidFill>
            <a:srgbClr val="1F497D">
              <a:lumMod val="40000"/>
              <a:lumOff val="6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14 CuadroTexto"/>
          <p:cNvSpPr txBox="1"/>
          <p:nvPr/>
        </p:nvSpPr>
        <p:spPr>
          <a:xfrm>
            <a:off x="6784644" y="1133061"/>
            <a:ext cx="921157"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100" b="1" i="0" u="none" strike="noStrike" kern="0" cap="none" spc="0" normalizeH="0" baseline="0" noProof="0" dirty="0" smtClean="0">
                <a:ln>
                  <a:noFill/>
                </a:ln>
                <a:solidFill>
                  <a:prstClr val="black"/>
                </a:solidFill>
                <a:effectLst/>
                <a:uLnTx/>
                <a:uFillTx/>
              </a:rPr>
              <a:t>Código R </a:t>
            </a:r>
            <a:endParaRPr kumimoji="0" lang="es-ES" sz="1100" b="1" i="0" u="none" strike="noStrike" kern="0" cap="none" spc="0" normalizeH="0" baseline="0" noProof="0" dirty="0">
              <a:ln>
                <a:noFill/>
              </a:ln>
              <a:solidFill>
                <a:prstClr val="black"/>
              </a:solidFill>
              <a:effectLst/>
              <a:uLnTx/>
              <a:uFillTx/>
            </a:endParaRPr>
          </a:p>
        </p:txBody>
      </p:sp>
      <p:sp>
        <p:nvSpPr>
          <p:cNvPr id="16" name="15 Flecha derecha"/>
          <p:cNvSpPr/>
          <p:nvPr/>
        </p:nvSpPr>
        <p:spPr>
          <a:xfrm>
            <a:off x="87821" y="727075"/>
            <a:ext cx="8880043" cy="566608"/>
          </a:xfrm>
          <a:prstGeom prst="rightArrow">
            <a:avLst/>
          </a:prstGeom>
          <a:solidFill>
            <a:srgbClr val="00B0F0"/>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smtClean="0">
                <a:ln>
                  <a:noFill/>
                </a:ln>
                <a:solidFill>
                  <a:prstClr val="white"/>
                </a:solidFill>
                <a:effectLst/>
                <a:uLnTx/>
                <a:uFillTx/>
                <a:latin typeface="Calibri"/>
                <a:ea typeface="+mn-ea"/>
                <a:cs typeface="Arial" panose="020B0604020202020204" pitchFamily="34" charset="0"/>
              </a:rPr>
              <a:t>PROCESO DE MODELIZACIÓN</a:t>
            </a:r>
          </a:p>
        </p:txBody>
      </p:sp>
      <p:sp>
        <p:nvSpPr>
          <p:cNvPr id="17" name="16 Flecha derecha"/>
          <p:cNvSpPr/>
          <p:nvPr/>
        </p:nvSpPr>
        <p:spPr>
          <a:xfrm rot="10800000">
            <a:off x="87821" y="3773679"/>
            <a:ext cx="8880043" cy="566608"/>
          </a:xfrm>
          <a:prstGeom prst="rightArrow">
            <a:avLst/>
          </a:prstGeom>
          <a:solidFill>
            <a:srgbClr val="F79646">
              <a:lumMod val="60000"/>
              <a:lumOff val="4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1" i="0" u="none" strike="noStrike" kern="0" cap="none" spc="0" normalizeH="0" baseline="0" noProof="0" dirty="0">
              <a:ln>
                <a:noFill/>
              </a:ln>
              <a:solidFill>
                <a:srgbClr val="F79646">
                  <a:lumMod val="60000"/>
                  <a:lumOff val="40000"/>
                </a:srgbClr>
              </a:solidFill>
              <a:effectLst/>
              <a:uLnTx/>
              <a:uFillTx/>
              <a:latin typeface="Calibri"/>
              <a:ea typeface="+mn-ea"/>
              <a:cs typeface="+mn-cs"/>
            </a:endParaRPr>
          </a:p>
        </p:txBody>
      </p:sp>
      <p:sp>
        <p:nvSpPr>
          <p:cNvPr id="18" name="17 CuadroTexto"/>
          <p:cNvSpPr txBox="1"/>
          <p:nvPr/>
        </p:nvSpPr>
        <p:spPr>
          <a:xfrm>
            <a:off x="2852539" y="3872317"/>
            <a:ext cx="4104853"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smtClean="0">
                <a:ln>
                  <a:noFill/>
                </a:ln>
                <a:solidFill>
                  <a:prstClr val="white"/>
                </a:solidFill>
                <a:effectLst/>
                <a:uLnTx/>
                <a:uFillTx/>
              </a:rPr>
              <a:t>PROCESO DE IMPLEMENTACIÓN</a:t>
            </a:r>
          </a:p>
        </p:txBody>
      </p:sp>
      <p:pic>
        <p:nvPicPr>
          <p:cNvPr id="1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6783" y="4377240"/>
            <a:ext cx="1630017" cy="1413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19 CuadroTexto"/>
          <p:cNvSpPr txBox="1"/>
          <p:nvPr/>
        </p:nvSpPr>
        <p:spPr>
          <a:xfrm>
            <a:off x="7086599" y="4147893"/>
            <a:ext cx="1729408"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100" b="1" i="0" u="none" strike="noStrike" kern="0" cap="none" spc="0" normalizeH="0" baseline="0" noProof="0" dirty="0" smtClean="0">
                <a:ln>
                  <a:noFill/>
                </a:ln>
                <a:solidFill>
                  <a:prstClr val="black"/>
                </a:solidFill>
                <a:effectLst/>
                <a:uLnTx/>
                <a:uFillTx/>
              </a:rPr>
              <a:t>Código C, Java, NET </a:t>
            </a:r>
            <a:endParaRPr kumimoji="0" lang="es-ES" sz="1100" b="1" i="0" u="none" strike="noStrike" kern="0" cap="none" spc="0" normalizeH="0" baseline="0" noProof="0" dirty="0">
              <a:ln>
                <a:noFill/>
              </a:ln>
              <a:solidFill>
                <a:prstClr val="black"/>
              </a:solidFill>
              <a:effectLst/>
              <a:uLnTx/>
              <a:uFillTx/>
            </a:endParaRPr>
          </a:p>
        </p:txBody>
      </p:sp>
      <p:sp>
        <p:nvSpPr>
          <p:cNvPr id="21" name="20 Flecha abajo"/>
          <p:cNvSpPr/>
          <p:nvPr/>
        </p:nvSpPr>
        <p:spPr>
          <a:xfrm>
            <a:off x="7616788" y="3416235"/>
            <a:ext cx="389812" cy="265165"/>
          </a:xfrm>
          <a:prstGeom prst="downArrow">
            <a:avLst/>
          </a:prstGeom>
          <a:solidFill>
            <a:srgbClr val="1F497D">
              <a:lumMod val="40000"/>
              <a:lumOff val="6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21 CuadroTexto"/>
          <p:cNvSpPr txBox="1"/>
          <p:nvPr/>
        </p:nvSpPr>
        <p:spPr>
          <a:xfrm>
            <a:off x="5966390" y="3388379"/>
            <a:ext cx="1739412"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100" b="1" i="0" u="none" strike="noStrike" kern="0" cap="none" spc="0" normalizeH="0" baseline="0" noProof="0" dirty="0" smtClean="0">
                <a:ln>
                  <a:noFill/>
                </a:ln>
                <a:solidFill>
                  <a:prstClr val="black"/>
                </a:solidFill>
                <a:effectLst/>
                <a:uLnTx/>
                <a:uFillTx/>
              </a:rPr>
              <a:t>Librería de Conversión</a:t>
            </a:r>
            <a:endParaRPr kumimoji="0" lang="es-ES" sz="1100" b="1" i="0" u="none" strike="noStrike" kern="0" cap="none" spc="0" normalizeH="0" baseline="0" noProof="0" dirty="0">
              <a:ln>
                <a:noFill/>
              </a:ln>
              <a:solidFill>
                <a:prstClr val="black"/>
              </a:solidFill>
              <a:effectLst/>
              <a:uLnTx/>
              <a:uFillTx/>
            </a:endParaRPr>
          </a:p>
        </p:txBody>
      </p:sp>
      <p:pic>
        <p:nvPicPr>
          <p:cNvPr id="2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0252" y="4487298"/>
            <a:ext cx="2027706" cy="130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23 Flecha abajo"/>
          <p:cNvSpPr/>
          <p:nvPr/>
        </p:nvSpPr>
        <p:spPr>
          <a:xfrm rot="5400000">
            <a:off x="6589737" y="4961918"/>
            <a:ext cx="389812" cy="265165"/>
          </a:xfrm>
          <a:prstGeom prst="downArrow">
            <a:avLst/>
          </a:prstGeom>
          <a:solidFill>
            <a:srgbClr val="F79646">
              <a:lumMod val="60000"/>
              <a:lumOff val="4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a:ea typeface="+mn-ea"/>
              <a:cs typeface="+mn-cs"/>
            </a:endParaRPr>
          </a:p>
        </p:txBody>
      </p:sp>
      <p:pic>
        <p:nvPicPr>
          <p:cNvPr id="2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93052" y="4377240"/>
            <a:ext cx="750687" cy="415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25 Rectángulo"/>
          <p:cNvSpPr/>
          <p:nvPr/>
        </p:nvSpPr>
        <p:spPr>
          <a:xfrm>
            <a:off x="5277679" y="4321161"/>
            <a:ext cx="1275522" cy="817899"/>
          </a:xfrm>
          <a:prstGeom prst="rect">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26 CuadroTexto"/>
          <p:cNvSpPr txBox="1"/>
          <p:nvPr/>
        </p:nvSpPr>
        <p:spPr>
          <a:xfrm>
            <a:off x="4482075" y="4256374"/>
            <a:ext cx="1252799" cy="60016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100" b="1" i="0" u="none" strike="noStrike" kern="0" cap="none" spc="0" normalizeH="0" baseline="0" noProof="0" dirty="0" smtClean="0">
                <a:ln>
                  <a:noFill/>
                </a:ln>
                <a:solidFill>
                  <a:prstClr val="black"/>
                </a:solidFill>
                <a:effectLst/>
                <a:uLnTx/>
                <a:uFillTx/>
              </a:rPr>
              <a:t>Tabla de Alimentación del Modelo</a:t>
            </a:r>
            <a:endParaRPr kumimoji="0" lang="es-ES" sz="1100" b="1" i="0" u="none" strike="noStrike" kern="0" cap="none" spc="0" normalizeH="0" baseline="0" noProof="0" dirty="0">
              <a:ln>
                <a:noFill/>
              </a:ln>
              <a:solidFill>
                <a:prstClr val="black"/>
              </a:solidFill>
              <a:effectLst/>
              <a:uLnTx/>
              <a:uFillTx/>
            </a:endParaRPr>
          </a:p>
        </p:txBody>
      </p:sp>
      <p:pic>
        <p:nvPicPr>
          <p:cNvPr id="28"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27" y="4571291"/>
            <a:ext cx="2469873" cy="1600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28 Flecha abajo"/>
          <p:cNvSpPr/>
          <p:nvPr/>
        </p:nvSpPr>
        <p:spPr>
          <a:xfrm rot="5400000">
            <a:off x="3167425" y="5006478"/>
            <a:ext cx="389812" cy="265165"/>
          </a:xfrm>
          <a:prstGeom prst="downArrow">
            <a:avLst/>
          </a:prstGeom>
          <a:solidFill>
            <a:srgbClr val="F79646">
              <a:lumMod val="60000"/>
              <a:lumOff val="4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29 CuadroTexto"/>
          <p:cNvSpPr txBox="1"/>
          <p:nvPr/>
        </p:nvSpPr>
        <p:spPr>
          <a:xfrm>
            <a:off x="809210" y="4275749"/>
            <a:ext cx="2160105"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s-ES" sz="1100" b="1" i="0" u="none" strike="noStrike" kern="0" cap="none" spc="0" normalizeH="0" baseline="0" noProof="0" dirty="0" smtClean="0">
                <a:ln>
                  <a:noFill/>
                </a:ln>
                <a:solidFill>
                  <a:prstClr val="black"/>
                </a:solidFill>
                <a:effectLst/>
                <a:uLnTx/>
                <a:uFillTx/>
              </a:rPr>
              <a:t>Aplicación de Usuario Final</a:t>
            </a:r>
            <a:endParaRPr kumimoji="0" lang="es-ES" sz="1100" b="1" i="0" u="none" strike="noStrike" kern="0" cap="none" spc="0" normalizeH="0" baseline="0" noProof="0" dirty="0">
              <a:ln>
                <a:noFill/>
              </a:ln>
              <a:solidFill>
                <a:prstClr val="black"/>
              </a:solidFill>
              <a:effectLst/>
              <a:uLnTx/>
              <a:uFillTx/>
            </a:endParaRPr>
          </a:p>
        </p:txBody>
      </p:sp>
      <p:sp>
        <p:nvSpPr>
          <p:cNvPr id="31"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Implementation</a:t>
            </a:r>
            <a:r>
              <a:rPr lang="es-ES_tradnl" sz="2000" kern="0" dirty="0" smtClean="0"/>
              <a:t> </a:t>
            </a:r>
            <a:r>
              <a:rPr lang="es-ES_tradnl" sz="2000" kern="0" dirty="0" err="1" smtClean="0"/>
              <a:t>Process</a:t>
            </a:r>
            <a:endParaRPr lang="es-ES_tradnl" sz="2000" kern="0" dirty="0"/>
          </a:p>
        </p:txBody>
      </p:sp>
    </p:spTree>
    <p:extLst>
      <p:ext uri="{BB962C8B-B14F-4D97-AF65-F5344CB8AC3E}">
        <p14:creationId xmlns:p14="http://schemas.microsoft.com/office/powerpoint/2010/main" val="1512316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2 Grupo"/>
          <p:cNvGrpSpPr>
            <a:grpSpLocks/>
          </p:cNvGrpSpPr>
          <p:nvPr/>
        </p:nvGrpSpPr>
        <p:grpSpPr bwMode="auto">
          <a:xfrm>
            <a:off x="-1047750" y="0"/>
            <a:ext cx="10191750" cy="6899275"/>
            <a:chOff x="-2349232" y="0"/>
            <a:chExt cx="11493232" cy="7921625"/>
          </a:xfrm>
        </p:grpSpPr>
        <p:sp>
          <p:nvSpPr>
            <p:cNvPr id="4" name="3 Rectángulo"/>
            <p:cNvSpPr/>
            <p:nvPr/>
          </p:nvSpPr>
          <p:spPr>
            <a:xfrm>
              <a:off x="-1216021" y="0"/>
              <a:ext cx="10360021" cy="7921625"/>
            </a:xfrm>
            <a:prstGeom prst="rect">
              <a:avLst/>
            </a:prstGeom>
            <a:solidFill>
              <a:srgbClr val="004F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p>
          </p:txBody>
        </p:sp>
        <p:grpSp>
          <p:nvGrpSpPr>
            <p:cNvPr id="7172" name="17 Grupo"/>
            <p:cNvGrpSpPr>
              <a:grpSpLocks/>
            </p:cNvGrpSpPr>
            <p:nvPr/>
          </p:nvGrpSpPr>
          <p:grpSpPr bwMode="auto">
            <a:xfrm>
              <a:off x="-2349232" y="1428750"/>
              <a:ext cx="11493232" cy="6445251"/>
              <a:chOff x="-2349232" y="1428750"/>
              <a:chExt cx="11493232" cy="6445251"/>
            </a:xfrm>
          </p:grpSpPr>
          <p:grpSp>
            <p:nvGrpSpPr>
              <p:cNvPr id="7173" name="Group 4"/>
              <p:cNvGrpSpPr>
                <a:grpSpLocks/>
              </p:cNvGrpSpPr>
              <p:nvPr/>
            </p:nvGrpSpPr>
            <p:grpSpPr bwMode="auto">
              <a:xfrm>
                <a:off x="4572000" y="5500688"/>
                <a:ext cx="4572000" cy="990600"/>
                <a:chOff x="2160" y="3696"/>
                <a:chExt cx="3600" cy="624"/>
              </a:xfrm>
            </p:grpSpPr>
            <p:sp>
              <p:nvSpPr>
                <p:cNvPr id="7184" name="Rectangle 5"/>
                <p:cNvSpPr>
                  <a:spLocks noChangeArrowheads="1"/>
                </p:cNvSpPr>
                <p:nvPr/>
              </p:nvSpPr>
              <p:spPr bwMode="auto">
                <a:xfrm>
                  <a:off x="2160" y="3696"/>
                  <a:ext cx="3600" cy="624"/>
                </a:xfrm>
                <a:prstGeom prst="rect">
                  <a:avLst/>
                </a:prstGeom>
                <a:solidFill>
                  <a:srgbClr val="698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_tradnl" altLang="es-ES"/>
                </a:p>
              </p:txBody>
            </p:sp>
            <p:sp>
              <p:nvSpPr>
                <p:cNvPr id="7185" name="Text Box 6"/>
                <p:cNvSpPr txBox="1">
                  <a:spLocks noChangeArrowheads="1"/>
                </p:cNvSpPr>
                <p:nvPr/>
              </p:nvSpPr>
              <p:spPr bwMode="auto">
                <a:xfrm>
                  <a:off x="3832" y="379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_tradnl" altLang="es-ES" sz="2000">
                    <a:solidFill>
                      <a:schemeClr val="bg1"/>
                    </a:solidFill>
                    <a:latin typeface="Century Gothic" pitchFamily="34" charset="0"/>
                  </a:endParaRPr>
                </a:p>
              </p:txBody>
            </p:sp>
          </p:grpSp>
          <p:pic>
            <p:nvPicPr>
              <p:cNvPr id="717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3571875"/>
                <a:ext cx="1295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1" descr="E:\seg\Mis documentos\proyecto\CIFF\imagenes\logos\uah_blanco_transp.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8082" y="3572218"/>
                <a:ext cx="1571636" cy="42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2" descr="E:\seg\Mis documentos\proyecto\CIFF\Presentaciones\ppt\Ciff_azul_trans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1428750"/>
                <a:ext cx="1785938"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12 CuadroTexto"/>
              <p:cNvSpPr txBox="1">
                <a:spLocks noChangeArrowheads="1"/>
              </p:cNvSpPr>
              <p:nvPr/>
            </p:nvSpPr>
            <p:spPr bwMode="auto">
              <a:xfrm>
                <a:off x="5849937" y="3214688"/>
                <a:ext cx="3062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eaLnBrk="1" hangingPunct="1"/>
                <a:r>
                  <a:rPr lang="es-ES" altLang="es-ES" sz="1000">
                    <a:solidFill>
                      <a:schemeClr val="bg1"/>
                    </a:solidFill>
                    <a:latin typeface="Frutiger Linotype" pitchFamily="34" charset="0"/>
                  </a:rPr>
                  <a:t>CIFF Trustees:</a:t>
                </a:r>
              </a:p>
            </p:txBody>
          </p:sp>
          <p:grpSp>
            <p:nvGrpSpPr>
              <p:cNvPr id="7178" name="Group 21"/>
              <p:cNvGrpSpPr>
                <a:grpSpLocks noChangeAspect="1"/>
              </p:cNvGrpSpPr>
              <p:nvPr/>
            </p:nvGrpSpPr>
            <p:grpSpPr bwMode="auto">
              <a:xfrm>
                <a:off x="-2349232" y="1695212"/>
                <a:ext cx="8492858" cy="6178789"/>
                <a:chOff x="1085" y="1071"/>
                <a:chExt cx="3910" cy="2883"/>
              </a:xfrm>
            </p:grpSpPr>
            <p:sp>
              <p:nvSpPr>
                <p:cNvPr id="7179" name="AutoShape 20"/>
                <p:cNvSpPr>
                  <a:spLocks noChangeAspect="1" noChangeArrowheads="1" noTextEdit="1"/>
                </p:cNvSpPr>
                <p:nvPr/>
              </p:nvSpPr>
              <p:spPr bwMode="auto">
                <a:xfrm>
                  <a:off x="1620" y="1080"/>
                  <a:ext cx="3375" cy="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7180" name="Freeform 23"/>
                <p:cNvSpPr>
                  <a:spLocks/>
                </p:cNvSpPr>
                <p:nvPr/>
              </p:nvSpPr>
              <p:spPr bwMode="auto">
                <a:xfrm>
                  <a:off x="2662" y="3709"/>
                  <a:ext cx="2" cy="5"/>
                </a:xfrm>
                <a:custGeom>
                  <a:avLst/>
                  <a:gdLst>
                    <a:gd name="T0" fmla="*/ 0 w 1"/>
                    <a:gd name="T1" fmla="*/ 4706425 h 3"/>
                    <a:gd name="T2" fmla="*/ 0 w 1"/>
                    <a:gd name="T3" fmla="*/ 2823855 h 3"/>
                    <a:gd name="T4" fmla="*/ 0 w 1"/>
                    <a:gd name="T5" fmla="*/ 0 h 3"/>
                    <a:gd name="T6" fmla="*/ 268435456 w 1"/>
                    <a:gd name="T7" fmla="*/ 2823855 h 3"/>
                    <a:gd name="T8" fmla="*/ 0 w 1"/>
                    <a:gd name="T9" fmla="*/ 4706425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0" y="3"/>
                      </a:moveTo>
                      <a:cubicBezTo>
                        <a:pt x="0" y="2"/>
                        <a:pt x="0" y="2"/>
                        <a:pt x="0" y="2"/>
                      </a:cubicBezTo>
                      <a:cubicBezTo>
                        <a:pt x="0" y="2"/>
                        <a:pt x="0" y="2"/>
                        <a:pt x="0" y="0"/>
                      </a:cubicBezTo>
                      <a:cubicBezTo>
                        <a:pt x="0" y="2"/>
                        <a:pt x="1" y="2"/>
                        <a:pt x="1" y="2"/>
                      </a:cubicBezTo>
                      <a:cubicBezTo>
                        <a:pt x="1" y="2"/>
                        <a:pt x="0" y="2"/>
                        <a:pt x="0" y="3"/>
                      </a:cubicBezTo>
                      <a:close/>
                    </a:path>
                  </a:pathLst>
                </a:custGeom>
                <a:solidFill>
                  <a:srgbClr val="508E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7181" name="Freeform 24"/>
                <p:cNvSpPr>
                  <a:spLocks noEditPoints="1"/>
                </p:cNvSpPr>
                <p:nvPr/>
              </p:nvSpPr>
              <p:spPr bwMode="auto">
                <a:xfrm>
                  <a:off x="2603" y="2723"/>
                  <a:ext cx="1323" cy="782"/>
                </a:xfrm>
                <a:custGeom>
                  <a:avLst/>
                  <a:gdLst>
                    <a:gd name="T0" fmla="*/ 714758492 w 756"/>
                    <a:gd name="T1" fmla="*/ 152985959 h 498"/>
                    <a:gd name="T2" fmla="*/ 2147483647 w 756"/>
                    <a:gd name="T3" fmla="*/ 0 h 498"/>
                    <a:gd name="T4" fmla="*/ 2147483647 w 756"/>
                    <a:gd name="T5" fmla="*/ 46232247 h 498"/>
                    <a:gd name="T6" fmla="*/ 714758492 w 756"/>
                    <a:gd name="T7" fmla="*/ 152985959 h 498"/>
                    <a:gd name="T8" fmla="*/ 995687697 w 756"/>
                    <a:gd name="T9" fmla="*/ 127571598 h 498"/>
                    <a:gd name="T10" fmla="*/ 1414751125 w 756"/>
                    <a:gd name="T11" fmla="*/ 87794162 h 498"/>
                    <a:gd name="T12" fmla="*/ 2147483647 w 756"/>
                    <a:gd name="T13" fmla="*/ 42141999 h 498"/>
                    <a:gd name="T14" fmla="*/ 2147483647 w 756"/>
                    <a:gd name="T15" fmla="*/ 59678727 h 498"/>
                    <a:gd name="T16" fmla="*/ 995687697 w 756"/>
                    <a:gd name="T17" fmla="*/ 127571598 h 4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6"/>
                    <a:gd name="T28" fmla="*/ 0 h 498"/>
                    <a:gd name="T29" fmla="*/ 756 w 756"/>
                    <a:gd name="T30" fmla="*/ 498 h 4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6" h="498">
                      <a:moveTo>
                        <a:pt x="112" y="498"/>
                      </a:moveTo>
                      <a:cubicBezTo>
                        <a:pt x="0" y="89"/>
                        <a:pt x="580" y="204"/>
                        <a:pt x="742" y="0"/>
                      </a:cubicBezTo>
                      <a:cubicBezTo>
                        <a:pt x="756" y="33"/>
                        <a:pt x="739" y="113"/>
                        <a:pt x="731" y="150"/>
                      </a:cubicBezTo>
                      <a:cubicBezTo>
                        <a:pt x="628" y="483"/>
                        <a:pt x="376" y="449"/>
                        <a:pt x="112" y="498"/>
                      </a:cubicBezTo>
                      <a:close/>
                      <a:moveTo>
                        <a:pt x="156" y="415"/>
                      </a:moveTo>
                      <a:cubicBezTo>
                        <a:pt x="161" y="357"/>
                        <a:pt x="178" y="320"/>
                        <a:pt x="222" y="286"/>
                      </a:cubicBezTo>
                      <a:cubicBezTo>
                        <a:pt x="365" y="218"/>
                        <a:pt x="526" y="208"/>
                        <a:pt x="670" y="137"/>
                      </a:cubicBezTo>
                      <a:cubicBezTo>
                        <a:pt x="671" y="153"/>
                        <a:pt x="657" y="181"/>
                        <a:pt x="651" y="194"/>
                      </a:cubicBezTo>
                      <a:cubicBezTo>
                        <a:pt x="537" y="419"/>
                        <a:pt x="358" y="383"/>
                        <a:pt x="156" y="415"/>
                      </a:cubicBezTo>
                      <a:close/>
                    </a:path>
                  </a:pathLst>
                </a:custGeom>
                <a:solidFill>
                  <a:srgbClr val="508E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7182" name="Freeform 25"/>
                <p:cNvSpPr>
                  <a:spLocks/>
                </p:cNvSpPr>
                <p:nvPr/>
              </p:nvSpPr>
              <p:spPr bwMode="auto">
                <a:xfrm>
                  <a:off x="4396" y="1601"/>
                  <a:ext cx="4" cy="3"/>
                </a:xfrm>
                <a:custGeom>
                  <a:avLst/>
                  <a:gdLst>
                    <a:gd name="T0" fmla="*/ 268435456 w 2"/>
                    <a:gd name="T1" fmla="*/ 138266 h 2"/>
                    <a:gd name="T2" fmla="*/ 0 w 2"/>
                    <a:gd name="T3" fmla="*/ 138266 h 2"/>
                    <a:gd name="T4" fmla="*/ 268435456 w 2"/>
                    <a:gd name="T5" fmla="*/ 0 h 2"/>
                    <a:gd name="T6" fmla="*/ 536870912 w 2"/>
                    <a:gd name="T7" fmla="*/ 138266 h 2"/>
                    <a:gd name="T8" fmla="*/ 268435456 w 2"/>
                    <a:gd name="T9" fmla="*/ 13826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1" y="2"/>
                        <a:pt x="1" y="2"/>
                        <a:pt x="0" y="2"/>
                      </a:cubicBezTo>
                      <a:cubicBezTo>
                        <a:pt x="1" y="0"/>
                        <a:pt x="1" y="0"/>
                        <a:pt x="1" y="0"/>
                      </a:cubicBezTo>
                      <a:cubicBezTo>
                        <a:pt x="1" y="0"/>
                        <a:pt x="2" y="0"/>
                        <a:pt x="2" y="2"/>
                      </a:cubicBezTo>
                      <a:cubicBezTo>
                        <a:pt x="2" y="2"/>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7183" name="Freeform 22"/>
                <p:cNvSpPr>
                  <a:spLocks noEditPoints="1"/>
                </p:cNvSpPr>
                <p:nvPr/>
              </p:nvSpPr>
              <p:spPr bwMode="auto">
                <a:xfrm>
                  <a:off x="1085" y="1071"/>
                  <a:ext cx="3375" cy="2874"/>
                </a:xfrm>
                <a:custGeom>
                  <a:avLst/>
                  <a:gdLst>
                    <a:gd name="T0" fmla="*/ 2147483647 w 1929"/>
                    <a:gd name="T1" fmla="*/ 555987645 h 1831"/>
                    <a:gd name="T2" fmla="*/ 2147483647 w 1929"/>
                    <a:gd name="T3" fmla="*/ 228936726 h 1831"/>
                    <a:gd name="T4" fmla="*/ 2147483647 w 1929"/>
                    <a:gd name="T5" fmla="*/ 146646753 h 1831"/>
                    <a:gd name="T6" fmla="*/ 2147483647 w 1929"/>
                    <a:gd name="T7" fmla="*/ 471802795 h 1831"/>
                    <a:gd name="T8" fmla="*/ 2147483647 w 1929"/>
                    <a:gd name="T9" fmla="*/ 472972747 h 1831"/>
                    <a:gd name="T10" fmla="*/ 2147483647 w 1929"/>
                    <a:gd name="T11" fmla="*/ 489758417 h 1831"/>
                    <a:gd name="T12" fmla="*/ 2147483647 w 1929"/>
                    <a:gd name="T13" fmla="*/ 93280104 h 1831"/>
                    <a:gd name="T14" fmla="*/ 2147483647 w 1929"/>
                    <a:gd name="T15" fmla="*/ 138222263 h 1831"/>
                    <a:gd name="T16" fmla="*/ 2147483647 w 1929"/>
                    <a:gd name="T17" fmla="*/ 32220102 h 1831"/>
                    <a:gd name="T18" fmla="*/ 2147483647 w 1929"/>
                    <a:gd name="T19" fmla="*/ 48911777 h 1831"/>
                    <a:gd name="T20" fmla="*/ 2147483647 w 1929"/>
                    <a:gd name="T21" fmla="*/ 254409115 h 1831"/>
                    <a:gd name="T22" fmla="*/ 2147483647 w 1929"/>
                    <a:gd name="T23" fmla="*/ 287272469 h 1831"/>
                    <a:gd name="T24" fmla="*/ 2147483647 w 1929"/>
                    <a:gd name="T25" fmla="*/ 555987645 h 1831"/>
                    <a:gd name="T26" fmla="*/ 2147483647 w 1929"/>
                    <a:gd name="T27" fmla="*/ 528084660 h 1831"/>
                    <a:gd name="T28" fmla="*/ 2147483647 w 1929"/>
                    <a:gd name="T29" fmla="*/ 322536948 h 1831"/>
                    <a:gd name="T30" fmla="*/ 2147483647 w 1929"/>
                    <a:gd name="T31" fmla="*/ 268204009 h 1831"/>
                    <a:gd name="T32" fmla="*/ 2147483647 w 1929"/>
                    <a:gd name="T33" fmla="*/ 528084660 h 1831"/>
                    <a:gd name="T34" fmla="*/ 2147483647 w 1929"/>
                    <a:gd name="T35" fmla="*/ 101307279 h 1831"/>
                    <a:gd name="T36" fmla="*/ 2147483647 w 1929"/>
                    <a:gd name="T37" fmla="*/ 101307279 h 1831"/>
                    <a:gd name="T38" fmla="*/ 2147483647 w 1929"/>
                    <a:gd name="T39" fmla="*/ 298537219 h 1831"/>
                    <a:gd name="T40" fmla="*/ 2147483647 w 1929"/>
                    <a:gd name="T41" fmla="*/ 508621435 h 1831"/>
                    <a:gd name="T42" fmla="*/ 2147483647 w 1929"/>
                    <a:gd name="T43" fmla="*/ 509126611 h 1831"/>
                    <a:gd name="T44" fmla="*/ 2147483647 w 1929"/>
                    <a:gd name="T45" fmla="*/ 397624664 h 1831"/>
                    <a:gd name="T46" fmla="*/ 2147483647 w 1929"/>
                    <a:gd name="T47" fmla="*/ 101307279 h 18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9"/>
                    <a:gd name="T73" fmla="*/ 0 h 1831"/>
                    <a:gd name="T74" fmla="*/ 1929 w 1929"/>
                    <a:gd name="T75" fmla="*/ 1831 h 183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9" h="1831">
                      <a:moveTo>
                        <a:pt x="1069" y="1831"/>
                      </a:moveTo>
                      <a:cubicBezTo>
                        <a:pt x="559" y="1778"/>
                        <a:pt x="393" y="1118"/>
                        <a:pt x="794" y="754"/>
                      </a:cubicBezTo>
                      <a:cubicBezTo>
                        <a:pt x="976" y="614"/>
                        <a:pt x="1183" y="553"/>
                        <a:pt x="1393" y="483"/>
                      </a:cubicBezTo>
                      <a:cubicBezTo>
                        <a:pt x="761" y="0"/>
                        <a:pt x="57" y="907"/>
                        <a:pt x="574" y="1554"/>
                      </a:cubicBezTo>
                      <a:cubicBezTo>
                        <a:pt x="574" y="1556"/>
                        <a:pt x="574" y="1557"/>
                        <a:pt x="574" y="1558"/>
                      </a:cubicBezTo>
                      <a:cubicBezTo>
                        <a:pt x="558" y="1575"/>
                        <a:pt x="541" y="1594"/>
                        <a:pt x="525" y="1613"/>
                      </a:cubicBezTo>
                      <a:cubicBezTo>
                        <a:pt x="0" y="1022"/>
                        <a:pt x="552" y="57"/>
                        <a:pt x="1250" y="307"/>
                      </a:cubicBezTo>
                      <a:cubicBezTo>
                        <a:pt x="1335" y="346"/>
                        <a:pt x="1406" y="388"/>
                        <a:pt x="1478" y="455"/>
                      </a:cubicBezTo>
                      <a:cubicBezTo>
                        <a:pt x="1659" y="391"/>
                        <a:pt x="1815" y="304"/>
                        <a:pt x="1903" y="106"/>
                      </a:cubicBezTo>
                      <a:cubicBezTo>
                        <a:pt x="1904" y="110"/>
                        <a:pt x="1904" y="110"/>
                        <a:pt x="1910" y="161"/>
                      </a:cubicBezTo>
                      <a:cubicBezTo>
                        <a:pt x="1929" y="404"/>
                        <a:pt x="1903" y="698"/>
                        <a:pt x="1695" y="838"/>
                      </a:cubicBezTo>
                      <a:cubicBezTo>
                        <a:pt x="1695" y="842"/>
                        <a:pt x="1707" y="903"/>
                        <a:pt x="1714" y="946"/>
                      </a:cubicBezTo>
                      <a:cubicBezTo>
                        <a:pt x="1759" y="1394"/>
                        <a:pt x="1479" y="1815"/>
                        <a:pt x="1069" y="1831"/>
                      </a:cubicBezTo>
                      <a:close/>
                      <a:moveTo>
                        <a:pt x="1131" y="1739"/>
                      </a:moveTo>
                      <a:cubicBezTo>
                        <a:pt x="789" y="1695"/>
                        <a:pt x="714" y="1204"/>
                        <a:pt x="1045" y="1062"/>
                      </a:cubicBezTo>
                      <a:cubicBezTo>
                        <a:pt x="1242" y="1000"/>
                        <a:pt x="1444" y="984"/>
                        <a:pt x="1632" y="883"/>
                      </a:cubicBezTo>
                      <a:cubicBezTo>
                        <a:pt x="1689" y="1264"/>
                        <a:pt x="1508" y="1703"/>
                        <a:pt x="1131" y="1739"/>
                      </a:cubicBezTo>
                      <a:close/>
                      <a:moveTo>
                        <a:pt x="1844" y="334"/>
                      </a:moveTo>
                      <a:cubicBezTo>
                        <a:pt x="1845" y="334"/>
                        <a:pt x="1845" y="334"/>
                        <a:pt x="1845" y="334"/>
                      </a:cubicBezTo>
                      <a:cubicBezTo>
                        <a:pt x="1820" y="882"/>
                        <a:pt x="1395" y="869"/>
                        <a:pt x="1026" y="983"/>
                      </a:cubicBezTo>
                      <a:cubicBezTo>
                        <a:pt x="761" y="1092"/>
                        <a:pt x="675" y="1429"/>
                        <a:pt x="853" y="1675"/>
                      </a:cubicBezTo>
                      <a:cubicBezTo>
                        <a:pt x="853" y="1677"/>
                        <a:pt x="853" y="1677"/>
                        <a:pt x="853" y="1677"/>
                      </a:cubicBezTo>
                      <a:cubicBezTo>
                        <a:pt x="734" y="1598"/>
                        <a:pt x="661" y="1461"/>
                        <a:pt x="641" y="1309"/>
                      </a:cubicBezTo>
                      <a:cubicBezTo>
                        <a:pt x="586" y="593"/>
                        <a:pt x="1493" y="656"/>
                        <a:pt x="1844" y="334"/>
                      </a:cubicBezTo>
                      <a:close/>
                    </a:path>
                  </a:pathLst>
                </a:custGeom>
                <a:solidFill>
                  <a:srgbClr val="508E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grpSp>
      </p:grpSp>
      <p:sp>
        <p:nvSpPr>
          <p:cNvPr id="2" name="1 CuadroTexto"/>
          <p:cNvSpPr txBox="1"/>
          <p:nvPr/>
        </p:nvSpPr>
        <p:spPr>
          <a:xfrm>
            <a:off x="5104874" y="4750817"/>
            <a:ext cx="4039126" cy="954107"/>
          </a:xfrm>
          <a:prstGeom prst="rect">
            <a:avLst/>
          </a:prstGeom>
          <a:noFill/>
        </p:spPr>
        <p:txBody>
          <a:bodyPr wrap="square" rtlCol="0">
            <a:spAutoFit/>
          </a:bodyPr>
          <a:lstStyle/>
          <a:p>
            <a:r>
              <a:rPr lang="es-ES" sz="2800" b="1" dirty="0" smtClean="0">
                <a:solidFill>
                  <a:schemeClr val="bg1"/>
                </a:solidFill>
              </a:rPr>
              <a:t>CLAIMS INSURANCE FRAUD</a:t>
            </a:r>
            <a:endParaRPr lang="es-ES" sz="2800" b="1"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17</a:t>
            </a:fld>
            <a:endParaRPr lang="es-ES_tradnl" dirty="0"/>
          </a:p>
        </p:txBody>
      </p:sp>
      <p:sp>
        <p:nvSpPr>
          <p:cNvPr id="44"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Fraud</a:t>
            </a:r>
            <a:r>
              <a:rPr lang="es-ES_tradnl" sz="2000" kern="0" dirty="0" smtClean="0"/>
              <a:t> in figures</a:t>
            </a:r>
            <a:endParaRPr lang="es-ES_tradnl" sz="2000" kern="0" dirty="0"/>
          </a:p>
        </p:txBody>
      </p:sp>
      <p:sp>
        <p:nvSpPr>
          <p:cNvPr id="43" name="3 Marcador de contenido"/>
          <p:cNvSpPr>
            <a:spLocks noGrp="1"/>
          </p:cNvSpPr>
          <p:nvPr>
            <p:ph sz="quarter" idx="1"/>
          </p:nvPr>
        </p:nvSpPr>
        <p:spPr>
          <a:xfrm>
            <a:off x="0" y="972462"/>
            <a:ext cx="9042400" cy="4937760"/>
          </a:xfrm>
        </p:spPr>
        <p:txBody>
          <a:bodyPr>
            <a:noAutofit/>
          </a:bodyPr>
          <a:lstStyle/>
          <a:p>
            <a:pPr lvl="1">
              <a:lnSpc>
                <a:spcPct val="80000"/>
              </a:lnSpc>
              <a:spcBef>
                <a:spcPts val="1200"/>
              </a:spcBef>
              <a:buFont typeface="Wingdings" panose="05000000000000000000" pitchFamily="2" charset="2"/>
              <a:buChar char="q"/>
            </a:pPr>
            <a:r>
              <a:rPr lang="en-US" sz="1600" dirty="0" smtClean="0"/>
              <a:t>Fraud is one of the most important issues impacting Insurance Companies, not only from the P&amp;L perspective but also affecting customer dissatisfaction and affecting premium pricing.</a:t>
            </a:r>
          </a:p>
          <a:p>
            <a:pPr lvl="2">
              <a:lnSpc>
                <a:spcPct val="80000"/>
              </a:lnSpc>
              <a:spcBef>
                <a:spcPts val="1200"/>
              </a:spcBef>
              <a:buFont typeface="Arial" panose="020B0604020202020204" pitchFamily="34" charset="0"/>
              <a:buChar char="•"/>
            </a:pPr>
            <a:r>
              <a:rPr lang="en-US" sz="1400" dirty="0" smtClean="0"/>
              <a:t>Fraud has a big impact in the P&amp;L, and most of it is still estimated undetected.</a:t>
            </a:r>
          </a:p>
          <a:p>
            <a:pPr lvl="3">
              <a:lnSpc>
                <a:spcPct val="80000"/>
              </a:lnSpc>
              <a:spcBef>
                <a:spcPts val="1200"/>
              </a:spcBef>
            </a:pPr>
            <a:r>
              <a:rPr lang="en-US" sz="1100" dirty="0" smtClean="0"/>
              <a:t>UK estimates that total fraud accounts for 3,3 B € in 2011, 2/3 of which is undetected. In Germany fraud is estimated 4 B€ per year (1); US estimates an impact of 80 B$ per year (2).</a:t>
            </a:r>
          </a:p>
          <a:p>
            <a:pPr lvl="3">
              <a:lnSpc>
                <a:spcPct val="80000"/>
              </a:lnSpc>
              <a:spcBef>
                <a:spcPts val="1200"/>
              </a:spcBef>
            </a:pPr>
            <a:r>
              <a:rPr lang="en-US" sz="1100" dirty="0" smtClean="0"/>
              <a:t>P&amp;L impact varies country to country and by line of business, but as rule of thumb can impact 6%-10% of gross written premiums.</a:t>
            </a:r>
          </a:p>
          <a:p>
            <a:pPr lvl="2">
              <a:lnSpc>
                <a:spcPct val="80000"/>
              </a:lnSpc>
              <a:spcBef>
                <a:spcPts val="1200"/>
              </a:spcBef>
              <a:buFont typeface="Arial" panose="020B0604020202020204" pitchFamily="34" charset="0"/>
              <a:buChar char="•"/>
            </a:pPr>
            <a:r>
              <a:rPr lang="en-US" sz="1400" dirty="0" smtClean="0"/>
              <a:t>False positive fraud affects honest customer dissatisfaction, impacting also the Company image.</a:t>
            </a:r>
          </a:p>
          <a:p>
            <a:pPr lvl="2">
              <a:lnSpc>
                <a:spcPct val="80000"/>
              </a:lnSpc>
              <a:spcBef>
                <a:spcPts val="1200"/>
              </a:spcBef>
              <a:buFont typeface="Arial" panose="020B0604020202020204" pitchFamily="34" charset="0"/>
              <a:buChar char="•"/>
            </a:pPr>
            <a:r>
              <a:rPr lang="en-US" sz="1400" dirty="0" smtClean="0"/>
              <a:t>Fraud contributes to higher premiums to honest customers, as companies generally pass its costs onto policyholders.</a:t>
            </a:r>
          </a:p>
          <a:p>
            <a:pPr lvl="3">
              <a:lnSpc>
                <a:spcPct val="80000"/>
              </a:lnSpc>
              <a:spcBef>
                <a:spcPts val="1200"/>
              </a:spcBef>
            </a:pPr>
            <a:r>
              <a:rPr lang="en-US" sz="1050" dirty="0" smtClean="0"/>
              <a:t>In </a:t>
            </a:r>
            <a:r>
              <a:rPr lang="en-US" sz="1100" dirty="0" smtClean="0"/>
              <a:t>the UK, ABI estimated that fraud adds, on average at least 58€ a year to the annual insurance bill for every policyholder (1).</a:t>
            </a:r>
          </a:p>
          <a:p>
            <a:pPr lvl="1">
              <a:lnSpc>
                <a:spcPct val="80000"/>
              </a:lnSpc>
              <a:spcBef>
                <a:spcPts val="1200"/>
              </a:spcBef>
              <a:buFont typeface="Wingdings" panose="05000000000000000000" pitchFamily="2" charset="2"/>
              <a:buChar char="q"/>
            </a:pPr>
            <a:r>
              <a:rPr lang="en-US" sz="1600" dirty="0" smtClean="0"/>
              <a:t>Detection processes are improving but maintain several critical challenges.</a:t>
            </a:r>
          </a:p>
          <a:p>
            <a:pPr lvl="2">
              <a:lnSpc>
                <a:spcPct val="80000"/>
              </a:lnSpc>
              <a:spcBef>
                <a:spcPts val="1200"/>
              </a:spcBef>
              <a:buFont typeface="Arial" panose="020B0604020202020204" pitchFamily="34" charset="0"/>
              <a:buChar char="•"/>
            </a:pPr>
            <a:r>
              <a:rPr lang="en-US" sz="1400" dirty="0" smtClean="0"/>
              <a:t>Limited use of data available / relevant data in operations drive to use of business rules with limited learning procedures, and very high level of false positives.</a:t>
            </a:r>
          </a:p>
          <a:p>
            <a:pPr lvl="2">
              <a:lnSpc>
                <a:spcPct val="80000"/>
              </a:lnSpc>
              <a:spcBef>
                <a:spcPts val="1200"/>
              </a:spcBef>
              <a:buFont typeface="Arial" panose="020B0604020202020204" pitchFamily="34" charset="0"/>
              <a:buChar char="•"/>
            </a:pPr>
            <a:r>
              <a:rPr lang="en-US" sz="1400" dirty="0" smtClean="0"/>
              <a:t>Fraud causes vary significantly per line of business and geography affecting the scale to access new analytics techniques.</a:t>
            </a:r>
          </a:p>
          <a:p>
            <a:pPr lvl="2">
              <a:lnSpc>
                <a:spcPct val="80000"/>
              </a:lnSpc>
              <a:spcBef>
                <a:spcPts val="1200"/>
              </a:spcBef>
              <a:buFont typeface="Arial" panose="020B0604020202020204" pitchFamily="34" charset="0"/>
              <a:buChar char="•"/>
            </a:pPr>
            <a:r>
              <a:rPr lang="en-US" sz="1400" dirty="0" smtClean="0"/>
              <a:t>Lack of resources to pursue fraud limits the improvements year to year.</a:t>
            </a:r>
          </a:p>
          <a:p>
            <a:pPr lvl="2">
              <a:lnSpc>
                <a:spcPct val="80000"/>
              </a:lnSpc>
              <a:spcBef>
                <a:spcPts val="1200"/>
              </a:spcBef>
              <a:buFont typeface="Arial" panose="020B0604020202020204" pitchFamily="34" charset="0"/>
              <a:buChar char="•"/>
            </a:pPr>
            <a:r>
              <a:rPr lang="en-US" sz="1400" dirty="0" smtClean="0"/>
              <a:t>Insurance information exchanges and cross border cooperation is improving but still very limited in terms of P&amp;L impact.</a:t>
            </a:r>
          </a:p>
          <a:p>
            <a:pPr>
              <a:lnSpc>
                <a:spcPct val="80000"/>
              </a:lnSpc>
            </a:pPr>
            <a:endParaRPr lang="en-US" sz="2400" dirty="0"/>
          </a:p>
        </p:txBody>
      </p:sp>
    </p:spTree>
    <p:extLst>
      <p:ext uri="{BB962C8B-B14F-4D97-AF65-F5344CB8AC3E}">
        <p14:creationId xmlns:p14="http://schemas.microsoft.com/office/powerpoint/2010/main" val="1151503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18</a:t>
            </a:fld>
            <a:endParaRPr lang="es-ES_tradnl" dirty="0"/>
          </a:p>
        </p:txBody>
      </p:sp>
      <p:sp>
        <p:nvSpPr>
          <p:cNvPr id="5" name="4 Rectángulo"/>
          <p:cNvSpPr/>
          <p:nvPr/>
        </p:nvSpPr>
        <p:spPr>
          <a:xfrm>
            <a:off x="323528" y="998189"/>
            <a:ext cx="8820472" cy="830997"/>
          </a:xfrm>
          <a:prstGeom prst="rect">
            <a:avLst/>
          </a:prstGeom>
        </p:spPr>
        <p:txBody>
          <a:bodyPr wrap="square">
            <a:spAutoFit/>
          </a:bodyPr>
          <a:lstStyle/>
          <a:p>
            <a:r>
              <a:rPr lang="en-US" sz="1600" dirty="0" smtClean="0">
                <a:solidFill>
                  <a:srgbClr val="000000"/>
                </a:solidFill>
                <a:latin typeface="+mj-lt"/>
              </a:rPr>
              <a:t>An insurance company receives thousands of claims daily; the fraud analysis team can not detect and investigate all claims with signs of fraud. It required accurate identification and prioritization tools.  </a:t>
            </a:r>
          </a:p>
        </p:txBody>
      </p:sp>
      <p:sp>
        <p:nvSpPr>
          <p:cNvPr id="6" name="5 CuadroTexto"/>
          <p:cNvSpPr txBox="1"/>
          <p:nvPr/>
        </p:nvSpPr>
        <p:spPr>
          <a:xfrm>
            <a:off x="990600" y="4742322"/>
            <a:ext cx="6553200" cy="276999"/>
          </a:xfrm>
          <a:prstGeom prst="rect">
            <a:avLst/>
          </a:prstGeom>
          <a:noFill/>
        </p:spPr>
        <p:txBody>
          <a:bodyPr wrap="square" rtlCol="0">
            <a:spAutoFit/>
          </a:bodyPr>
          <a:lstStyle/>
          <a:p>
            <a:pPr algn="ctr"/>
            <a:r>
              <a:rPr lang="en-US" b="1" dirty="0" smtClean="0">
                <a:solidFill>
                  <a:srgbClr val="FF0000"/>
                </a:solidFill>
                <a:latin typeface="+mj-lt"/>
              </a:rPr>
              <a:t>This process could be optimized.</a:t>
            </a:r>
            <a:endParaRPr lang="en-US" b="1" dirty="0">
              <a:solidFill>
                <a:srgbClr val="FF0000"/>
              </a:solidFill>
              <a:latin typeface="+mj-lt"/>
            </a:endParaRPr>
          </a:p>
        </p:txBody>
      </p:sp>
      <p:sp>
        <p:nvSpPr>
          <p:cNvPr id="7" name="6 CuadroTexto"/>
          <p:cNvSpPr txBox="1"/>
          <p:nvPr/>
        </p:nvSpPr>
        <p:spPr>
          <a:xfrm>
            <a:off x="304800" y="5420875"/>
            <a:ext cx="8534400" cy="584775"/>
          </a:xfrm>
          <a:prstGeom prst="rect">
            <a:avLst/>
          </a:prstGeom>
          <a:noFill/>
        </p:spPr>
        <p:txBody>
          <a:bodyPr wrap="square" rtlCol="0">
            <a:spAutoFit/>
          </a:bodyPr>
          <a:lstStyle/>
          <a:p>
            <a:r>
              <a:rPr lang="en-US" sz="1600" dirty="0" smtClean="0">
                <a:solidFill>
                  <a:srgbClr val="000000"/>
                </a:solidFill>
                <a:latin typeface="+mj-lt"/>
              </a:rPr>
              <a:t>A</a:t>
            </a:r>
            <a:r>
              <a:rPr lang="en-US" sz="1600" b="1" dirty="0" smtClean="0">
                <a:solidFill>
                  <a:srgbClr val="064493"/>
                </a:solidFill>
                <a:latin typeface="+mj-lt"/>
              </a:rPr>
              <a:t> predictive model can estimate the probability of </a:t>
            </a:r>
            <a:r>
              <a:rPr lang="en-US" sz="1600" b="1" dirty="0">
                <a:solidFill>
                  <a:srgbClr val="064493"/>
                </a:solidFill>
                <a:latin typeface="+mj-lt"/>
              </a:rPr>
              <a:t>a </a:t>
            </a:r>
            <a:r>
              <a:rPr lang="en-US" sz="1600" b="1" dirty="0" smtClean="0">
                <a:solidFill>
                  <a:srgbClr val="064493"/>
                </a:solidFill>
                <a:latin typeface="+mj-lt"/>
              </a:rPr>
              <a:t>fraudulent claim,</a:t>
            </a:r>
            <a:r>
              <a:rPr lang="en-US" sz="1600" dirty="0" smtClean="0">
                <a:solidFill>
                  <a:srgbClr val="000000"/>
                </a:solidFill>
                <a:latin typeface="+mj-lt"/>
              </a:rPr>
              <a:t> so the Management Team can prioritize investigation &amp;  </a:t>
            </a:r>
            <a:r>
              <a:rPr lang="en-US" sz="1600" b="1" dirty="0" smtClean="0">
                <a:solidFill>
                  <a:srgbClr val="064493"/>
                </a:solidFill>
                <a:latin typeface="+mj-lt"/>
              </a:rPr>
              <a:t>increase fraud detection.</a:t>
            </a:r>
            <a:endParaRPr lang="en-US" sz="1600" b="1" dirty="0">
              <a:solidFill>
                <a:srgbClr val="064493"/>
              </a:solidFill>
              <a:latin typeface="+mj-lt"/>
            </a:endParaRPr>
          </a:p>
        </p:txBody>
      </p:sp>
      <p:cxnSp>
        <p:nvCxnSpPr>
          <p:cNvPr id="8" name="7 Conector recto"/>
          <p:cNvCxnSpPr/>
          <p:nvPr/>
        </p:nvCxnSpPr>
        <p:spPr>
          <a:xfrm>
            <a:off x="228600" y="5322027"/>
            <a:ext cx="8610600" cy="0"/>
          </a:xfrm>
          <a:prstGeom prst="line">
            <a:avLst/>
          </a:prstGeom>
          <a:noFill/>
          <a:ln w="47625" cap="flat" cmpd="sng" algn="ctr">
            <a:solidFill>
              <a:srgbClr val="064493"/>
            </a:solidFill>
            <a:prstDash val="solid"/>
          </a:ln>
          <a:effectLst/>
        </p:spPr>
      </p:cxnSp>
      <p:grpSp>
        <p:nvGrpSpPr>
          <p:cNvPr id="9" name="8 Grupo"/>
          <p:cNvGrpSpPr/>
          <p:nvPr/>
        </p:nvGrpSpPr>
        <p:grpSpPr>
          <a:xfrm>
            <a:off x="927225" y="2034442"/>
            <a:ext cx="7289549" cy="2675064"/>
            <a:chOff x="533400" y="1831928"/>
            <a:chExt cx="8305800" cy="3048000"/>
          </a:xfrm>
        </p:grpSpPr>
        <p:sp>
          <p:nvSpPr>
            <p:cNvPr id="10" name="9 Flecha abajo"/>
            <p:cNvSpPr/>
            <p:nvPr/>
          </p:nvSpPr>
          <p:spPr>
            <a:xfrm>
              <a:off x="2971800" y="1984328"/>
              <a:ext cx="2286000" cy="2743200"/>
            </a:xfrm>
            <a:prstGeom prst="downArrow">
              <a:avLst>
                <a:gd name="adj1" fmla="val 50000"/>
                <a:gd name="adj2" fmla="val 22222"/>
              </a:avLst>
            </a:prstGeom>
            <a:solidFill>
              <a:srgbClr val="7B8487">
                <a:lumMod val="40000"/>
                <a:lumOff val="6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mj-lt"/>
                <a:ea typeface="+mn-ea"/>
                <a:cs typeface="+mn-cs"/>
              </a:endParaRPr>
            </a:p>
          </p:txBody>
        </p:sp>
        <p:sp>
          <p:nvSpPr>
            <p:cNvPr id="11" name="10 CuadroTexto"/>
            <p:cNvSpPr txBox="1"/>
            <p:nvPr/>
          </p:nvSpPr>
          <p:spPr>
            <a:xfrm>
              <a:off x="533400" y="3482572"/>
              <a:ext cx="1447800" cy="523220"/>
            </a:xfrm>
            <a:prstGeom prst="rect">
              <a:avLst/>
            </a:prstGeom>
            <a:solidFill>
              <a:srgbClr val="FFFFFF">
                <a:lumMod val="95000"/>
              </a:srgbClr>
            </a:solidFill>
            <a:ln>
              <a:solidFill>
                <a:srgbClr val="000000"/>
              </a:solidFill>
              <a:prstDash val="solid"/>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mj-lt"/>
                </a:rPr>
                <a:t>Thousands of </a:t>
              </a:r>
              <a:r>
                <a:rPr kumimoji="0" lang="en-US" sz="1200" b="1" i="0" u="none" strike="noStrike" kern="0" cap="none" spc="0" normalizeH="0" baseline="0" noProof="0" dirty="0">
                  <a:ln>
                    <a:noFill/>
                  </a:ln>
                  <a:solidFill>
                    <a:srgbClr val="000000"/>
                  </a:solidFill>
                  <a:effectLst/>
                  <a:uLnTx/>
                  <a:uFillTx/>
                  <a:latin typeface="+mj-lt"/>
                </a:rPr>
                <a:t> </a:t>
              </a:r>
              <a:r>
                <a:rPr kumimoji="0" lang="en-US" sz="1200" b="1" i="0" u="none" strike="noStrike" kern="0" cap="none" spc="0" normalizeH="0" baseline="0" noProof="0" dirty="0" smtClean="0">
                  <a:ln>
                    <a:noFill/>
                  </a:ln>
                  <a:solidFill>
                    <a:srgbClr val="000000"/>
                  </a:solidFill>
                  <a:effectLst/>
                  <a:uLnTx/>
                  <a:uFillTx/>
                  <a:latin typeface="+mj-lt"/>
                </a:rPr>
                <a:t>daily claims.</a:t>
              </a:r>
              <a:endParaRPr kumimoji="0" lang="en-US" sz="1200" b="1" i="0" u="none" strike="noStrike" kern="0" cap="none" spc="0" normalizeH="0" baseline="0" noProof="0" dirty="0">
                <a:ln>
                  <a:noFill/>
                </a:ln>
                <a:solidFill>
                  <a:srgbClr val="000000"/>
                </a:solidFill>
                <a:effectLst/>
                <a:uLnTx/>
                <a:uFillTx/>
                <a:latin typeface="+mj-lt"/>
              </a:endParaRPr>
            </a:p>
          </p:txBody>
        </p:sp>
        <p:sp>
          <p:nvSpPr>
            <p:cNvPr id="12" name="11 CuadroTexto"/>
            <p:cNvSpPr txBox="1"/>
            <p:nvPr/>
          </p:nvSpPr>
          <p:spPr>
            <a:xfrm>
              <a:off x="1905000" y="1831928"/>
              <a:ext cx="4971256" cy="523220"/>
            </a:xfrm>
            <a:prstGeom prst="rect">
              <a:avLst/>
            </a:prstGeom>
            <a:solidFill>
              <a:srgbClr val="FFFFFF">
                <a:lumMod val="95000"/>
              </a:srgbClr>
            </a:solidFill>
            <a:ln>
              <a:solidFill>
                <a:srgbClr val="000000"/>
              </a:solidFill>
              <a:prstDash val="soli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mj-lt"/>
                </a:rPr>
                <a:t>The Fraud Analysis Team  can </a:t>
              </a:r>
              <a:r>
                <a:rPr kumimoji="0" lang="en-US" sz="1200" b="1" i="0" u="none" strike="noStrike" kern="0" cap="none" spc="0" normalizeH="0" baseline="0" noProof="0" dirty="0" smtClean="0">
                  <a:ln>
                    <a:noFill/>
                  </a:ln>
                  <a:solidFill>
                    <a:srgbClr val="FF0000"/>
                  </a:solidFill>
                  <a:effectLst/>
                  <a:uLnTx/>
                  <a:uFillTx/>
                  <a:latin typeface="+mj-lt"/>
                </a:rPr>
                <a:t>not</a:t>
              </a:r>
              <a:r>
                <a:rPr kumimoji="0" lang="en-US" sz="1200" b="1" i="0" u="none" strike="noStrike" kern="0" cap="none" spc="0" normalizeH="0" baseline="0" noProof="0" dirty="0" smtClean="0">
                  <a:ln>
                    <a:noFill/>
                  </a:ln>
                  <a:solidFill>
                    <a:srgbClr val="000000"/>
                  </a:solidFill>
                  <a:effectLst/>
                  <a:uLnTx/>
                  <a:uFillTx/>
                  <a:latin typeface="+mj-lt"/>
                </a:rPr>
                <a:t>  investigate all suspect claims.</a:t>
              </a:r>
              <a:endParaRPr kumimoji="0" lang="en-US" sz="1200" b="1" i="0" u="none" strike="noStrike" kern="0" cap="none" spc="0" normalizeH="0" baseline="0" noProof="0" dirty="0">
                <a:ln>
                  <a:noFill/>
                </a:ln>
                <a:solidFill>
                  <a:srgbClr val="000000"/>
                </a:solidFill>
                <a:effectLst/>
                <a:uLnTx/>
                <a:uFillTx/>
                <a:latin typeface="+mj-lt"/>
              </a:endParaRPr>
            </a:p>
          </p:txBody>
        </p:sp>
        <p:sp>
          <p:nvSpPr>
            <p:cNvPr id="13" name="12 CuadroTexto"/>
            <p:cNvSpPr txBox="1"/>
            <p:nvPr/>
          </p:nvSpPr>
          <p:spPr>
            <a:xfrm>
              <a:off x="6096000" y="2746328"/>
              <a:ext cx="2057400" cy="523220"/>
            </a:xfrm>
            <a:prstGeom prst="rect">
              <a:avLst/>
            </a:prstGeom>
            <a:solidFill>
              <a:srgbClr val="FFFFFF">
                <a:lumMod val="95000"/>
              </a:srgbClr>
            </a:solidFill>
            <a:ln>
              <a:solidFill>
                <a:srgbClr val="000000"/>
              </a:solidFill>
              <a:prstDash val="solid"/>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mj-lt"/>
                </a:rPr>
                <a:t>Probable additional fraudulent claims . </a:t>
              </a:r>
              <a:endParaRPr kumimoji="0" lang="en-US" sz="1200" b="1" i="0" u="none" strike="noStrike" kern="0" cap="none" spc="0" normalizeH="0" baseline="0" noProof="0" dirty="0">
                <a:ln>
                  <a:noFill/>
                </a:ln>
                <a:solidFill>
                  <a:srgbClr val="000000"/>
                </a:solidFill>
                <a:effectLst/>
                <a:uLnTx/>
                <a:uFillTx/>
                <a:latin typeface="+mj-lt"/>
              </a:endParaRPr>
            </a:p>
          </p:txBody>
        </p:sp>
        <p:sp>
          <p:nvSpPr>
            <p:cNvPr id="14" name="13 CuadroTexto"/>
            <p:cNvSpPr txBox="1"/>
            <p:nvPr/>
          </p:nvSpPr>
          <p:spPr>
            <a:xfrm>
              <a:off x="6477000" y="3637515"/>
              <a:ext cx="2362200" cy="738664"/>
            </a:xfrm>
            <a:prstGeom prst="rect">
              <a:avLst/>
            </a:prstGeom>
            <a:solidFill>
              <a:srgbClr val="FFFFFF">
                <a:lumMod val="95000"/>
              </a:srgbClr>
            </a:solidFill>
            <a:ln>
              <a:solidFill>
                <a:srgbClr val="000000"/>
              </a:solidFill>
              <a:prstDash val="solid"/>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mj-lt"/>
                </a:rPr>
                <a:t>Company may be paying claims which are fraudulent.  </a:t>
              </a:r>
              <a:endParaRPr kumimoji="0" lang="en-US" sz="1200" b="1" i="0" u="none" strike="noStrike" kern="0" cap="none" spc="0" normalizeH="0" baseline="0" noProof="0" dirty="0">
                <a:ln>
                  <a:noFill/>
                </a:ln>
                <a:solidFill>
                  <a:srgbClr val="000000"/>
                </a:solidFill>
                <a:effectLst/>
                <a:uLnTx/>
                <a:uFillTx/>
                <a:latin typeface="+mj-lt"/>
              </a:endParaRPr>
            </a:p>
          </p:txBody>
        </p:sp>
        <p:grpSp>
          <p:nvGrpSpPr>
            <p:cNvPr id="15" name="Agrupar 25"/>
            <p:cNvGrpSpPr/>
            <p:nvPr/>
          </p:nvGrpSpPr>
          <p:grpSpPr>
            <a:xfrm>
              <a:off x="1905000" y="2441528"/>
              <a:ext cx="4038600" cy="2438400"/>
              <a:chOff x="3352800" y="3276602"/>
              <a:chExt cx="3559049" cy="2285998"/>
            </a:xfrm>
          </p:grpSpPr>
          <p:sp>
            <p:nvSpPr>
              <p:cNvPr id="16" name="37 Elipse"/>
              <p:cNvSpPr/>
              <p:nvPr/>
            </p:nvSpPr>
            <p:spPr>
              <a:xfrm>
                <a:off x="5181600" y="4953000"/>
                <a:ext cx="1356022" cy="571500"/>
              </a:xfrm>
              <a:prstGeom prst="ellipse">
                <a:avLst/>
              </a:prstGeom>
              <a:noFill/>
              <a:ln w="12700" cap="flat" cmpd="sng" algn="ctr">
                <a:solidFill>
                  <a:srgbClr val="9B9FA5">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mj-lt"/>
                  <a:ea typeface="+mn-ea"/>
                  <a:cs typeface="+mn-cs"/>
                </a:endParaRPr>
              </a:p>
            </p:txBody>
          </p:sp>
          <p:sp>
            <p:nvSpPr>
              <p:cNvPr id="17" name="33 Flecha doblada hacia arriba"/>
              <p:cNvSpPr/>
              <p:nvPr/>
            </p:nvSpPr>
            <p:spPr>
              <a:xfrm flipV="1">
                <a:off x="4953000" y="4343400"/>
                <a:ext cx="762000" cy="533400"/>
              </a:xfrm>
              <a:prstGeom prst="bentUpArrow">
                <a:avLst>
                  <a:gd name="adj1" fmla="val 25000"/>
                  <a:gd name="adj2" fmla="val 39285"/>
                  <a:gd name="adj3" fmla="val 26021"/>
                </a:avLst>
              </a:prstGeom>
              <a:gradFill>
                <a:gsLst>
                  <a:gs pos="100000">
                    <a:srgbClr val="FFFFFF"/>
                  </a:gs>
                  <a:gs pos="90000">
                    <a:srgbClr val="9B9FA5">
                      <a:tint val="44500"/>
                      <a:satMod val="160000"/>
                      <a:alpha val="44000"/>
                    </a:srgbClr>
                  </a:gs>
                  <a:gs pos="36000">
                    <a:srgbClr val="064493">
                      <a:alpha val="45000"/>
                    </a:srgbClr>
                  </a:gs>
                </a:gsLst>
                <a:lin ang="5400000" scaled="0"/>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mj-lt"/>
                  <a:ea typeface="+mn-ea"/>
                  <a:cs typeface="+mn-cs"/>
                </a:endParaRPr>
              </a:p>
            </p:txBody>
          </p:sp>
          <p:sp>
            <p:nvSpPr>
              <p:cNvPr id="18" name="34 Flecha abajo"/>
              <p:cNvSpPr/>
              <p:nvPr/>
            </p:nvSpPr>
            <p:spPr>
              <a:xfrm rot="16200000">
                <a:off x="4281518" y="3428998"/>
                <a:ext cx="304804" cy="1066800"/>
              </a:xfrm>
              <a:prstGeom prst="downArrow">
                <a:avLst>
                  <a:gd name="adj1" fmla="val 50000"/>
                  <a:gd name="adj2" fmla="val 54875"/>
                </a:avLst>
              </a:prstGeom>
              <a:gradFill>
                <a:gsLst>
                  <a:gs pos="42000">
                    <a:srgbClr val="9B9FA5">
                      <a:tint val="66000"/>
                      <a:satMod val="160000"/>
                      <a:alpha val="51000"/>
                      <a:lumMod val="54000"/>
                      <a:lumOff val="46000"/>
                    </a:srgbClr>
                  </a:gs>
                  <a:gs pos="50000">
                    <a:srgbClr val="9B9FA5">
                      <a:tint val="44500"/>
                      <a:satMod val="160000"/>
                      <a:alpha val="44000"/>
                    </a:srgbClr>
                  </a:gs>
                  <a:gs pos="100000">
                    <a:srgbClr val="064493">
                      <a:alpha val="45000"/>
                    </a:srgbClr>
                  </a:gs>
                </a:gsLst>
                <a:lin ang="5400000" scaled="0"/>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mj-lt"/>
                  <a:ea typeface="+mn-ea"/>
                  <a:cs typeface="+mn-cs"/>
                </a:endParaRPr>
              </a:p>
            </p:txBody>
          </p:sp>
          <p:sp>
            <p:nvSpPr>
              <p:cNvPr id="19" name="22 Flecha abajo"/>
              <p:cNvSpPr/>
              <p:nvPr/>
            </p:nvSpPr>
            <p:spPr>
              <a:xfrm rot="16200000">
                <a:off x="4076700" y="4457700"/>
                <a:ext cx="609600" cy="1600200"/>
              </a:xfrm>
              <a:prstGeom prst="downArrow">
                <a:avLst>
                  <a:gd name="adj1" fmla="val 50000"/>
                  <a:gd name="adj2" fmla="val 22222"/>
                </a:avLst>
              </a:prstGeom>
              <a:gradFill>
                <a:gsLst>
                  <a:gs pos="0">
                    <a:srgbClr val="9B9FA5">
                      <a:tint val="66000"/>
                      <a:satMod val="160000"/>
                      <a:alpha val="51000"/>
                      <a:lumMod val="54000"/>
                      <a:lumOff val="46000"/>
                    </a:srgbClr>
                  </a:gs>
                  <a:gs pos="50000">
                    <a:srgbClr val="9B9FA5">
                      <a:tint val="44500"/>
                      <a:satMod val="160000"/>
                      <a:alpha val="44000"/>
                    </a:srgbClr>
                  </a:gs>
                  <a:gs pos="100000">
                    <a:srgbClr val="064493">
                      <a:alpha val="45000"/>
                    </a:srgbClr>
                  </a:gs>
                </a:gsLst>
                <a:lin ang="5400000" scaled="0"/>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mj-lt"/>
                  <a:ea typeface="+mn-ea"/>
                  <a:cs typeface="+mn-cs"/>
                </a:endParaRPr>
              </a:p>
            </p:txBody>
          </p:sp>
          <p:grpSp>
            <p:nvGrpSpPr>
              <p:cNvPr id="20" name="19 Grupo"/>
              <p:cNvGrpSpPr/>
              <p:nvPr/>
            </p:nvGrpSpPr>
            <p:grpSpPr>
              <a:xfrm>
                <a:off x="3596318" y="3746591"/>
                <a:ext cx="663432" cy="336506"/>
                <a:chOff x="3526500" y="2895600"/>
                <a:chExt cx="969300" cy="673011"/>
              </a:xfrm>
            </p:grpSpPr>
            <p:sp>
              <p:nvSpPr>
                <p:cNvPr id="29" name="Freeform 42"/>
                <p:cNvSpPr>
                  <a:spLocks noChangeAspect="1" noEditPoints="1"/>
                </p:cNvSpPr>
                <p:nvPr/>
              </p:nvSpPr>
              <p:spPr bwMode="auto">
                <a:xfrm>
                  <a:off x="3526500" y="3271234"/>
                  <a:ext cx="206729" cy="297377"/>
                </a:xfrm>
                <a:custGeom>
                  <a:avLst/>
                  <a:gdLst>
                    <a:gd name="T0" fmla="*/ 346 w 124"/>
                    <a:gd name="T1" fmla="*/ 49 h 172"/>
                    <a:gd name="T2" fmla="*/ 315 w 124"/>
                    <a:gd name="T3" fmla="*/ 82 h 172"/>
                    <a:gd name="T4" fmla="*/ 250 w 124"/>
                    <a:gd name="T5" fmla="*/ 98 h 172"/>
                    <a:gd name="T6" fmla="*/ 175 w 124"/>
                    <a:gd name="T7" fmla="*/ 82 h 172"/>
                    <a:gd name="T8" fmla="*/ 144 w 124"/>
                    <a:gd name="T9" fmla="*/ 49 h 172"/>
                    <a:gd name="T10" fmla="*/ 175 w 124"/>
                    <a:gd name="T11" fmla="*/ 14 h 172"/>
                    <a:gd name="T12" fmla="*/ 250 w 124"/>
                    <a:gd name="T13" fmla="*/ 0 h 172"/>
                    <a:gd name="T14" fmla="*/ 315 w 124"/>
                    <a:gd name="T15" fmla="*/ 14 h 172"/>
                    <a:gd name="T16" fmla="*/ 346 w 124"/>
                    <a:gd name="T17" fmla="*/ 49 h 172"/>
                    <a:gd name="T18" fmla="*/ 492 w 124"/>
                    <a:gd name="T19" fmla="*/ 260 h 172"/>
                    <a:gd name="T20" fmla="*/ 444 w 124"/>
                    <a:gd name="T21" fmla="*/ 283 h 172"/>
                    <a:gd name="T22" fmla="*/ 397 w 124"/>
                    <a:gd name="T23" fmla="*/ 260 h 172"/>
                    <a:gd name="T24" fmla="*/ 397 w 124"/>
                    <a:gd name="T25" fmla="*/ 171 h 172"/>
                    <a:gd name="T26" fmla="*/ 379 w 124"/>
                    <a:gd name="T27" fmla="*/ 171 h 172"/>
                    <a:gd name="T28" fmla="*/ 379 w 124"/>
                    <a:gd name="T29" fmla="*/ 346 h 172"/>
                    <a:gd name="T30" fmla="*/ 114 w 124"/>
                    <a:gd name="T31" fmla="*/ 346 h 172"/>
                    <a:gd name="T32" fmla="*/ 114 w 124"/>
                    <a:gd name="T33" fmla="*/ 171 h 172"/>
                    <a:gd name="T34" fmla="*/ 94 w 124"/>
                    <a:gd name="T35" fmla="*/ 171 h 172"/>
                    <a:gd name="T36" fmla="*/ 94 w 124"/>
                    <a:gd name="T37" fmla="*/ 260 h 172"/>
                    <a:gd name="T38" fmla="*/ 49 w 124"/>
                    <a:gd name="T39" fmla="*/ 283 h 172"/>
                    <a:gd name="T40" fmla="*/ 0 w 124"/>
                    <a:gd name="T41" fmla="*/ 260 h 172"/>
                    <a:gd name="T42" fmla="*/ 0 w 124"/>
                    <a:gd name="T43" fmla="*/ 151 h 172"/>
                    <a:gd name="T44" fmla="*/ 124 w 124"/>
                    <a:gd name="T45" fmla="*/ 104 h 172"/>
                    <a:gd name="T46" fmla="*/ 365 w 124"/>
                    <a:gd name="T47" fmla="*/ 104 h 172"/>
                    <a:gd name="T48" fmla="*/ 492 w 124"/>
                    <a:gd name="T49" fmla="*/ 151 h 172"/>
                    <a:gd name="T50" fmla="*/ 492 w 124"/>
                    <a:gd name="T51" fmla="*/ 260 h 1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172"/>
                    <a:gd name="T80" fmla="*/ 124 w 124"/>
                    <a:gd name="T81" fmla="*/ 172 h 1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172">
                      <a:moveTo>
                        <a:pt x="87" y="24"/>
                      </a:moveTo>
                      <a:cubicBezTo>
                        <a:pt x="87" y="30"/>
                        <a:pt x="85" y="36"/>
                        <a:pt x="80" y="41"/>
                      </a:cubicBezTo>
                      <a:cubicBezTo>
                        <a:pt x="75" y="47"/>
                        <a:pt x="69" y="49"/>
                        <a:pt x="62" y="49"/>
                      </a:cubicBezTo>
                      <a:cubicBezTo>
                        <a:pt x="55" y="49"/>
                        <a:pt x="49" y="47"/>
                        <a:pt x="44" y="41"/>
                      </a:cubicBezTo>
                      <a:cubicBezTo>
                        <a:pt x="39" y="36"/>
                        <a:pt x="36" y="30"/>
                        <a:pt x="36" y="24"/>
                      </a:cubicBezTo>
                      <a:cubicBezTo>
                        <a:pt x="36" y="17"/>
                        <a:pt x="39" y="12"/>
                        <a:pt x="44" y="7"/>
                      </a:cubicBezTo>
                      <a:cubicBezTo>
                        <a:pt x="49" y="3"/>
                        <a:pt x="55" y="0"/>
                        <a:pt x="62" y="0"/>
                      </a:cubicBezTo>
                      <a:cubicBezTo>
                        <a:pt x="69" y="0"/>
                        <a:pt x="75" y="3"/>
                        <a:pt x="80" y="7"/>
                      </a:cubicBezTo>
                      <a:cubicBezTo>
                        <a:pt x="85" y="12"/>
                        <a:pt x="87" y="17"/>
                        <a:pt x="87" y="24"/>
                      </a:cubicBezTo>
                      <a:close/>
                      <a:moveTo>
                        <a:pt x="124" y="129"/>
                      </a:moveTo>
                      <a:cubicBezTo>
                        <a:pt x="124" y="137"/>
                        <a:pt x="120" y="141"/>
                        <a:pt x="112" y="141"/>
                      </a:cubicBezTo>
                      <a:cubicBezTo>
                        <a:pt x="104" y="141"/>
                        <a:pt x="100" y="137"/>
                        <a:pt x="100" y="129"/>
                      </a:cubicBezTo>
                      <a:lnTo>
                        <a:pt x="100" y="85"/>
                      </a:lnTo>
                      <a:lnTo>
                        <a:pt x="95" y="85"/>
                      </a:lnTo>
                      <a:lnTo>
                        <a:pt x="95" y="172"/>
                      </a:lnTo>
                      <a:lnTo>
                        <a:pt x="29" y="172"/>
                      </a:lnTo>
                      <a:lnTo>
                        <a:pt x="29" y="85"/>
                      </a:lnTo>
                      <a:lnTo>
                        <a:pt x="24" y="85"/>
                      </a:lnTo>
                      <a:lnTo>
                        <a:pt x="24" y="129"/>
                      </a:lnTo>
                      <a:cubicBezTo>
                        <a:pt x="24" y="137"/>
                        <a:pt x="20" y="141"/>
                        <a:pt x="12" y="141"/>
                      </a:cubicBezTo>
                      <a:cubicBezTo>
                        <a:pt x="4" y="141"/>
                        <a:pt x="0" y="137"/>
                        <a:pt x="0" y="129"/>
                      </a:cubicBezTo>
                      <a:lnTo>
                        <a:pt x="0" y="74"/>
                      </a:lnTo>
                      <a:cubicBezTo>
                        <a:pt x="0" y="59"/>
                        <a:pt x="11" y="52"/>
                        <a:pt x="32" y="52"/>
                      </a:cubicBezTo>
                      <a:lnTo>
                        <a:pt x="92" y="52"/>
                      </a:lnTo>
                      <a:cubicBezTo>
                        <a:pt x="113" y="52"/>
                        <a:pt x="124" y="59"/>
                        <a:pt x="124" y="74"/>
                      </a:cubicBezTo>
                      <a:lnTo>
                        <a:pt x="124" y="129"/>
                      </a:lnTo>
                      <a:close/>
                    </a:path>
                  </a:pathLst>
                </a:custGeom>
                <a:solidFill>
                  <a:srgbClr val="7B8487">
                    <a:lumMod val="75000"/>
                  </a:srgbClr>
                </a:solidFill>
                <a:ln w="9525">
                  <a:no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mj-lt"/>
                  </a:endParaRPr>
                </a:p>
              </p:txBody>
            </p:sp>
            <p:sp>
              <p:nvSpPr>
                <p:cNvPr id="30" name="Freeform 44"/>
                <p:cNvSpPr>
                  <a:spLocks noChangeAspect="1" noEditPoints="1"/>
                </p:cNvSpPr>
                <p:nvPr/>
              </p:nvSpPr>
              <p:spPr bwMode="auto">
                <a:xfrm>
                  <a:off x="3718170" y="3095938"/>
                  <a:ext cx="205360" cy="297377"/>
                </a:xfrm>
                <a:custGeom>
                  <a:avLst/>
                  <a:gdLst>
                    <a:gd name="T0" fmla="*/ 329 w 124"/>
                    <a:gd name="T1" fmla="*/ 49 h 172"/>
                    <a:gd name="T2" fmla="*/ 305 w 124"/>
                    <a:gd name="T3" fmla="*/ 82 h 172"/>
                    <a:gd name="T4" fmla="*/ 236 w 124"/>
                    <a:gd name="T5" fmla="*/ 98 h 172"/>
                    <a:gd name="T6" fmla="*/ 166 w 124"/>
                    <a:gd name="T7" fmla="*/ 82 h 172"/>
                    <a:gd name="T8" fmla="*/ 137 w 124"/>
                    <a:gd name="T9" fmla="*/ 49 h 172"/>
                    <a:gd name="T10" fmla="*/ 166 w 124"/>
                    <a:gd name="T11" fmla="*/ 14 h 172"/>
                    <a:gd name="T12" fmla="*/ 236 w 124"/>
                    <a:gd name="T13" fmla="*/ 0 h 172"/>
                    <a:gd name="T14" fmla="*/ 305 w 124"/>
                    <a:gd name="T15" fmla="*/ 14 h 172"/>
                    <a:gd name="T16" fmla="*/ 329 w 124"/>
                    <a:gd name="T17" fmla="*/ 49 h 172"/>
                    <a:gd name="T18" fmla="*/ 469 w 124"/>
                    <a:gd name="T19" fmla="*/ 260 h 172"/>
                    <a:gd name="T20" fmla="*/ 421 w 124"/>
                    <a:gd name="T21" fmla="*/ 283 h 172"/>
                    <a:gd name="T22" fmla="*/ 379 w 124"/>
                    <a:gd name="T23" fmla="*/ 260 h 172"/>
                    <a:gd name="T24" fmla="*/ 379 w 124"/>
                    <a:gd name="T25" fmla="*/ 171 h 172"/>
                    <a:gd name="T26" fmla="*/ 360 w 124"/>
                    <a:gd name="T27" fmla="*/ 171 h 172"/>
                    <a:gd name="T28" fmla="*/ 360 w 124"/>
                    <a:gd name="T29" fmla="*/ 346 h 172"/>
                    <a:gd name="T30" fmla="*/ 110 w 124"/>
                    <a:gd name="T31" fmla="*/ 346 h 172"/>
                    <a:gd name="T32" fmla="*/ 110 w 124"/>
                    <a:gd name="T33" fmla="*/ 171 h 172"/>
                    <a:gd name="T34" fmla="*/ 91 w 124"/>
                    <a:gd name="T35" fmla="*/ 171 h 172"/>
                    <a:gd name="T36" fmla="*/ 91 w 124"/>
                    <a:gd name="T37" fmla="*/ 260 h 172"/>
                    <a:gd name="T38" fmla="*/ 48 w 124"/>
                    <a:gd name="T39" fmla="*/ 283 h 172"/>
                    <a:gd name="T40" fmla="*/ 0 w 124"/>
                    <a:gd name="T41" fmla="*/ 260 h 172"/>
                    <a:gd name="T42" fmla="*/ 0 w 124"/>
                    <a:gd name="T43" fmla="*/ 151 h 172"/>
                    <a:gd name="T44" fmla="*/ 121 w 124"/>
                    <a:gd name="T45" fmla="*/ 104 h 172"/>
                    <a:gd name="T46" fmla="*/ 347 w 124"/>
                    <a:gd name="T47" fmla="*/ 104 h 172"/>
                    <a:gd name="T48" fmla="*/ 469 w 124"/>
                    <a:gd name="T49" fmla="*/ 151 h 172"/>
                    <a:gd name="T50" fmla="*/ 469 w 124"/>
                    <a:gd name="T51" fmla="*/ 260 h 1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172"/>
                    <a:gd name="T80" fmla="*/ 124 w 124"/>
                    <a:gd name="T81" fmla="*/ 172 h 1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172">
                      <a:moveTo>
                        <a:pt x="87" y="24"/>
                      </a:moveTo>
                      <a:cubicBezTo>
                        <a:pt x="87" y="30"/>
                        <a:pt x="85" y="36"/>
                        <a:pt x="80" y="41"/>
                      </a:cubicBezTo>
                      <a:cubicBezTo>
                        <a:pt x="75" y="47"/>
                        <a:pt x="69" y="49"/>
                        <a:pt x="62" y="49"/>
                      </a:cubicBezTo>
                      <a:cubicBezTo>
                        <a:pt x="55" y="49"/>
                        <a:pt x="49" y="47"/>
                        <a:pt x="44" y="41"/>
                      </a:cubicBezTo>
                      <a:cubicBezTo>
                        <a:pt x="39" y="36"/>
                        <a:pt x="36" y="30"/>
                        <a:pt x="36" y="24"/>
                      </a:cubicBezTo>
                      <a:cubicBezTo>
                        <a:pt x="36" y="17"/>
                        <a:pt x="39" y="12"/>
                        <a:pt x="44" y="7"/>
                      </a:cubicBezTo>
                      <a:cubicBezTo>
                        <a:pt x="49" y="3"/>
                        <a:pt x="55" y="0"/>
                        <a:pt x="62" y="0"/>
                      </a:cubicBezTo>
                      <a:cubicBezTo>
                        <a:pt x="69" y="0"/>
                        <a:pt x="75" y="3"/>
                        <a:pt x="80" y="7"/>
                      </a:cubicBezTo>
                      <a:cubicBezTo>
                        <a:pt x="85" y="12"/>
                        <a:pt x="87" y="17"/>
                        <a:pt x="87" y="24"/>
                      </a:cubicBezTo>
                      <a:close/>
                      <a:moveTo>
                        <a:pt x="124" y="129"/>
                      </a:moveTo>
                      <a:cubicBezTo>
                        <a:pt x="124" y="137"/>
                        <a:pt x="120" y="141"/>
                        <a:pt x="112" y="141"/>
                      </a:cubicBezTo>
                      <a:cubicBezTo>
                        <a:pt x="104" y="141"/>
                        <a:pt x="100" y="137"/>
                        <a:pt x="100" y="129"/>
                      </a:cubicBezTo>
                      <a:lnTo>
                        <a:pt x="100" y="85"/>
                      </a:lnTo>
                      <a:lnTo>
                        <a:pt x="95" y="85"/>
                      </a:lnTo>
                      <a:lnTo>
                        <a:pt x="95" y="172"/>
                      </a:lnTo>
                      <a:lnTo>
                        <a:pt x="29" y="172"/>
                      </a:lnTo>
                      <a:lnTo>
                        <a:pt x="29" y="85"/>
                      </a:lnTo>
                      <a:lnTo>
                        <a:pt x="24" y="85"/>
                      </a:lnTo>
                      <a:lnTo>
                        <a:pt x="24" y="129"/>
                      </a:lnTo>
                      <a:cubicBezTo>
                        <a:pt x="24" y="137"/>
                        <a:pt x="20" y="141"/>
                        <a:pt x="12" y="141"/>
                      </a:cubicBezTo>
                      <a:cubicBezTo>
                        <a:pt x="4" y="141"/>
                        <a:pt x="0" y="137"/>
                        <a:pt x="0" y="129"/>
                      </a:cubicBezTo>
                      <a:lnTo>
                        <a:pt x="0" y="74"/>
                      </a:lnTo>
                      <a:cubicBezTo>
                        <a:pt x="0" y="59"/>
                        <a:pt x="11" y="52"/>
                        <a:pt x="32" y="52"/>
                      </a:cubicBezTo>
                      <a:lnTo>
                        <a:pt x="92" y="52"/>
                      </a:lnTo>
                      <a:cubicBezTo>
                        <a:pt x="113" y="52"/>
                        <a:pt x="124" y="59"/>
                        <a:pt x="124" y="74"/>
                      </a:cubicBezTo>
                      <a:lnTo>
                        <a:pt x="124" y="129"/>
                      </a:lnTo>
                      <a:close/>
                    </a:path>
                  </a:pathLst>
                </a:custGeom>
                <a:solidFill>
                  <a:srgbClr val="7B8487">
                    <a:lumMod val="75000"/>
                  </a:srgbClr>
                </a:solidFill>
                <a:ln w="9525">
                  <a:no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mj-lt"/>
                  </a:endParaRPr>
                </a:p>
              </p:txBody>
            </p:sp>
            <p:sp>
              <p:nvSpPr>
                <p:cNvPr id="31" name="Freeform 45"/>
                <p:cNvSpPr>
                  <a:spLocks noChangeAspect="1" noEditPoints="1"/>
                </p:cNvSpPr>
                <p:nvPr/>
              </p:nvSpPr>
              <p:spPr bwMode="auto">
                <a:xfrm>
                  <a:off x="3908470" y="3271234"/>
                  <a:ext cx="205360" cy="297377"/>
                </a:xfrm>
                <a:custGeom>
                  <a:avLst/>
                  <a:gdLst>
                    <a:gd name="T0" fmla="*/ 329 w 124"/>
                    <a:gd name="T1" fmla="*/ 49 h 172"/>
                    <a:gd name="T2" fmla="*/ 305 w 124"/>
                    <a:gd name="T3" fmla="*/ 82 h 172"/>
                    <a:gd name="T4" fmla="*/ 236 w 124"/>
                    <a:gd name="T5" fmla="*/ 98 h 172"/>
                    <a:gd name="T6" fmla="*/ 166 w 124"/>
                    <a:gd name="T7" fmla="*/ 82 h 172"/>
                    <a:gd name="T8" fmla="*/ 137 w 124"/>
                    <a:gd name="T9" fmla="*/ 49 h 172"/>
                    <a:gd name="T10" fmla="*/ 166 w 124"/>
                    <a:gd name="T11" fmla="*/ 14 h 172"/>
                    <a:gd name="T12" fmla="*/ 236 w 124"/>
                    <a:gd name="T13" fmla="*/ 0 h 172"/>
                    <a:gd name="T14" fmla="*/ 305 w 124"/>
                    <a:gd name="T15" fmla="*/ 14 h 172"/>
                    <a:gd name="T16" fmla="*/ 329 w 124"/>
                    <a:gd name="T17" fmla="*/ 49 h 172"/>
                    <a:gd name="T18" fmla="*/ 469 w 124"/>
                    <a:gd name="T19" fmla="*/ 260 h 172"/>
                    <a:gd name="T20" fmla="*/ 421 w 124"/>
                    <a:gd name="T21" fmla="*/ 283 h 172"/>
                    <a:gd name="T22" fmla="*/ 379 w 124"/>
                    <a:gd name="T23" fmla="*/ 260 h 172"/>
                    <a:gd name="T24" fmla="*/ 379 w 124"/>
                    <a:gd name="T25" fmla="*/ 171 h 172"/>
                    <a:gd name="T26" fmla="*/ 360 w 124"/>
                    <a:gd name="T27" fmla="*/ 171 h 172"/>
                    <a:gd name="T28" fmla="*/ 360 w 124"/>
                    <a:gd name="T29" fmla="*/ 346 h 172"/>
                    <a:gd name="T30" fmla="*/ 110 w 124"/>
                    <a:gd name="T31" fmla="*/ 346 h 172"/>
                    <a:gd name="T32" fmla="*/ 110 w 124"/>
                    <a:gd name="T33" fmla="*/ 171 h 172"/>
                    <a:gd name="T34" fmla="*/ 91 w 124"/>
                    <a:gd name="T35" fmla="*/ 171 h 172"/>
                    <a:gd name="T36" fmla="*/ 91 w 124"/>
                    <a:gd name="T37" fmla="*/ 260 h 172"/>
                    <a:gd name="T38" fmla="*/ 48 w 124"/>
                    <a:gd name="T39" fmla="*/ 283 h 172"/>
                    <a:gd name="T40" fmla="*/ 0 w 124"/>
                    <a:gd name="T41" fmla="*/ 260 h 172"/>
                    <a:gd name="T42" fmla="*/ 0 w 124"/>
                    <a:gd name="T43" fmla="*/ 151 h 172"/>
                    <a:gd name="T44" fmla="*/ 121 w 124"/>
                    <a:gd name="T45" fmla="*/ 104 h 172"/>
                    <a:gd name="T46" fmla="*/ 347 w 124"/>
                    <a:gd name="T47" fmla="*/ 104 h 172"/>
                    <a:gd name="T48" fmla="*/ 469 w 124"/>
                    <a:gd name="T49" fmla="*/ 151 h 172"/>
                    <a:gd name="T50" fmla="*/ 469 w 124"/>
                    <a:gd name="T51" fmla="*/ 260 h 1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172"/>
                    <a:gd name="T80" fmla="*/ 124 w 124"/>
                    <a:gd name="T81" fmla="*/ 172 h 1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172">
                      <a:moveTo>
                        <a:pt x="87" y="24"/>
                      </a:moveTo>
                      <a:cubicBezTo>
                        <a:pt x="87" y="30"/>
                        <a:pt x="85" y="36"/>
                        <a:pt x="80" y="41"/>
                      </a:cubicBezTo>
                      <a:cubicBezTo>
                        <a:pt x="75" y="47"/>
                        <a:pt x="69" y="49"/>
                        <a:pt x="62" y="49"/>
                      </a:cubicBezTo>
                      <a:cubicBezTo>
                        <a:pt x="55" y="49"/>
                        <a:pt x="49" y="47"/>
                        <a:pt x="44" y="41"/>
                      </a:cubicBezTo>
                      <a:cubicBezTo>
                        <a:pt x="39" y="36"/>
                        <a:pt x="36" y="30"/>
                        <a:pt x="36" y="24"/>
                      </a:cubicBezTo>
                      <a:cubicBezTo>
                        <a:pt x="36" y="17"/>
                        <a:pt x="39" y="12"/>
                        <a:pt x="44" y="7"/>
                      </a:cubicBezTo>
                      <a:cubicBezTo>
                        <a:pt x="49" y="3"/>
                        <a:pt x="55" y="0"/>
                        <a:pt x="62" y="0"/>
                      </a:cubicBezTo>
                      <a:cubicBezTo>
                        <a:pt x="69" y="0"/>
                        <a:pt x="75" y="3"/>
                        <a:pt x="80" y="7"/>
                      </a:cubicBezTo>
                      <a:cubicBezTo>
                        <a:pt x="85" y="12"/>
                        <a:pt x="87" y="17"/>
                        <a:pt x="87" y="24"/>
                      </a:cubicBezTo>
                      <a:close/>
                      <a:moveTo>
                        <a:pt x="124" y="129"/>
                      </a:moveTo>
                      <a:cubicBezTo>
                        <a:pt x="124" y="137"/>
                        <a:pt x="120" y="141"/>
                        <a:pt x="112" y="141"/>
                      </a:cubicBezTo>
                      <a:cubicBezTo>
                        <a:pt x="104" y="141"/>
                        <a:pt x="100" y="137"/>
                        <a:pt x="100" y="129"/>
                      </a:cubicBezTo>
                      <a:lnTo>
                        <a:pt x="100" y="85"/>
                      </a:lnTo>
                      <a:lnTo>
                        <a:pt x="95" y="85"/>
                      </a:lnTo>
                      <a:lnTo>
                        <a:pt x="95" y="172"/>
                      </a:lnTo>
                      <a:lnTo>
                        <a:pt x="29" y="172"/>
                      </a:lnTo>
                      <a:lnTo>
                        <a:pt x="29" y="85"/>
                      </a:lnTo>
                      <a:lnTo>
                        <a:pt x="24" y="85"/>
                      </a:lnTo>
                      <a:lnTo>
                        <a:pt x="24" y="129"/>
                      </a:lnTo>
                      <a:cubicBezTo>
                        <a:pt x="24" y="137"/>
                        <a:pt x="20" y="141"/>
                        <a:pt x="12" y="141"/>
                      </a:cubicBezTo>
                      <a:cubicBezTo>
                        <a:pt x="4" y="141"/>
                        <a:pt x="0" y="137"/>
                        <a:pt x="0" y="129"/>
                      </a:cubicBezTo>
                      <a:lnTo>
                        <a:pt x="0" y="74"/>
                      </a:lnTo>
                      <a:cubicBezTo>
                        <a:pt x="0" y="59"/>
                        <a:pt x="11" y="52"/>
                        <a:pt x="32" y="52"/>
                      </a:cubicBezTo>
                      <a:lnTo>
                        <a:pt x="92" y="52"/>
                      </a:lnTo>
                      <a:cubicBezTo>
                        <a:pt x="113" y="52"/>
                        <a:pt x="124" y="59"/>
                        <a:pt x="124" y="74"/>
                      </a:cubicBezTo>
                      <a:lnTo>
                        <a:pt x="124" y="129"/>
                      </a:lnTo>
                      <a:close/>
                    </a:path>
                  </a:pathLst>
                </a:custGeom>
                <a:solidFill>
                  <a:srgbClr val="7B8487">
                    <a:lumMod val="75000"/>
                  </a:srgbClr>
                </a:solidFill>
                <a:ln w="9525">
                  <a:no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mj-lt"/>
                  </a:endParaRPr>
                </a:p>
              </p:txBody>
            </p:sp>
            <p:sp>
              <p:nvSpPr>
                <p:cNvPr id="32" name="Freeform 48"/>
                <p:cNvSpPr>
                  <a:spLocks noChangeAspect="1" noEditPoints="1"/>
                </p:cNvSpPr>
                <p:nvPr/>
              </p:nvSpPr>
              <p:spPr bwMode="auto">
                <a:xfrm>
                  <a:off x="4098771" y="3059940"/>
                  <a:ext cx="206729" cy="297377"/>
                </a:xfrm>
                <a:custGeom>
                  <a:avLst/>
                  <a:gdLst>
                    <a:gd name="T0" fmla="*/ 346 w 124"/>
                    <a:gd name="T1" fmla="*/ 49 h 172"/>
                    <a:gd name="T2" fmla="*/ 315 w 124"/>
                    <a:gd name="T3" fmla="*/ 82 h 172"/>
                    <a:gd name="T4" fmla="*/ 250 w 124"/>
                    <a:gd name="T5" fmla="*/ 98 h 172"/>
                    <a:gd name="T6" fmla="*/ 175 w 124"/>
                    <a:gd name="T7" fmla="*/ 82 h 172"/>
                    <a:gd name="T8" fmla="*/ 144 w 124"/>
                    <a:gd name="T9" fmla="*/ 49 h 172"/>
                    <a:gd name="T10" fmla="*/ 175 w 124"/>
                    <a:gd name="T11" fmla="*/ 14 h 172"/>
                    <a:gd name="T12" fmla="*/ 250 w 124"/>
                    <a:gd name="T13" fmla="*/ 0 h 172"/>
                    <a:gd name="T14" fmla="*/ 315 w 124"/>
                    <a:gd name="T15" fmla="*/ 14 h 172"/>
                    <a:gd name="T16" fmla="*/ 346 w 124"/>
                    <a:gd name="T17" fmla="*/ 49 h 172"/>
                    <a:gd name="T18" fmla="*/ 492 w 124"/>
                    <a:gd name="T19" fmla="*/ 260 h 172"/>
                    <a:gd name="T20" fmla="*/ 444 w 124"/>
                    <a:gd name="T21" fmla="*/ 283 h 172"/>
                    <a:gd name="T22" fmla="*/ 397 w 124"/>
                    <a:gd name="T23" fmla="*/ 260 h 172"/>
                    <a:gd name="T24" fmla="*/ 397 w 124"/>
                    <a:gd name="T25" fmla="*/ 171 h 172"/>
                    <a:gd name="T26" fmla="*/ 379 w 124"/>
                    <a:gd name="T27" fmla="*/ 171 h 172"/>
                    <a:gd name="T28" fmla="*/ 379 w 124"/>
                    <a:gd name="T29" fmla="*/ 346 h 172"/>
                    <a:gd name="T30" fmla="*/ 114 w 124"/>
                    <a:gd name="T31" fmla="*/ 346 h 172"/>
                    <a:gd name="T32" fmla="*/ 114 w 124"/>
                    <a:gd name="T33" fmla="*/ 171 h 172"/>
                    <a:gd name="T34" fmla="*/ 94 w 124"/>
                    <a:gd name="T35" fmla="*/ 171 h 172"/>
                    <a:gd name="T36" fmla="*/ 94 w 124"/>
                    <a:gd name="T37" fmla="*/ 260 h 172"/>
                    <a:gd name="T38" fmla="*/ 49 w 124"/>
                    <a:gd name="T39" fmla="*/ 283 h 172"/>
                    <a:gd name="T40" fmla="*/ 0 w 124"/>
                    <a:gd name="T41" fmla="*/ 260 h 172"/>
                    <a:gd name="T42" fmla="*/ 0 w 124"/>
                    <a:gd name="T43" fmla="*/ 151 h 172"/>
                    <a:gd name="T44" fmla="*/ 124 w 124"/>
                    <a:gd name="T45" fmla="*/ 104 h 172"/>
                    <a:gd name="T46" fmla="*/ 365 w 124"/>
                    <a:gd name="T47" fmla="*/ 104 h 172"/>
                    <a:gd name="T48" fmla="*/ 492 w 124"/>
                    <a:gd name="T49" fmla="*/ 151 h 172"/>
                    <a:gd name="T50" fmla="*/ 492 w 124"/>
                    <a:gd name="T51" fmla="*/ 260 h 1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172"/>
                    <a:gd name="T80" fmla="*/ 124 w 124"/>
                    <a:gd name="T81" fmla="*/ 172 h 1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172">
                      <a:moveTo>
                        <a:pt x="87" y="24"/>
                      </a:moveTo>
                      <a:cubicBezTo>
                        <a:pt x="87" y="30"/>
                        <a:pt x="85" y="36"/>
                        <a:pt x="80" y="41"/>
                      </a:cubicBezTo>
                      <a:cubicBezTo>
                        <a:pt x="75" y="47"/>
                        <a:pt x="69" y="49"/>
                        <a:pt x="62" y="49"/>
                      </a:cubicBezTo>
                      <a:cubicBezTo>
                        <a:pt x="55" y="49"/>
                        <a:pt x="49" y="47"/>
                        <a:pt x="44" y="41"/>
                      </a:cubicBezTo>
                      <a:cubicBezTo>
                        <a:pt x="39" y="36"/>
                        <a:pt x="36" y="30"/>
                        <a:pt x="36" y="24"/>
                      </a:cubicBezTo>
                      <a:cubicBezTo>
                        <a:pt x="36" y="17"/>
                        <a:pt x="39" y="12"/>
                        <a:pt x="44" y="7"/>
                      </a:cubicBezTo>
                      <a:cubicBezTo>
                        <a:pt x="49" y="3"/>
                        <a:pt x="55" y="0"/>
                        <a:pt x="62" y="0"/>
                      </a:cubicBezTo>
                      <a:cubicBezTo>
                        <a:pt x="69" y="0"/>
                        <a:pt x="75" y="3"/>
                        <a:pt x="80" y="7"/>
                      </a:cubicBezTo>
                      <a:cubicBezTo>
                        <a:pt x="85" y="12"/>
                        <a:pt x="87" y="17"/>
                        <a:pt x="87" y="24"/>
                      </a:cubicBezTo>
                      <a:close/>
                      <a:moveTo>
                        <a:pt x="124" y="129"/>
                      </a:moveTo>
                      <a:cubicBezTo>
                        <a:pt x="124" y="137"/>
                        <a:pt x="120" y="141"/>
                        <a:pt x="112" y="141"/>
                      </a:cubicBezTo>
                      <a:cubicBezTo>
                        <a:pt x="104" y="141"/>
                        <a:pt x="100" y="137"/>
                        <a:pt x="100" y="129"/>
                      </a:cubicBezTo>
                      <a:lnTo>
                        <a:pt x="100" y="85"/>
                      </a:lnTo>
                      <a:lnTo>
                        <a:pt x="95" y="85"/>
                      </a:lnTo>
                      <a:lnTo>
                        <a:pt x="95" y="172"/>
                      </a:lnTo>
                      <a:lnTo>
                        <a:pt x="29" y="172"/>
                      </a:lnTo>
                      <a:lnTo>
                        <a:pt x="29" y="85"/>
                      </a:lnTo>
                      <a:lnTo>
                        <a:pt x="24" y="85"/>
                      </a:lnTo>
                      <a:lnTo>
                        <a:pt x="24" y="129"/>
                      </a:lnTo>
                      <a:cubicBezTo>
                        <a:pt x="24" y="137"/>
                        <a:pt x="20" y="141"/>
                        <a:pt x="12" y="141"/>
                      </a:cubicBezTo>
                      <a:cubicBezTo>
                        <a:pt x="4" y="141"/>
                        <a:pt x="0" y="137"/>
                        <a:pt x="0" y="129"/>
                      </a:cubicBezTo>
                      <a:lnTo>
                        <a:pt x="0" y="74"/>
                      </a:lnTo>
                      <a:cubicBezTo>
                        <a:pt x="0" y="59"/>
                        <a:pt x="11" y="52"/>
                        <a:pt x="32" y="52"/>
                      </a:cubicBezTo>
                      <a:lnTo>
                        <a:pt x="92" y="52"/>
                      </a:lnTo>
                      <a:cubicBezTo>
                        <a:pt x="113" y="52"/>
                        <a:pt x="124" y="59"/>
                        <a:pt x="124" y="74"/>
                      </a:cubicBezTo>
                      <a:lnTo>
                        <a:pt x="124" y="129"/>
                      </a:lnTo>
                      <a:close/>
                    </a:path>
                  </a:pathLst>
                </a:custGeom>
                <a:solidFill>
                  <a:srgbClr val="7B8487">
                    <a:lumMod val="75000"/>
                  </a:srgbClr>
                </a:solidFill>
                <a:ln w="9525">
                  <a:no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mj-lt"/>
                  </a:endParaRPr>
                </a:p>
              </p:txBody>
            </p:sp>
            <p:sp>
              <p:nvSpPr>
                <p:cNvPr id="33" name="Freeform 49"/>
                <p:cNvSpPr>
                  <a:spLocks noChangeAspect="1" noEditPoints="1"/>
                </p:cNvSpPr>
                <p:nvPr/>
              </p:nvSpPr>
              <p:spPr bwMode="auto">
                <a:xfrm>
                  <a:off x="4289071" y="3271234"/>
                  <a:ext cx="206729" cy="297377"/>
                </a:xfrm>
                <a:custGeom>
                  <a:avLst/>
                  <a:gdLst>
                    <a:gd name="T0" fmla="*/ 346 w 124"/>
                    <a:gd name="T1" fmla="*/ 49 h 172"/>
                    <a:gd name="T2" fmla="*/ 315 w 124"/>
                    <a:gd name="T3" fmla="*/ 82 h 172"/>
                    <a:gd name="T4" fmla="*/ 250 w 124"/>
                    <a:gd name="T5" fmla="*/ 98 h 172"/>
                    <a:gd name="T6" fmla="*/ 175 w 124"/>
                    <a:gd name="T7" fmla="*/ 82 h 172"/>
                    <a:gd name="T8" fmla="*/ 144 w 124"/>
                    <a:gd name="T9" fmla="*/ 49 h 172"/>
                    <a:gd name="T10" fmla="*/ 175 w 124"/>
                    <a:gd name="T11" fmla="*/ 14 h 172"/>
                    <a:gd name="T12" fmla="*/ 250 w 124"/>
                    <a:gd name="T13" fmla="*/ 0 h 172"/>
                    <a:gd name="T14" fmla="*/ 315 w 124"/>
                    <a:gd name="T15" fmla="*/ 14 h 172"/>
                    <a:gd name="T16" fmla="*/ 346 w 124"/>
                    <a:gd name="T17" fmla="*/ 49 h 172"/>
                    <a:gd name="T18" fmla="*/ 492 w 124"/>
                    <a:gd name="T19" fmla="*/ 260 h 172"/>
                    <a:gd name="T20" fmla="*/ 444 w 124"/>
                    <a:gd name="T21" fmla="*/ 283 h 172"/>
                    <a:gd name="T22" fmla="*/ 397 w 124"/>
                    <a:gd name="T23" fmla="*/ 260 h 172"/>
                    <a:gd name="T24" fmla="*/ 397 w 124"/>
                    <a:gd name="T25" fmla="*/ 171 h 172"/>
                    <a:gd name="T26" fmla="*/ 379 w 124"/>
                    <a:gd name="T27" fmla="*/ 171 h 172"/>
                    <a:gd name="T28" fmla="*/ 379 w 124"/>
                    <a:gd name="T29" fmla="*/ 346 h 172"/>
                    <a:gd name="T30" fmla="*/ 114 w 124"/>
                    <a:gd name="T31" fmla="*/ 346 h 172"/>
                    <a:gd name="T32" fmla="*/ 114 w 124"/>
                    <a:gd name="T33" fmla="*/ 171 h 172"/>
                    <a:gd name="T34" fmla="*/ 94 w 124"/>
                    <a:gd name="T35" fmla="*/ 171 h 172"/>
                    <a:gd name="T36" fmla="*/ 94 w 124"/>
                    <a:gd name="T37" fmla="*/ 260 h 172"/>
                    <a:gd name="T38" fmla="*/ 49 w 124"/>
                    <a:gd name="T39" fmla="*/ 283 h 172"/>
                    <a:gd name="T40" fmla="*/ 0 w 124"/>
                    <a:gd name="T41" fmla="*/ 260 h 172"/>
                    <a:gd name="T42" fmla="*/ 0 w 124"/>
                    <a:gd name="T43" fmla="*/ 151 h 172"/>
                    <a:gd name="T44" fmla="*/ 124 w 124"/>
                    <a:gd name="T45" fmla="*/ 104 h 172"/>
                    <a:gd name="T46" fmla="*/ 365 w 124"/>
                    <a:gd name="T47" fmla="*/ 104 h 172"/>
                    <a:gd name="T48" fmla="*/ 492 w 124"/>
                    <a:gd name="T49" fmla="*/ 151 h 172"/>
                    <a:gd name="T50" fmla="*/ 492 w 124"/>
                    <a:gd name="T51" fmla="*/ 260 h 1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172"/>
                    <a:gd name="T80" fmla="*/ 124 w 124"/>
                    <a:gd name="T81" fmla="*/ 172 h 1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172">
                      <a:moveTo>
                        <a:pt x="87" y="24"/>
                      </a:moveTo>
                      <a:cubicBezTo>
                        <a:pt x="87" y="30"/>
                        <a:pt x="85" y="36"/>
                        <a:pt x="80" y="41"/>
                      </a:cubicBezTo>
                      <a:cubicBezTo>
                        <a:pt x="75" y="47"/>
                        <a:pt x="69" y="49"/>
                        <a:pt x="62" y="49"/>
                      </a:cubicBezTo>
                      <a:cubicBezTo>
                        <a:pt x="55" y="49"/>
                        <a:pt x="49" y="47"/>
                        <a:pt x="44" y="41"/>
                      </a:cubicBezTo>
                      <a:cubicBezTo>
                        <a:pt x="39" y="36"/>
                        <a:pt x="36" y="30"/>
                        <a:pt x="36" y="24"/>
                      </a:cubicBezTo>
                      <a:cubicBezTo>
                        <a:pt x="36" y="17"/>
                        <a:pt x="39" y="12"/>
                        <a:pt x="44" y="7"/>
                      </a:cubicBezTo>
                      <a:cubicBezTo>
                        <a:pt x="49" y="3"/>
                        <a:pt x="55" y="0"/>
                        <a:pt x="62" y="0"/>
                      </a:cubicBezTo>
                      <a:cubicBezTo>
                        <a:pt x="69" y="0"/>
                        <a:pt x="75" y="3"/>
                        <a:pt x="80" y="7"/>
                      </a:cubicBezTo>
                      <a:cubicBezTo>
                        <a:pt x="85" y="12"/>
                        <a:pt x="87" y="17"/>
                        <a:pt x="87" y="24"/>
                      </a:cubicBezTo>
                      <a:close/>
                      <a:moveTo>
                        <a:pt x="124" y="129"/>
                      </a:moveTo>
                      <a:cubicBezTo>
                        <a:pt x="124" y="137"/>
                        <a:pt x="120" y="141"/>
                        <a:pt x="112" y="141"/>
                      </a:cubicBezTo>
                      <a:cubicBezTo>
                        <a:pt x="104" y="141"/>
                        <a:pt x="100" y="137"/>
                        <a:pt x="100" y="129"/>
                      </a:cubicBezTo>
                      <a:lnTo>
                        <a:pt x="100" y="85"/>
                      </a:lnTo>
                      <a:lnTo>
                        <a:pt x="95" y="85"/>
                      </a:lnTo>
                      <a:lnTo>
                        <a:pt x="95" y="172"/>
                      </a:lnTo>
                      <a:lnTo>
                        <a:pt x="29" y="172"/>
                      </a:lnTo>
                      <a:lnTo>
                        <a:pt x="29" y="85"/>
                      </a:lnTo>
                      <a:lnTo>
                        <a:pt x="24" y="85"/>
                      </a:lnTo>
                      <a:lnTo>
                        <a:pt x="24" y="129"/>
                      </a:lnTo>
                      <a:cubicBezTo>
                        <a:pt x="24" y="137"/>
                        <a:pt x="20" y="141"/>
                        <a:pt x="12" y="141"/>
                      </a:cubicBezTo>
                      <a:cubicBezTo>
                        <a:pt x="4" y="141"/>
                        <a:pt x="0" y="137"/>
                        <a:pt x="0" y="129"/>
                      </a:cubicBezTo>
                      <a:lnTo>
                        <a:pt x="0" y="74"/>
                      </a:lnTo>
                      <a:cubicBezTo>
                        <a:pt x="0" y="59"/>
                        <a:pt x="11" y="52"/>
                        <a:pt x="32" y="52"/>
                      </a:cubicBezTo>
                      <a:lnTo>
                        <a:pt x="92" y="52"/>
                      </a:lnTo>
                      <a:cubicBezTo>
                        <a:pt x="113" y="52"/>
                        <a:pt x="124" y="59"/>
                        <a:pt x="124" y="74"/>
                      </a:cubicBezTo>
                      <a:lnTo>
                        <a:pt x="124" y="129"/>
                      </a:lnTo>
                      <a:close/>
                    </a:path>
                  </a:pathLst>
                </a:custGeom>
                <a:solidFill>
                  <a:srgbClr val="7B8487">
                    <a:lumMod val="75000"/>
                  </a:srgbClr>
                </a:solidFill>
                <a:ln w="9525">
                  <a:no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mj-lt"/>
                  </a:endParaRPr>
                </a:p>
              </p:txBody>
            </p:sp>
            <p:sp>
              <p:nvSpPr>
                <p:cNvPr id="34" name="Freeform 52"/>
                <p:cNvSpPr>
                  <a:spLocks noChangeAspect="1" noEditPoints="1"/>
                </p:cNvSpPr>
                <p:nvPr/>
              </p:nvSpPr>
              <p:spPr bwMode="auto">
                <a:xfrm>
                  <a:off x="3526500" y="2895600"/>
                  <a:ext cx="206729" cy="297377"/>
                </a:xfrm>
                <a:custGeom>
                  <a:avLst/>
                  <a:gdLst>
                    <a:gd name="T0" fmla="*/ 346 w 124"/>
                    <a:gd name="T1" fmla="*/ 49 h 172"/>
                    <a:gd name="T2" fmla="*/ 315 w 124"/>
                    <a:gd name="T3" fmla="*/ 82 h 172"/>
                    <a:gd name="T4" fmla="*/ 250 w 124"/>
                    <a:gd name="T5" fmla="*/ 98 h 172"/>
                    <a:gd name="T6" fmla="*/ 175 w 124"/>
                    <a:gd name="T7" fmla="*/ 82 h 172"/>
                    <a:gd name="T8" fmla="*/ 144 w 124"/>
                    <a:gd name="T9" fmla="*/ 49 h 172"/>
                    <a:gd name="T10" fmla="*/ 175 w 124"/>
                    <a:gd name="T11" fmla="*/ 14 h 172"/>
                    <a:gd name="T12" fmla="*/ 250 w 124"/>
                    <a:gd name="T13" fmla="*/ 0 h 172"/>
                    <a:gd name="T14" fmla="*/ 315 w 124"/>
                    <a:gd name="T15" fmla="*/ 14 h 172"/>
                    <a:gd name="T16" fmla="*/ 346 w 124"/>
                    <a:gd name="T17" fmla="*/ 49 h 172"/>
                    <a:gd name="T18" fmla="*/ 492 w 124"/>
                    <a:gd name="T19" fmla="*/ 260 h 172"/>
                    <a:gd name="T20" fmla="*/ 444 w 124"/>
                    <a:gd name="T21" fmla="*/ 283 h 172"/>
                    <a:gd name="T22" fmla="*/ 397 w 124"/>
                    <a:gd name="T23" fmla="*/ 260 h 172"/>
                    <a:gd name="T24" fmla="*/ 397 w 124"/>
                    <a:gd name="T25" fmla="*/ 171 h 172"/>
                    <a:gd name="T26" fmla="*/ 379 w 124"/>
                    <a:gd name="T27" fmla="*/ 171 h 172"/>
                    <a:gd name="T28" fmla="*/ 379 w 124"/>
                    <a:gd name="T29" fmla="*/ 346 h 172"/>
                    <a:gd name="T30" fmla="*/ 114 w 124"/>
                    <a:gd name="T31" fmla="*/ 346 h 172"/>
                    <a:gd name="T32" fmla="*/ 114 w 124"/>
                    <a:gd name="T33" fmla="*/ 171 h 172"/>
                    <a:gd name="T34" fmla="*/ 94 w 124"/>
                    <a:gd name="T35" fmla="*/ 171 h 172"/>
                    <a:gd name="T36" fmla="*/ 94 w 124"/>
                    <a:gd name="T37" fmla="*/ 260 h 172"/>
                    <a:gd name="T38" fmla="*/ 49 w 124"/>
                    <a:gd name="T39" fmla="*/ 283 h 172"/>
                    <a:gd name="T40" fmla="*/ 0 w 124"/>
                    <a:gd name="T41" fmla="*/ 260 h 172"/>
                    <a:gd name="T42" fmla="*/ 0 w 124"/>
                    <a:gd name="T43" fmla="*/ 151 h 172"/>
                    <a:gd name="T44" fmla="*/ 124 w 124"/>
                    <a:gd name="T45" fmla="*/ 104 h 172"/>
                    <a:gd name="T46" fmla="*/ 365 w 124"/>
                    <a:gd name="T47" fmla="*/ 104 h 172"/>
                    <a:gd name="T48" fmla="*/ 492 w 124"/>
                    <a:gd name="T49" fmla="*/ 151 h 172"/>
                    <a:gd name="T50" fmla="*/ 492 w 124"/>
                    <a:gd name="T51" fmla="*/ 260 h 1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172"/>
                    <a:gd name="T80" fmla="*/ 124 w 124"/>
                    <a:gd name="T81" fmla="*/ 172 h 1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172">
                      <a:moveTo>
                        <a:pt x="87" y="24"/>
                      </a:moveTo>
                      <a:cubicBezTo>
                        <a:pt x="87" y="30"/>
                        <a:pt x="85" y="36"/>
                        <a:pt x="80" y="41"/>
                      </a:cubicBezTo>
                      <a:cubicBezTo>
                        <a:pt x="75" y="47"/>
                        <a:pt x="69" y="49"/>
                        <a:pt x="62" y="49"/>
                      </a:cubicBezTo>
                      <a:cubicBezTo>
                        <a:pt x="55" y="49"/>
                        <a:pt x="49" y="47"/>
                        <a:pt x="44" y="41"/>
                      </a:cubicBezTo>
                      <a:cubicBezTo>
                        <a:pt x="39" y="36"/>
                        <a:pt x="36" y="30"/>
                        <a:pt x="36" y="24"/>
                      </a:cubicBezTo>
                      <a:cubicBezTo>
                        <a:pt x="36" y="17"/>
                        <a:pt x="39" y="12"/>
                        <a:pt x="44" y="7"/>
                      </a:cubicBezTo>
                      <a:cubicBezTo>
                        <a:pt x="49" y="3"/>
                        <a:pt x="55" y="0"/>
                        <a:pt x="62" y="0"/>
                      </a:cubicBezTo>
                      <a:cubicBezTo>
                        <a:pt x="69" y="0"/>
                        <a:pt x="75" y="3"/>
                        <a:pt x="80" y="7"/>
                      </a:cubicBezTo>
                      <a:cubicBezTo>
                        <a:pt x="85" y="12"/>
                        <a:pt x="87" y="17"/>
                        <a:pt x="87" y="24"/>
                      </a:cubicBezTo>
                      <a:close/>
                      <a:moveTo>
                        <a:pt x="124" y="129"/>
                      </a:moveTo>
                      <a:cubicBezTo>
                        <a:pt x="124" y="137"/>
                        <a:pt x="120" y="141"/>
                        <a:pt x="112" y="141"/>
                      </a:cubicBezTo>
                      <a:cubicBezTo>
                        <a:pt x="104" y="141"/>
                        <a:pt x="100" y="137"/>
                        <a:pt x="100" y="129"/>
                      </a:cubicBezTo>
                      <a:lnTo>
                        <a:pt x="100" y="85"/>
                      </a:lnTo>
                      <a:lnTo>
                        <a:pt x="95" y="85"/>
                      </a:lnTo>
                      <a:lnTo>
                        <a:pt x="95" y="172"/>
                      </a:lnTo>
                      <a:lnTo>
                        <a:pt x="29" y="172"/>
                      </a:lnTo>
                      <a:lnTo>
                        <a:pt x="29" y="85"/>
                      </a:lnTo>
                      <a:lnTo>
                        <a:pt x="24" y="85"/>
                      </a:lnTo>
                      <a:lnTo>
                        <a:pt x="24" y="129"/>
                      </a:lnTo>
                      <a:cubicBezTo>
                        <a:pt x="24" y="137"/>
                        <a:pt x="20" y="141"/>
                        <a:pt x="12" y="141"/>
                      </a:cubicBezTo>
                      <a:cubicBezTo>
                        <a:pt x="4" y="141"/>
                        <a:pt x="0" y="137"/>
                        <a:pt x="0" y="129"/>
                      </a:cubicBezTo>
                      <a:lnTo>
                        <a:pt x="0" y="74"/>
                      </a:lnTo>
                      <a:cubicBezTo>
                        <a:pt x="0" y="59"/>
                        <a:pt x="11" y="52"/>
                        <a:pt x="32" y="52"/>
                      </a:cubicBezTo>
                      <a:lnTo>
                        <a:pt x="92" y="52"/>
                      </a:lnTo>
                      <a:cubicBezTo>
                        <a:pt x="113" y="52"/>
                        <a:pt x="124" y="59"/>
                        <a:pt x="124" y="74"/>
                      </a:cubicBezTo>
                      <a:lnTo>
                        <a:pt x="124" y="129"/>
                      </a:lnTo>
                      <a:close/>
                    </a:path>
                  </a:pathLst>
                </a:custGeom>
                <a:solidFill>
                  <a:srgbClr val="7B8487">
                    <a:lumMod val="75000"/>
                  </a:srgbClr>
                </a:solidFill>
                <a:ln w="9525">
                  <a:no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mj-lt"/>
                  </a:endParaRPr>
                </a:p>
              </p:txBody>
            </p:sp>
            <p:sp>
              <p:nvSpPr>
                <p:cNvPr id="35" name="Freeform 53"/>
                <p:cNvSpPr>
                  <a:spLocks noChangeAspect="1" noEditPoints="1"/>
                </p:cNvSpPr>
                <p:nvPr/>
              </p:nvSpPr>
              <p:spPr bwMode="auto">
                <a:xfrm>
                  <a:off x="3908470" y="2895600"/>
                  <a:ext cx="205360" cy="297377"/>
                </a:xfrm>
                <a:custGeom>
                  <a:avLst/>
                  <a:gdLst>
                    <a:gd name="T0" fmla="*/ 329 w 124"/>
                    <a:gd name="T1" fmla="*/ 49 h 172"/>
                    <a:gd name="T2" fmla="*/ 305 w 124"/>
                    <a:gd name="T3" fmla="*/ 82 h 172"/>
                    <a:gd name="T4" fmla="*/ 236 w 124"/>
                    <a:gd name="T5" fmla="*/ 98 h 172"/>
                    <a:gd name="T6" fmla="*/ 166 w 124"/>
                    <a:gd name="T7" fmla="*/ 82 h 172"/>
                    <a:gd name="T8" fmla="*/ 137 w 124"/>
                    <a:gd name="T9" fmla="*/ 49 h 172"/>
                    <a:gd name="T10" fmla="*/ 166 w 124"/>
                    <a:gd name="T11" fmla="*/ 14 h 172"/>
                    <a:gd name="T12" fmla="*/ 236 w 124"/>
                    <a:gd name="T13" fmla="*/ 0 h 172"/>
                    <a:gd name="T14" fmla="*/ 305 w 124"/>
                    <a:gd name="T15" fmla="*/ 14 h 172"/>
                    <a:gd name="T16" fmla="*/ 329 w 124"/>
                    <a:gd name="T17" fmla="*/ 49 h 172"/>
                    <a:gd name="T18" fmla="*/ 469 w 124"/>
                    <a:gd name="T19" fmla="*/ 260 h 172"/>
                    <a:gd name="T20" fmla="*/ 421 w 124"/>
                    <a:gd name="T21" fmla="*/ 283 h 172"/>
                    <a:gd name="T22" fmla="*/ 379 w 124"/>
                    <a:gd name="T23" fmla="*/ 260 h 172"/>
                    <a:gd name="T24" fmla="*/ 379 w 124"/>
                    <a:gd name="T25" fmla="*/ 171 h 172"/>
                    <a:gd name="T26" fmla="*/ 360 w 124"/>
                    <a:gd name="T27" fmla="*/ 171 h 172"/>
                    <a:gd name="T28" fmla="*/ 360 w 124"/>
                    <a:gd name="T29" fmla="*/ 346 h 172"/>
                    <a:gd name="T30" fmla="*/ 110 w 124"/>
                    <a:gd name="T31" fmla="*/ 346 h 172"/>
                    <a:gd name="T32" fmla="*/ 110 w 124"/>
                    <a:gd name="T33" fmla="*/ 171 h 172"/>
                    <a:gd name="T34" fmla="*/ 91 w 124"/>
                    <a:gd name="T35" fmla="*/ 171 h 172"/>
                    <a:gd name="T36" fmla="*/ 91 w 124"/>
                    <a:gd name="T37" fmla="*/ 260 h 172"/>
                    <a:gd name="T38" fmla="*/ 48 w 124"/>
                    <a:gd name="T39" fmla="*/ 283 h 172"/>
                    <a:gd name="T40" fmla="*/ 0 w 124"/>
                    <a:gd name="T41" fmla="*/ 260 h 172"/>
                    <a:gd name="T42" fmla="*/ 0 w 124"/>
                    <a:gd name="T43" fmla="*/ 151 h 172"/>
                    <a:gd name="T44" fmla="*/ 121 w 124"/>
                    <a:gd name="T45" fmla="*/ 104 h 172"/>
                    <a:gd name="T46" fmla="*/ 347 w 124"/>
                    <a:gd name="T47" fmla="*/ 104 h 172"/>
                    <a:gd name="T48" fmla="*/ 469 w 124"/>
                    <a:gd name="T49" fmla="*/ 151 h 172"/>
                    <a:gd name="T50" fmla="*/ 469 w 124"/>
                    <a:gd name="T51" fmla="*/ 260 h 1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172"/>
                    <a:gd name="T80" fmla="*/ 124 w 124"/>
                    <a:gd name="T81" fmla="*/ 172 h 1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172">
                      <a:moveTo>
                        <a:pt x="87" y="24"/>
                      </a:moveTo>
                      <a:cubicBezTo>
                        <a:pt x="87" y="30"/>
                        <a:pt x="85" y="36"/>
                        <a:pt x="80" y="41"/>
                      </a:cubicBezTo>
                      <a:cubicBezTo>
                        <a:pt x="75" y="47"/>
                        <a:pt x="69" y="49"/>
                        <a:pt x="62" y="49"/>
                      </a:cubicBezTo>
                      <a:cubicBezTo>
                        <a:pt x="55" y="49"/>
                        <a:pt x="49" y="47"/>
                        <a:pt x="44" y="41"/>
                      </a:cubicBezTo>
                      <a:cubicBezTo>
                        <a:pt x="39" y="36"/>
                        <a:pt x="36" y="30"/>
                        <a:pt x="36" y="24"/>
                      </a:cubicBezTo>
                      <a:cubicBezTo>
                        <a:pt x="36" y="17"/>
                        <a:pt x="39" y="12"/>
                        <a:pt x="44" y="7"/>
                      </a:cubicBezTo>
                      <a:cubicBezTo>
                        <a:pt x="49" y="3"/>
                        <a:pt x="55" y="0"/>
                        <a:pt x="62" y="0"/>
                      </a:cubicBezTo>
                      <a:cubicBezTo>
                        <a:pt x="69" y="0"/>
                        <a:pt x="75" y="3"/>
                        <a:pt x="80" y="7"/>
                      </a:cubicBezTo>
                      <a:cubicBezTo>
                        <a:pt x="85" y="12"/>
                        <a:pt x="87" y="17"/>
                        <a:pt x="87" y="24"/>
                      </a:cubicBezTo>
                      <a:close/>
                      <a:moveTo>
                        <a:pt x="124" y="129"/>
                      </a:moveTo>
                      <a:cubicBezTo>
                        <a:pt x="124" y="137"/>
                        <a:pt x="120" y="141"/>
                        <a:pt x="112" y="141"/>
                      </a:cubicBezTo>
                      <a:cubicBezTo>
                        <a:pt x="104" y="141"/>
                        <a:pt x="100" y="137"/>
                        <a:pt x="100" y="129"/>
                      </a:cubicBezTo>
                      <a:lnTo>
                        <a:pt x="100" y="85"/>
                      </a:lnTo>
                      <a:lnTo>
                        <a:pt x="95" y="85"/>
                      </a:lnTo>
                      <a:lnTo>
                        <a:pt x="95" y="172"/>
                      </a:lnTo>
                      <a:lnTo>
                        <a:pt x="29" y="172"/>
                      </a:lnTo>
                      <a:lnTo>
                        <a:pt x="29" y="85"/>
                      </a:lnTo>
                      <a:lnTo>
                        <a:pt x="24" y="85"/>
                      </a:lnTo>
                      <a:lnTo>
                        <a:pt x="24" y="129"/>
                      </a:lnTo>
                      <a:cubicBezTo>
                        <a:pt x="24" y="137"/>
                        <a:pt x="20" y="141"/>
                        <a:pt x="12" y="141"/>
                      </a:cubicBezTo>
                      <a:cubicBezTo>
                        <a:pt x="4" y="141"/>
                        <a:pt x="0" y="137"/>
                        <a:pt x="0" y="129"/>
                      </a:cubicBezTo>
                      <a:lnTo>
                        <a:pt x="0" y="74"/>
                      </a:lnTo>
                      <a:cubicBezTo>
                        <a:pt x="0" y="59"/>
                        <a:pt x="11" y="52"/>
                        <a:pt x="32" y="52"/>
                      </a:cubicBezTo>
                      <a:lnTo>
                        <a:pt x="92" y="52"/>
                      </a:lnTo>
                      <a:cubicBezTo>
                        <a:pt x="113" y="52"/>
                        <a:pt x="124" y="59"/>
                        <a:pt x="124" y="74"/>
                      </a:cubicBezTo>
                      <a:lnTo>
                        <a:pt x="124" y="129"/>
                      </a:lnTo>
                      <a:close/>
                    </a:path>
                  </a:pathLst>
                </a:custGeom>
                <a:solidFill>
                  <a:srgbClr val="7B8487">
                    <a:lumMod val="75000"/>
                  </a:srgbClr>
                </a:solidFill>
                <a:ln w="9525">
                  <a:no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mj-lt"/>
                  </a:endParaRPr>
                </a:p>
              </p:txBody>
            </p:sp>
            <p:sp>
              <p:nvSpPr>
                <p:cNvPr id="36" name="Freeform 54"/>
                <p:cNvSpPr>
                  <a:spLocks noChangeAspect="1" noEditPoints="1"/>
                </p:cNvSpPr>
                <p:nvPr/>
              </p:nvSpPr>
              <p:spPr bwMode="auto">
                <a:xfrm>
                  <a:off x="4289071" y="2895600"/>
                  <a:ext cx="206729" cy="297377"/>
                </a:xfrm>
                <a:custGeom>
                  <a:avLst/>
                  <a:gdLst>
                    <a:gd name="T0" fmla="*/ 346 w 124"/>
                    <a:gd name="T1" fmla="*/ 49 h 172"/>
                    <a:gd name="T2" fmla="*/ 315 w 124"/>
                    <a:gd name="T3" fmla="*/ 82 h 172"/>
                    <a:gd name="T4" fmla="*/ 250 w 124"/>
                    <a:gd name="T5" fmla="*/ 98 h 172"/>
                    <a:gd name="T6" fmla="*/ 175 w 124"/>
                    <a:gd name="T7" fmla="*/ 82 h 172"/>
                    <a:gd name="T8" fmla="*/ 144 w 124"/>
                    <a:gd name="T9" fmla="*/ 49 h 172"/>
                    <a:gd name="T10" fmla="*/ 175 w 124"/>
                    <a:gd name="T11" fmla="*/ 14 h 172"/>
                    <a:gd name="T12" fmla="*/ 250 w 124"/>
                    <a:gd name="T13" fmla="*/ 0 h 172"/>
                    <a:gd name="T14" fmla="*/ 315 w 124"/>
                    <a:gd name="T15" fmla="*/ 14 h 172"/>
                    <a:gd name="T16" fmla="*/ 346 w 124"/>
                    <a:gd name="T17" fmla="*/ 49 h 172"/>
                    <a:gd name="T18" fmla="*/ 492 w 124"/>
                    <a:gd name="T19" fmla="*/ 260 h 172"/>
                    <a:gd name="T20" fmla="*/ 444 w 124"/>
                    <a:gd name="T21" fmla="*/ 283 h 172"/>
                    <a:gd name="T22" fmla="*/ 397 w 124"/>
                    <a:gd name="T23" fmla="*/ 260 h 172"/>
                    <a:gd name="T24" fmla="*/ 397 w 124"/>
                    <a:gd name="T25" fmla="*/ 171 h 172"/>
                    <a:gd name="T26" fmla="*/ 379 w 124"/>
                    <a:gd name="T27" fmla="*/ 171 h 172"/>
                    <a:gd name="T28" fmla="*/ 379 w 124"/>
                    <a:gd name="T29" fmla="*/ 346 h 172"/>
                    <a:gd name="T30" fmla="*/ 114 w 124"/>
                    <a:gd name="T31" fmla="*/ 346 h 172"/>
                    <a:gd name="T32" fmla="*/ 114 w 124"/>
                    <a:gd name="T33" fmla="*/ 171 h 172"/>
                    <a:gd name="T34" fmla="*/ 94 w 124"/>
                    <a:gd name="T35" fmla="*/ 171 h 172"/>
                    <a:gd name="T36" fmla="*/ 94 w 124"/>
                    <a:gd name="T37" fmla="*/ 260 h 172"/>
                    <a:gd name="T38" fmla="*/ 49 w 124"/>
                    <a:gd name="T39" fmla="*/ 283 h 172"/>
                    <a:gd name="T40" fmla="*/ 0 w 124"/>
                    <a:gd name="T41" fmla="*/ 260 h 172"/>
                    <a:gd name="T42" fmla="*/ 0 w 124"/>
                    <a:gd name="T43" fmla="*/ 151 h 172"/>
                    <a:gd name="T44" fmla="*/ 124 w 124"/>
                    <a:gd name="T45" fmla="*/ 104 h 172"/>
                    <a:gd name="T46" fmla="*/ 365 w 124"/>
                    <a:gd name="T47" fmla="*/ 104 h 172"/>
                    <a:gd name="T48" fmla="*/ 492 w 124"/>
                    <a:gd name="T49" fmla="*/ 151 h 172"/>
                    <a:gd name="T50" fmla="*/ 492 w 124"/>
                    <a:gd name="T51" fmla="*/ 260 h 1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172"/>
                    <a:gd name="T80" fmla="*/ 124 w 124"/>
                    <a:gd name="T81" fmla="*/ 172 h 1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172">
                      <a:moveTo>
                        <a:pt x="87" y="24"/>
                      </a:moveTo>
                      <a:cubicBezTo>
                        <a:pt x="87" y="30"/>
                        <a:pt x="85" y="36"/>
                        <a:pt x="80" y="41"/>
                      </a:cubicBezTo>
                      <a:cubicBezTo>
                        <a:pt x="75" y="47"/>
                        <a:pt x="69" y="49"/>
                        <a:pt x="62" y="49"/>
                      </a:cubicBezTo>
                      <a:cubicBezTo>
                        <a:pt x="55" y="49"/>
                        <a:pt x="49" y="47"/>
                        <a:pt x="44" y="41"/>
                      </a:cubicBezTo>
                      <a:cubicBezTo>
                        <a:pt x="39" y="36"/>
                        <a:pt x="36" y="30"/>
                        <a:pt x="36" y="24"/>
                      </a:cubicBezTo>
                      <a:cubicBezTo>
                        <a:pt x="36" y="17"/>
                        <a:pt x="39" y="12"/>
                        <a:pt x="44" y="7"/>
                      </a:cubicBezTo>
                      <a:cubicBezTo>
                        <a:pt x="49" y="3"/>
                        <a:pt x="55" y="0"/>
                        <a:pt x="62" y="0"/>
                      </a:cubicBezTo>
                      <a:cubicBezTo>
                        <a:pt x="69" y="0"/>
                        <a:pt x="75" y="3"/>
                        <a:pt x="80" y="7"/>
                      </a:cubicBezTo>
                      <a:cubicBezTo>
                        <a:pt x="85" y="12"/>
                        <a:pt x="87" y="17"/>
                        <a:pt x="87" y="24"/>
                      </a:cubicBezTo>
                      <a:close/>
                      <a:moveTo>
                        <a:pt x="124" y="129"/>
                      </a:moveTo>
                      <a:cubicBezTo>
                        <a:pt x="124" y="137"/>
                        <a:pt x="120" y="141"/>
                        <a:pt x="112" y="141"/>
                      </a:cubicBezTo>
                      <a:cubicBezTo>
                        <a:pt x="104" y="141"/>
                        <a:pt x="100" y="137"/>
                        <a:pt x="100" y="129"/>
                      </a:cubicBezTo>
                      <a:lnTo>
                        <a:pt x="100" y="85"/>
                      </a:lnTo>
                      <a:lnTo>
                        <a:pt x="95" y="85"/>
                      </a:lnTo>
                      <a:lnTo>
                        <a:pt x="95" y="172"/>
                      </a:lnTo>
                      <a:lnTo>
                        <a:pt x="29" y="172"/>
                      </a:lnTo>
                      <a:lnTo>
                        <a:pt x="29" y="85"/>
                      </a:lnTo>
                      <a:lnTo>
                        <a:pt x="24" y="85"/>
                      </a:lnTo>
                      <a:lnTo>
                        <a:pt x="24" y="129"/>
                      </a:lnTo>
                      <a:cubicBezTo>
                        <a:pt x="24" y="137"/>
                        <a:pt x="20" y="141"/>
                        <a:pt x="12" y="141"/>
                      </a:cubicBezTo>
                      <a:cubicBezTo>
                        <a:pt x="4" y="141"/>
                        <a:pt x="0" y="137"/>
                        <a:pt x="0" y="129"/>
                      </a:cubicBezTo>
                      <a:lnTo>
                        <a:pt x="0" y="74"/>
                      </a:lnTo>
                      <a:cubicBezTo>
                        <a:pt x="0" y="59"/>
                        <a:pt x="11" y="52"/>
                        <a:pt x="32" y="52"/>
                      </a:cubicBezTo>
                      <a:lnTo>
                        <a:pt x="92" y="52"/>
                      </a:lnTo>
                      <a:cubicBezTo>
                        <a:pt x="113" y="52"/>
                        <a:pt x="124" y="59"/>
                        <a:pt x="124" y="74"/>
                      </a:cubicBezTo>
                      <a:lnTo>
                        <a:pt x="124" y="129"/>
                      </a:lnTo>
                      <a:close/>
                    </a:path>
                  </a:pathLst>
                </a:custGeom>
                <a:solidFill>
                  <a:srgbClr val="7B8487">
                    <a:lumMod val="75000"/>
                  </a:srgbClr>
                </a:solidFill>
                <a:ln w="9525">
                  <a:no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mj-lt"/>
                  </a:endParaRPr>
                </a:p>
              </p:txBody>
            </p:sp>
          </p:grpSp>
          <p:sp>
            <p:nvSpPr>
              <p:cNvPr id="21" name="24 CuadroTexto"/>
              <p:cNvSpPr txBox="1"/>
              <p:nvPr/>
            </p:nvSpPr>
            <p:spPr>
              <a:xfrm>
                <a:off x="5257800" y="5029200"/>
                <a:ext cx="1341121" cy="44383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rgbClr val="000000"/>
                    </a:solidFill>
                    <a:effectLst/>
                    <a:uLnTx/>
                    <a:uFillTx/>
                    <a:latin typeface="+mj-lt"/>
                  </a:rPr>
                  <a:t>Payment as per coverage.  </a:t>
                </a:r>
                <a:endParaRPr kumimoji="0" lang="en-US" sz="1050" b="1" i="0" u="none" strike="noStrike" kern="0" cap="none" spc="0" normalizeH="0" baseline="0" noProof="0" dirty="0">
                  <a:ln>
                    <a:noFill/>
                  </a:ln>
                  <a:solidFill>
                    <a:srgbClr val="000000"/>
                  </a:solidFill>
                  <a:effectLst/>
                  <a:uLnTx/>
                  <a:uFillTx/>
                  <a:latin typeface="+mj-lt"/>
                </a:endParaRPr>
              </a:p>
            </p:txBody>
          </p:sp>
          <p:sp>
            <p:nvSpPr>
              <p:cNvPr id="22" name="26 CuadroTexto"/>
              <p:cNvSpPr txBox="1"/>
              <p:nvPr/>
            </p:nvSpPr>
            <p:spPr>
              <a:xfrm>
                <a:off x="3635152" y="5105400"/>
                <a:ext cx="1981878" cy="271233"/>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rgbClr val="000000"/>
                    </a:solidFill>
                    <a:effectLst/>
                    <a:uLnTx/>
                    <a:uFillTx/>
                    <a:latin typeface="+mj-lt"/>
                  </a:rPr>
                  <a:t>Claims w/o analysis  </a:t>
                </a:r>
                <a:endParaRPr kumimoji="0" lang="en-US" sz="1050" b="0" i="0" u="none" strike="noStrike" kern="0" cap="none" spc="0" normalizeH="0" baseline="0" noProof="0" dirty="0">
                  <a:ln>
                    <a:noFill/>
                  </a:ln>
                  <a:solidFill>
                    <a:srgbClr val="000000"/>
                  </a:solidFill>
                  <a:effectLst/>
                  <a:uLnTx/>
                  <a:uFillTx/>
                  <a:latin typeface="+mj-lt"/>
                </a:endParaRPr>
              </a:p>
            </p:txBody>
          </p:sp>
          <p:sp>
            <p:nvSpPr>
              <p:cNvPr id="23" name="27 CuadroTexto"/>
              <p:cNvSpPr txBox="1"/>
              <p:nvPr/>
            </p:nvSpPr>
            <p:spPr>
              <a:xfrm>
                <a:off x="3406552" y="4262735"/>
                <a:ext cx="1981878" cy="44383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rgbClr val="C00000"/>
                    </a:solidFill>
                    <a:effectLst/>
                    <a:uLnTx/>
                    <a:uFillTx/>
                    <a:latin typeface="+mj-lt"/>
                  </a:rPr>
                  <a:t>Fraud Signs</a:t>
                </a:r>
                <a:r>
                  <a:rPr kumimoji="0" lang="en-US" sz="1050" b="0" i="0" u="none" strike="noStrike" kern="0" cap="none" spc="0" normalizeH="0" baseline="0" noProof="0" dirty="0" smtClean="0">
                    <a:ln>
                      <a:noFill/>
                    </a:ln>
                    <a:solidFill>
                      <a:srgbClr val="000000"/>
                    </a:solidFill>
                    <a:effectLst/>
                    <a:uLnTx/>
                    <a:uFillTx/>
                    <a:latin typeface="+mj-lt"/>
                  </a:rPr>
                  <a:t>: claim to </a:t>
                </a:r>
                <a:r>
                  <a:rPr kumimoji="0" lang="en-US" sz="1050" b="0" i="0" u="none" strike="noStrike" kern="0" cap="none" spc="0" normalizeH="0" baseline="0" noProof="0" dirty="0" err="1" smtClean="0">
                    <a:ln>
                      <a:noFill/>
                    </a:ln>
                    <a:solidFill>
                      <a:srgbClr val="000000"/>
                    </a:solidFill>
                    <a:effectLst/>
                    <a:uLnTx/>
                    <a:uFillTx/>
                    <a:latin typeface="+mj-lt"/>
                  </a:rPr>
                  <a:t>analyse</a:t>
                </a:r>
                <a:endParaRPr kumimoji="0" lang="en-US" sz="1050" b="0" i="0" u="none" strike="noStrike" kern="0" cap="none" spc="0" normalizeH="0" baseline="0" noProof="0" dirty="0">
                  <a:ln>
                    <a:noFill/>
                  </a:ln>
                  <a:solidFill>
                    <a:srgbClr val="000000"/>
                  </a:solidFill>
                  <a:effectLst/>
                  <a:uLnTx/>
                  <a:uFillTx/>
                  <a:latin typeface="+mj-lt"/>
                </a:endParaRPr>
              </a:p>
            </p:txBody>
          </p:sp>
          <p:sp>
            <p:nvSpPr>
              <p:cNvPr id="24" name="29 CuadroTexto"/>
              <p:cNvSpPr txBox="1"/>
              <p:nvPr/>
            </p:nvSpPr>
            <p:spPr>
              <a:xfrm>
                <a:off x="3525710" y="3276602"/>
                <a:ext cx="1996779" cy="271233"/>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smtClean="0">
                    <a:ln>
                      <a:noFill/>
                    </a:ln>
                    <a:solidFill>
                      <a:srgbClr val="064493"/>
                    </a:solidFill>
                    <a:effectLst/>
                    <a:uLnTx/>
                    <a:uFillTx/>
                    <a:latin typeface="+mj-lt"/>
                  </a:rPr>
                  <a:t>Fraud Analysis Team</a:t>
                </a:r>
                <a:endParaRPr kumimoji="0" lang="en-US" sz="1050" b="1" i="0" u="none" strike="noStrike" kern="0" cap="none" spc="0" normalizeH="0" baseline="0" noProof="0">
                  <a:ln>
                    <a:noFill/>
                  </a:ln>
                  <a:solidFill>
                    <a:srgbClr val="064493"/>
                  </a:solidFill>
                  <a:effectLst/>
                  <a:uLnTx/>
                  <a:uFillTx/>
                  <a:latin typeface="+mj-lt"/>
                </a:endParaRPr>
              </a:p>
            </p:txBody>
          </p:sp>
          <p:cxnSp>
            <p:nvCxnSpPr>
              <p:cNvPr id="25" name="31 Conector recto"/>
              <p:cNvCxnSpPr/>
              <p:nvPr/>
            </p:nvCxnSpPr>
            <p:spPr>
              <a:xfrm>
                <a:off x="3352800" y="3657601"/>
                <a:ext cx="1668950" cy="0"/>
              </a:xfrm>
              <a:prstGeom prst="line">
                <a:avLst/>
              </a:prstGeom>
              <a:noFill/>
              <a:ln w="9525" cap="flat" cmpd="sng" algn="ctr">
                <a:solidFill>
                  <a:srgbClr val="000000">
                    <a:lumMod val="65000"/>
                    <a:lumOff val="35000"/>
                  </a:srgbClr>
                </a:solidFill>
                <a:prstDash val="solid"/>
              </a:ln>
              <a:effectLst/>
            </p:spPr>
          </p:cxnSp>
          <p:sp>
            <p:nvSpPr>
              <p:cNvPr id="26" name="35 CuadroTexto"/>
              <p:cNvSpPr txBox="1"/>
              <p:nvPr/>
            </p:nvSpPr>
            <p:spPr>
              <a:xfrm>
                <a:off x="5119720" y="3805535"/>
                <a:ext cx="1371600" cy="44383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rgbClr val="000000"/>
                    </a:solidFill>
                    <a:effectLst/>
                    <a:uLnTx/>
                    <a:uFillTx/>
                    <a:latin typeface="+mj-lt"/>
                  </a:rPr>
                  <a:t>Claim identified as </a:t>
                </a:r>
                <a:r>
                  <a:rPr kumimoji="0" lang="en-US" sz="1050" b="1" i="0" u="none" strike="noStrike" kern="0" cap="none" spc="0" normalizeH="0" baseline="0" noProof="0" dirty="0" smtClean="0">
                    <a:ln>
                      <a:noFill/>
                    </a:ln>
                    <a:solidFill>
                      <a:srgbClr val="FF0000"/>
                    </a:solidFill>
                    <a:effectLst/>
                    <a:uLnTx/>
                    <a:uFillTx/>
                    <a:latin typeface="+mj-lt"/>
                  </a:rPr>
                  <a:t>fraud.</a:t>
                </a:r>
                <a:endParaRPr kumimoji="0" lang="en-US" sz="1050" b="1" i="0" u="none" strike="noStrike" kern="0" cap="none" spc="0" normalizeH="0" baseline="0" noProof="0" dirty="0">
                  <a:ln>
                    <a:noFill/>
                  </a:ln>
                  <a:solidFill>
                    <a:srgbClr val="FF0000"/>
                  </a:solidFill>
                  <a:effectLst/>
                  <a:uLnTx/>
                  <a:uFillTx/>
                  <a:latin typeface="+mj-lt"/>
                </a:endParaRPr>
              </a:p>
            </p:txBody>
          </p:sp>
          <p:sp>
            <p:nvSpPr>
              <p:cNvPr id="27" name="36 CuadroTexto"/>
              <p:cNvSpPr txBox="1"/>
              <p:nvPr/>
            </p:nvSpPr>
            <p:spPr>
              <a:xfrm>
                <a:off x="5257800" y="4338936"/>
                <a:ext cx="1654049" cy="44383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rgbClr val="000000"/>
                    </a:solidFill>
                    <a:effectLst/>
                    <a:uLnTx/>
                    <a:uFillTx/>
                    <a:latin typeface="+mj-lt"/>
                  </a:rPr>
                  <a:t>Claim  identified as </a:t>
                </a:r>
                <a:r>
                  <a:rPr kumimoji="0" lang="en-US" sz="1050" b="1" i="0" u="none" strike="noStrike" kern="0" cap="none" spc="0" normalizeH="0" baseline="0" noProof="0" dirty="0" smtClean="0">
                    <a:ln>
                      <a:noFill/>
                    </a:ln>
                    <a:solidFill>
                      <a:srgbClr val="FF0000"/>
                    </a:solidFill>
                    <a:effectLst/>
                    <a:uLnTx/>
                    <a:uFillTx/>
                    <a:latin typeface="+mj-lt"/>
                  </a:rPr>
                  <a:t>NON fraud.</a:t>
                </a:r>
                <a:endParaRPr kumimoji="0" lang="en-US" sz="1050" b="1" i="0" u="none" strike="noStrike" kern="0" cap="none" spc="0" normalizeH="0" baseline="0" noProof="0" dirty="0">
                  <a:ln>
                    <a:noFill/>
                  </a:ln>
                  <a:solidFill>
                    <a:srgbClr val="FF0000"/>
                  </a:solidFill>
                  <a:effectLst/>
                  <a:uLnTx/>
                  <a:uFillTx/>
                  <a:latin typeface="+mj-lt"/>
                </a:endParaRPr>
              </a:p>
            </p:txBody>
          </p:sp>
          <p:sp>
            <p:nvSpPr>
              <p:cNvPr id="28" name="38 Elipse"/>
              <p:cNvSpPr/>
              <p:nvPr/>
            </p:nvSpPr>
            <p:spPr>
              <a:xfrm>
                <a:off x="5119720" y="3733800"/>
                <a:ext cx="1600200" cy="533400"/>
              </a:xfrm>
              <a:prstGeom prst="ellipse">
                <a:avLst/>
              </a:prstGeom>
              <a:noFill/>
              <a:ln w="12700" cap="flat" cmpd="sng" algn="ctr">
                <a:solidFill>
                  <a:srgbClr val="9B9FA5">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mj-lt"/>
                  <a:ea typeface="+mn-ea"/>
                  <a:cs typeface="+mn-cs"/>
                </a:endParaRPr>
              </a:p>
            </p:txBody>
          </p:sp>
        </p:grpSp>
      </p:grpSp>
      <p:sp>
        <p:nvSpPr>
          <p:cNvPr id="37"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Claims</a:t>
            </a:r>
            <a:r>
              <a:rPr lang="es-ES_tradnl" sz="2000" kern="0" dirty="0" smtClean="0"/>
              <a:t> </a:t>
            </a:r>
            <a:r>
              <a:rPr lang="es-ES_tradnl" sz="2000" kern="0" dirty="0" err="1" smtClean="0"/>
              <a:t>Insurance</a:t>
            </a:r>
            <a:r>
              <a:rPr lang="es-ES_tradnl" sz="2000" kern="0" dirty="0" smtClean="0"/>
              <a:t> </a:t>
            </a:r>
            <a:r>
              <a:rPr lang="es-ES_tradnl" sz="2000" kern="0" dirty="0" err="1" smtClean="0"/>
              <a:t>Fraud</a:t>
            </a:r>
            <a:r>
              <a:rPr lang="es-ES_tradnl" sz="2000" kern="0" dirty="0" smtClean="0"/>
              <a:t>: </a:t>
            </a:r>
            <a:r>
              <a:rPr lang="es-ES_tradnl" sz="2000" kern="0" dirty="0" err="1" smtClean="0"/>
              <a:t>The</a:t>
            </a:r>
            <a:r>
              <a:rPr lang="es-ES_tradnl" sz="2000" kern="0" dirty="0" smtClean="0"/>
              <a:t> </a:t>
            </a:r>
            <a:r>
              <a:rPr lang="es-ES_tradnl" sz="2000" kern="0" dirty="0" err="1" smtClean="0"/>
              <a:t>Frame</a:t>
            </a:r>
            <a:endParaRPr lang="es-ES_tradnl" sz="2000" kern="0" dirty="0"/>
          </a:p>
        </p:txBody>
      </p:sp>
    </p:spTree>
    <p:extLst>
      <p:ext uri="{BB962C8B-B14F-4D97-AF65-F5344CB8AC3E}">
        <p14:creationId xmlns:p14="http://schemas.microsoft.com/office/powerpoint/2010/main" val="17482197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19</a:t>
            </a:fld>
            <a:endParaRPr lang="es-ES_tradnl" dirty="0"/>
          </a:p>
        </p:txBody>
      </p:sp>
      <p:sp>
        <p:nvSpPr>
          <p:cNvPr id="5" name="4 Marcador de contenido"/>
          <p:cNvSpPr>
            <a:spLocks noGrp="1"/>
          </p:cNvSpPr>
          <p:nvPr>
            <p:ph sz="quarter" idx="1"/>
          </p:nvPr>
        </p:nvSpPr>
        <p:spPr>
          <a:xfrm>
            <a:off x="239489" y="1045032"/>
            <a:ext cx="6563073" cy="4937760"/>
          </a:xfrm>
        </p:spPr>
        <p:txBody>
          <a:bodyPr>
            <a:normAutofit/>
          </a:bodyPr>
          <a:lstStyle/>
          <a:p>
            <a:endParaRPr lang="en-US" sz="1800" dirty="0" smtClean="0"/>
          </a:p>
          <a:p>
            <a:pPr lvl="1">
              <a:buFont typeface="Wingdings" panose="05000000000000000000" pitchFamily="2" charset="2"/>
              <a:buChar char="q"/>
            </a:pPr>
            <a:r>
              <a:rPr lang="en-US" sz="1800" dirty="0" smtClean="0"/>
              <a:t>Improve fraud management efficiency through:</a:t>
            </a:r>
          </a:p>
          <a:p>
            <a:pPr lvl="1"/>
            <a:endParaRPr lang="en-US" sz="1800" dirty="0" smtClean="0"/>
          </a:p>
          <a:p>
            <a:pPr lvl="2">
              <a:lnSpc>
                <a:spcPct val="120000"/>
              </a:lnSpc>
              <a:buFont typeface="Arial" panose="020B0604020202020204" pitchFamily="34" charset="0"/>
              <a:buChar char="•"/>
            </a:pPr>
            <a:r>
              <a:rPr lang="en-US" sz="1600" dirty="0" smtClean="0"/>
              <a:t>Better</a:t>
            </a:r>
            <a:r>
              <a:rPr lang="en-US" sz="1600" b="1" dirty="0" smtClean="0"/>
              <a:t> detecting fraudulent claims </a:t>
            </a:r>
            <a:r>
              <a:rPr lang="en-US" sz="1600" dirty="0" smtClean="0"/>
              <a:t>before they are paid.</a:t>
            </a:r>
          </a:p>
          <a:p>
            <a:pPr lvl="2">
              <a:lnSpc>
                <a:spcPct val="120000"/>
              </a:lnSpc>
              <a:buFont typeface="Arial" panose="020B0604020202020204" pitchFamily="34" charset="0"/>
              <a:buChar char="•"/>
            </a:pPr>
            <a:r>
              <a:rPr lang="en-US" sz="1600" dirty="0" smtClean="0"/>
              <a:t>Better </a:t>
            </a:r>
            <a:r>
              <a:rPr lang="en-US" sz="1600" b="1" dirty="0" smtClean="0"/>
              <a:t>classifying</a:t>
            </a:r>
            <a:r>
              <a:rPr lang="en-US" sz="1600" dirty="0" smtClean="0"/>
              <a:t> fraudulent claims </a:t>
            </a:r>
            <a:r>
              <a:rPr lang="en-US" sz="1600" b="1" dirty="0" smtClean="0"/>
              <a:t>to improve claims management.</a:t>
            </a:r>
          </a:p>
          <a:p>
            <a:pPr lvl="2">
              <a:lnSpc>
                <a:spcPct val="120000"/>
              </a:lnSpc>
              <a:buFont typeface="Arial" panose="020B0604020202020204" pitchFamily="34" charset="0"/>
              <a:buChar char="•"/>
            </a:pPr>
            <a:r>
              <a:rPr lang="en-US" sz="1600" b="1" dirty="0"/>
              <a:t>Reducing false positive </a:t>
            </a:r>
            <a:r>
              <a:rPr lang="en-US" sz="1600" dirty="0"/>
              <a:t>claims dramatically.</a:t>
            </a:r>
          </a:p>
          <a:p>
            <a:pPr lvl="2">
              <a:lnSpc>
                <a:spcPct val="120000"/>
              </a:lnSpc>
              <a:buFont typeface="Arial" panose="020B0604020202020204" pitchFamily="34" charset="0"/>
              <a:buChar char="•"/>
            </a:pPr>
            <a:r>
              <a:rPr lang="en-US" sz="1600" dirty="0" smtClean="0"/>
              <a:t>Deploying</a:t>
            </a:r>
            <a:r>
              <a:rPr lang="en-US" sz="1600" b="1" dirty="0" smtClean="0"/>
              <a:t> specialized algorithms </a:t>
            </a:r>
            <a:r>
              <a:rPr lang="en-US" sz="1600" dirty="0" smtClean="0"/>
              <a:t>by type of claim.</a:t>
            </a:r>
          </a:p>
          <a:p>
            <a:pPr lvl="2">
              <a:lnSpc>
                <a:spcPct val="120000"/>
              </a:lnSpc>
              <a:buFont typeface="Arial" panose="020B0604020202020204" pitchFamily="34" charset="0"/>
              <a:buChar char="•"/>
            </a:pPr>
            <a:r>
              <a:rPr lang="en-US" sz="1600" dirty="0" smtClean="0"/>
              <a:t>Deploying</a:t>
            </a:r>
            <a:r>
              <a:rPr lang="en-US" sz="1600" b="1" dirty="0" smtClean="0"/>
              <a:t> different </a:t>
            </a:r>
            <a:r>
              <a:rPr lang="en-US" sz="1600" b="1" dirty="0"/>
              <a:t>algorithms </a:t>
            </a:r>
            <a:r>
              <a:rPr lang="en-US" sz="1600" dirty="0" smtClean="0"/>
              <a:t>as information improves.</a:t>
            </a:r>
          </a:p>
          <a:p>
            <a:pPr lvl="2">
              <a:lnSpc>
                <a:spcPct val="120000"/>
              </a:lnSpc>
              <a:buFont typeface="Arial" panose="020B0604020202020204" pitchFamily="34" charset="0"/>
              <a:buChar char="•"/>
            </a:pPr>
            <a:r>
              <a:rPr lang="en-US" sz="1600" dirty="0"/>
              <a:t>I</a:t>
            </a:r>
            <a:r>
              <a:rPr lang="en-US" sz="1600" dirty="0" smtClean="0"/>
              <a:t>dentifying &amp; monitoring </a:t>
            </a:r>
            <a:r>
              <a:rPr lang="en-US" sz="1600" b="1" dirty="0" smtClean="0"/>
              <a:t>fraud networks </a:t>
            </a:r>
            <a:r>
              <a:rPr lang="en-US" sz="1600" dirty="0" smtClean="0"/>
              <a:t>as they grow.</a:t>
            </a:r>
          </a:p>
          <a:p>
            <a:pPr lvl="2">
              <a:lnSpc>
                <a:spcPct val="120000"/>
              </a:lnSpc>
              <a:buFont typeface="Arial" panose="020B0604020202020204" pitchFamily="34" charset="0"/>
              <a:buChar char="•"/>
            </a:pPr>
            <a:r>
              <a:rPr lang="en-US" sz="1600" b="1" dirty="0" smtClean="0"/>
              <a:t>Updating and refreshing continuously </a:t>
            </a:r>
            <a:r>
              <a:rPr lang="en-US" sz="1600" dirty="0" smtClean="0"/>
              <a:t>the algorithm to maintain fraud detection performance over time.</a:t>
            </a:r>
          </a:p>
          <a:p>
            <a:pPr lvl="2"/>
            <a:endParaRPr lang="en-US" sz="1400" dirty="0"/>
          </a:p>
        </p:txBody>
      </p:sp>
      <p:pic>
        <p:nvPicPr>
          <p:cNvPr id="6" name="Picture 4" descr="C:\Users\Jaime Nistal\AppData\Local\Microsoft\Windows\Temporary Internet Files\Content.IE5\FHY0JGVX\MP90044870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653" y="3055112"/>
            <a:ext cx="1475656" cy="11067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515" y="1398928"/>
            <a:ext cx="1533933" cy="1409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582" y="4660548"/>
            <a:ext cx="1463799" cy="107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What</a:t>
            </a:r>
            <a:r>
              <a:rPr lang="es-ES_tradnl" sz="2000" kern="0" dirty="0" smtClean="0"/>
              <a:t> can </a:t>
            </a:r>
            <a:r>
              <a:rPr lang="es-ES_tradnl" sz="2000" kern="0" dirty="0" err="1" smtClean="0"/>
              <a:t>Predictive</a:t>
            </a:r>
            <a:r>
              <a:rPr lang="es-ES_tradnl" sz="2000" kern="0" dirty="0" smtClean="0"/>
              <a:t> </a:t>
            </a:r>
            <a:r>
              <a:rPr lang="es-ES_tradnl" sz="2000" kern="0" dirty="0" err="1" smtClean="0"/>
              <a:t>Analytics</a:t>
            </a:r>
            <a:r>
              <a:rPr lang="es-ES_tradnl" sz="2000" kern="0" dirty="0" smtClean="0"/>
              <a:t> do </a:t>
            </a:r>
            <a:r>
              <a:rPr lang="es-ES_tradnl" sz="2000" kern="0" dirty="0" err="1" smtClean="0"/>
              <a:t>for</a:t>
            </a:r>
            <a:r>
              <a:rPr lang="es-ES_tradnl" sz="2000" kern="0" dirty="0" smtClean="0"/>
              <a:t> </a:t>
            </a:r>
            <a:r>
              <a:rPr lang="es-ES_tradnl" sz="2000" kern="0" dirty="0" err="1" smtClean="0"/>
              <a:t>fraud</a:t>
            </a:r>
            <a:r>
              <a:rPr lang="es-ES_tradnl" sz="2000" kern="0" dirty="0" smtClean="0"/>
              <a:t> </a:t>
            </a:r>
            <a:r>
              <a:rPr lang="es-ES_tradnl" sz="2000" kern="0" dirty="0" err="1" smtClean="0"/>
              <a:t>detection</a:t>
            </a:r>
            <a:r>
              <a:rPr lang="es-ES_tradnl" sz="2000" kern="0" dirty="0" smtClean="0"/>
              <a:t>?</a:t>
            </a:r>
            <a:endParaRPr lang="es-ES_tradnl" sz="2000" kern="0" dirty="0"/>
          </a:p>
        </p:txBody>
      </p:sp>
    </p:spTree>
    <p:extLst>
      <p:ext uri="{BB962C8B-B14F-4D97-AF65-F5344CB8AC3E}">
        <p14:creationId xmlns:p14="http://schemas.microsoft.com/office/powerpoint/2010/main" val="3980918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2</a:t>
            </a:fld>
            <a:endParaRPr lang="es-ES_tradnl" dirty="0"/>
          </a:p>
        </p:txBody>
      </p:sp>
      <p:sp>
        <p:nvSpPr>
          <p:cNvPr id="5" name="3 Marcador de contenido"/>
          <p:cNvSpPr txBox="1">
            <a:spLocks/>
          </p:cNvSpPr>
          <p:nvPr/>
        </p:nvSpPr>
        <p:spPr>
          <a:xfrm>
            <a:off x="323528" y="1045032"/>
            <a:ext cx="8496944"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274320" lvl="1" indent="0" algn="ctr" fontAlgn="auto">
              <a:spcBef>
                <a:spcPts val="1200"/>
              </a:spcBef>
              <a:spcAft>
                <a:spcPts val="0"/>
              </a:spcAft>
              <a:buClr>
                <a:srgbClr val="9FB8CD"/>
              </a:buClr>
              <a:buNone/>
            </a:pPr>
            <a:r>
              <a:rPr lang="es-ES_tradnl" sz="2400" b="1" dirty="0" err="1" smtClean="0"/>
              <a:t>Predictive</a:t>
            </a:r>
            <a:r>
              <a:rPr lang="es-ES_tradnl" sz="2400" b="1" dirty="0" smtClean="0"/>
              <a:t> </a:t>
            </a:r>
            <a:r>
              <a:rPr lang="es-ES_tradnl" sz="2400" b="1" dirty="0" err="1"/>
              <a:t>Analytics</a:t>
            </a:r>
            <a:r>
              <a:rPr lang="es-ES_tradnl" sz="2400" b="1" dirty="0"/>
              <a:t> </a:t>
            </a:r>
            <a:r>
              <a:rPr lang="es-ES_tradnl" sz="2400" dirty="0" err="1" smtClean="0"/>
              <a:t>provides</a:t>
            </a:r>
            <a:r>
              <a:rPr lang="es-ES_tradnl" sz="2400" dirty="0" smtClean="0"/>
              <a:t> </a:t>
            </a:r>
            <a:r>
              <a:rPr lang="es-ES_tradnl" sz="2400" dirty="0" err="1" smtClean="0"/>
              <a:t>an</a:t>
            </a:r>
            <a:r>
              <a:rPr lang="es-ES_tradnl" sz="2400" dirty="0" smtClean="0"/>
              <a:t> </a:t>
            </a:r>
            <a:r>
              <a:rPr lang="es-ES_tradnl" sz="2400" b="1" dirty="0" err="1" smtClean="0"/>
              <a:t>unbeatable</a:t>
            </a:r>
            <a:r>
              <a:rPr lang="es-ES_tradnl" sz="2400" b="1" dirty="0" smtClean="0"/>
              <a:t> </a:t>
            </a:r>
            <a:r>
              <a:rPr lang="es-ES_tradnl" sz="2400" b="1" dirty="0" err="1" smtClean="0"/>
              <a:t>predictive</a:t>
            </a:r>
            <a:r>
              <a:rPr lang="es-ES_tradnl" sz="2400" b="1" dirty="0" smtClean="0"/>
              <a:t> </a:t>
            </a:r>
            <a:r>
              <a:rPr lang="es-ES_tradnl" sz="2400" b="1" dirty="0" err="1" smtClean="0"/>
              <a:t>sight</a:t>
            </a:r>
            <a:r>
              <a:rPr lang="es-ES_tradnl" sz="2400" b="1" dirty="0" smtClean="0"/>
              <a:t> </a:t>
            </a:r>
            <a:r>
              <a:rPr lang="es-ES_tradnl" sz="2400" dirty="0" err="1" smtClean="0"/>
              <a:t>for</a:t>
            </a:r>
            <a:r>
              <a:rPr lang="es-ES_tradnl" sz="2400" dirty="0" smtClean="0"/>
              <a:t> </a:t>
            </a:r>
            <a:r>
              <a:rPr lang="es-ES_tradnl" sz="2400" dirty="0" err="1" smtClean="0"/>
              <a:t>companies</a:t>
            </a:r>
            <a:r>
              <a:rPr lang="es-ES_tradnl" sz="2400" dirty="0" smtClean="0"/>
              <a:t>, </a:t>
            </a:r>
            <a:r>
              <a:rPr lang="es-ES_tradnl" sz="2400" dirty="0" err="1" smtClean="0"/>
              <a:t>that</a:t>
            </a:r>
            <a:r>
              <a:rPr lang="es-ES_tradnl" sz="2400" dirty="0" smtClean="0"/>
              <a:t> </a:t>
            </a:r>
            <a:r>
              <a:rPr lang="es-ES_tradnl" sz="2400" dirty="0" err="1" smtClean="0"/>
              <a:t>allows</a:t>
            </a:r>
            <a:r>
              <a:rPr lang="es-ES_tradnl" sz="2400" dirty="0" smtClean="0"/>
              <a:t> </a:t>
            </a:r>
            <a:r>
              <a:rPr lang="es-ES_tradnl" sz="2400" dirty="0" err="1" smtClean="0"/>
              <a:t>them</a:t>
            </a:r>
            <a:r>
              <a:rPr lang="es-ES_tradnl" sz="2400" dirty="0" smtClean="0"/>
              <a:t> to </a:t>
            </a:r>
            <a:r>
              <a:rPr lang="es-ES_tradnl" sz="2400" dirty="0" err="1" smtClean="0"/>
              <a:t>extract</a:t>
            </a:r>
            <a:r>
              <a:rPr lang="es-ES_tradnl" sz="2400" dirty="0" smtClean="0"/>
              <a:t> </a:t>
            </a:r>
            <a:r>
              <a:rPr lang="es-ES_tradnl" sz="2400" dirty="0" err="1" smtClean="0"/>
              <a:t>business</a:t>
            </a:r>
            <a:r>
              <a:rPr lang="es-ES_tradnl" sz="2400" dirty="0" smtClean="0"/>
              <a:t> </a:t>
            </a:r>
            <a:r>
              <a:rPr lang="es-ES_tradnl" sz="2400" dirty="0" err="1" smtClean="0"/>
              <a:t>value</a:t>
            </a:r>
            <a:r>
              <a:rPr lang="es-ES_tradnl" sz="2400" dirty="0" smtClean="0"/>
              <a:t> </a:t>
            </a:r>
            <a:r>
              <a:rPr lang="es-ES_tradnl" sz="2400" dirty="0" err="1" smtClean="0"/>
              <a:t>from</a:t>
            </a:r>
            <a:r>
              <a:rPr lang="es-ES_tradnl" sz="2400" dirty="0" smtClean="0"/>
              <a:t> </a:t>
            </a:r>
            <a:r>
              <a:rPr lang="es-ES_tradnl" sz="2400" dirty="0" err="1" smtClean="0"/>
              <a:t>corporate</a:t>
            </a:r>
            <a:r>
              <a:rPr lang="es-ES_tradnl" sz="2400" dirty="0" smtClean="0"/>
              <a:t> </a:t>
            </a:r>
            <a:r>
              <a:rPr lang="es-ES_tradnl" sz="2400" dirty="0" err="1" smtClean="0"/>
              <a:t>available</a:t>
            </a:r>
            <a:r>
              <a:rPr lang="es-ES_tradnl" sz="2400" dirty="0" smtClean="0"/>
              <a:t> data and </a:t>
            </a:r>
            <a:r>
              <a:rPr lang="es-ES_tradnl" sz="2400" dirty="0" err="1" smtClean="0"/>
              <a:t>external</a:t>
            </a:r>
            <a:r>
              <a:rPr lang="es-ES_tradnl" sz="2400" dirty="0" smtClean="0"/>
              <a:t> data (</a:t>
            </a:r>
            <a:r>
              <a:rPr lang="es-ES_tradnl" sz="2400" dirty="0" err="1" smtClean="0"/>
              <a:t>b</a:t>
            </a:r>
            <a:r>
              <a:rPr lang="es-ES_tradnl" sz="2400" i="1" dirty="0" err="1" smtClean="0"/>
              <a:t>ig</a:t>
            </a:r>
            <a:r>
              <a:rPr lang="es-ES_tradnl" sz="2400" i="1" dirty="0" smtClean="0"/>
              <a:t> </a:t>
            </a:r>
            <a:r>
              <a:rPr lang="es-ES_tradnl" sz="2400" i="1" dirty="0"/>
              <a:t>data </a:t>
            </a:r>
            <a:r>
              <a:rPr lang="es-ES_tradnl" sz="2400" dirty="0"/>
              <a:t>o </a:t>
            </a:r>
            <a:r>
              <a:rPr lang="es-ES_tradnl" sz="2400" i="1" dirty="0" err="1"/>
              <a:t>bigger</a:t>
            </a:r>
            <a:r>
              <a:rPr lang="es-ES_tradnl" sz="2400" i="1" dirty="0"/>
              <a:t> data</a:t>
            </a:r>
            <a:r>
              <a:rPr lang="es-ES_tradnl" sz="2400" dirty="0"/>
              <a:t>).</a:t>
            </a:r>
          </a:p>
          <a:p>
            <a:pPr marL="548640" marR="0" lvl="1" indent="-274320" algn="l" defTabSz="914400" rtl="0" eaLnBrk="1" fontAlgn="auto" latinLnBrk="0" hangingPunct="1">
              <a:lnSpc>
                <a:spcPct val="150000"/>
              </a:lnSpc>
              <a:spcBef>
                <a:spcPts val="1200"/>
              </a:spcBef>
              <a:spcAft>
                <a:spcPts val="0"/>
              </a:spcAft>
              <a:buClr>
                <a:srgbClr val="9FB8CD"/>
              </a:buClr>
              <a:buSzPct val="76000"/>
              <a:buFont typeface="Wingdings 3"/>
              <a:buChar char=""/>
              <a:tabLst/>
              <a:defRPr/>
            </a:pPr>
            <a:endParaRPr kumimoji="0" lang="en-US" sz="2000" b="0" i="0" u="none" strike="noStrike" kern="1200" cap="none" spc="0" normalizeH="0" baseline="0" noProof="0" dirty="0" smtClean="0">
              <a:ln>
                <a:noFill/>
              </a:ln>
              <a:solidFill>
                <a:srgbClr val="464653"/>
              </a:solidFill>
              <a:effectLst/>
              <a:uLnTx/>
              <a:uFillTx/>
              <a:latin typeface="Gill Sans MT"/>
              <a:ea typeface="+mn-ea"/>
              <a:cs typeface="+mn-cs"/>
            </a:endParaRPr>
          </a:p>
          <a:p>
            <a:pPr marL="822960" marR="0" lvl="2" indent="-228600" algn="l" defTabSz="914400" rtl="0" eaLnBrk="1" fontAlgn="auto" latinLnBrk="0" hangingPunct="1">
              <a:lnSpc>
                <a:spcPct val="150000"/>
              </a:lnSpc>
              <a:spcBef>
                <a:spcPts val="1200"/>
              </a:spcBef>
              <a:spcAft>
                <a:spcPts val="0"/>
              </a:spcAft>
              <a:buClr>
                <a:sysClr val="window" lastClr="FFFFFF">
                  <a:shade val="50000"/>
                </a:sysClr>
              </a:buClr>
              <a:buSzPct val="76000"/>
              <a:buFont typeface="Wingdings 3"/>
              <a:buChar char=""/>
              <a:tabLst/>
              <a:defRPr/>
            </a:pPr>
            <a:endParaRPr kumimoji="0" lang="en-US" sz="1700" b="0" i="0" u="none" strike="noStrike" kern="1200" cap="none" spc="0" normalizeH="0" baseline="0" noProof="0" dirty="0" smtClean="0">
              <a:ln>
                <a:noFill/>
              </a:ln>
              <a:solidFill>
                <a:sysClr val="windowText" lastClr="000000"/>
              </a:solidFill>
              <a:effectLst/>
              <a:uLnTx/>
              <a:uFillTx/>
              <a:latin typeface="Gill Sans MT"/>
              <a:ea typeface="+mn-ea"/>
              <a:cs typeface="+mn-cs"/>
            </a:endParaRPr>
          </a:p>
          <a:p>
            <a:pPr marL="548640" marR="0" lvl="1" indent="-274320" algn="l" defTabSz="914400" rtl="0" eaLnBrk="1" fontAlgn="auto" latinLnBrk="0" hangingPunct="1">
              <a:lnSpc>
                <a:spcPct val="150000"/>
              </a:lnSpc>
              <a:spcBef>
                <a:spcPts val="1200"/>
              </a:spcBef>
              <a:spcAft>
                <a:spcPts val="0"/>
              </a:spcAft>
              <a:buClr>
                <a:srgbClr val="9FB8CD"/>
              </a:buClr>
              <a:buSzPct val="76000"/>
              <a:buFont typeface="Wingdings 3"/>
              <a:buChar char=""/>
              <a:tabLst/>
              <a:defRPr/>
            </a:pPr>
            <a:endParaRPr kumimoji="0" lang="en-US" sz="2000" b="0" i="0" u="none" strike="noStrike" kern="1200" cap="none" spc="0" normalizeH="0" baseline="0" noProof="0" dirty="0" smtClean="0">
              <a:ln>
                <a:noFill/>
              </a:ln>
              <a:solidFill>
                <a:srgbClr val="464653"/>
              </a:solidFill>
              <a:effectLst/>
              <a:uLnTx/>
              <a:uFillTx/>
              <a:latin typeface="Gill Sans MT"/>
              <a:ea typeface="+mn-ea"/>
              <a:cs typeface="+mn-cs"/>
            </a:endParaRP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endParaRPr kumimoji="0" lang="es-ES" sz="4000" b="0" i="0" u="none" strike="noStrike" kern="1200" cap="none" spc="0" normalizeH="0" baseline="0" noProof="0" dirty="0">
              <a:ln>
                <a:noFill/>
              </a:ln>
              <a:solidFill>
                <a:sysClr val="windowText" lastClr="000000"/>
              </a:solidFill>
              <a:effectLst/>
              <a:uLnTx/>
              <a:uFillTx/>
              <a:latin typeface="Gill Sans MT"/>
              <a:ea typeface="+mn-ea"/>
              <a:cs typeface="+mn-cs"/>
            </a:endParaRPr>
          </a:p>
        </p:txBody>
      </p:sp>
      <p:sp>
        <p:nvSpPr>
          <p:cNvPr id="6" name="5 Rectángulo"/>
          <p:cNvSpPr/>
          <p:nvPr/>
        </p:nvSpPr>
        <p:spPr>
          <a:xfrm>
            <a:off x="539552" y="2663130"/>
            <a:ext cx="8136904" cy="1224136"/>
          </a:xfrm>
          <a:prstGeom prst="rect">
            <a:avLst/>
          </a:prstGeom>
          <a:gradFill rotWithShape="1">
            <a:gsLst>
              <a:gs pos="0">
                <a:srgbClr val="9FB8CD">
                  <a:tint val="45000"/>
                  <a:satMod val="200000"/>
                </a:srgbClr>
              </a:gs>
              <a:gs pos="30000">
                <a:srgbClr val="9FB8CD">
                  <a:tint val="61000"/>
                  <a:satMod val="200000"/>
                </a:srgbClr>
              </a:gs>
              <a:gs pos="45000">
                <a:srgbClr val="9FB8CD">
                  <a:tint val="66000"/>
                  <a:satMod val="200000"/>
                </a:srgbClr>
              </a:gs>
              <a:gs pos="55000">
                <a:srgbClr val="9FB8CD">
                  <a:tint val="66000"/>
                  <a:satMod val="200000"/>
                </a:srgbClr>
              </a:gs>
              <a:gs pos="73000">
                <a:srgbClr val="9FB8CD">
                  <a:tint val="61000"/>
                  <a:satMod val="200000"/>
                </a:srgbClr>
              </a:gs>
              <a:gs pos="100000">
                <a:srgbClr val="9FB8CD">
                  <a:tint val="45000"/>
                  <a:satMod val="200000"/>
                </a:srgbClr>
              </a:gs>
            </a:gsLst>
            <a:lin ang="950000" scaled="1"/>
          </a:gradFill>
          <a:ln w="9525" cap="flat" cmpd="sng" algn="ctr">
            <a:solidFill>
              <a:srgbClr val="9FB8CD"/>
            </a:solidFill>
            <a:prstDash val="solid"/>
          </a:ln>
          <a:effectLst>
            <a:outerShdw blurRad="38100" dist="25400" dir="5400000" rotWithShape="0">
              <a:srgbClr val="000000">
                <a:alpha val="40000"/>
              </a:srgbClr>
            </a:outerShdw>
          </a:effectLst>
        </p:spPr>
        <p:txBody>
          <a:bodyPr rtlCol="0" anchor="ctr"/>
          <a:lstStyle/>
          <a:p>
            <a:pPr marL="274320" marR="0" lvl="1" indent="0" algn="ctr" defTabSz="914400" eaLnBrk="1" fontAlgn="auto" latinLnBrk="0" hangingPunct="1">
              <a:lnSpc>
                <a:spcPct val="100000"/>
              </a:lnSpc>
              <a:spcBef>
                <a:spcPts val="1200"/>
              </a:spcBef>
              <a:spcAft>
                <a:spcPts val="0"/>
              </a:spcAft>
              <a:buClrTx/>
              <a:buSzTx/>
              <a:buFontTx/>
              <a:buNone/>
              <a:tabLst/>
              <a:defRPr/>
            </a:pPr>
            <a:r>
              <a:rPr lang="en-US" sz="1800" kern="0" dirty="0" smtClean="0">
                <a:solidFill>
                  <a:prstClr val="black"/>
                </a:solidFill>
                <a:latin typeface="Gill Sans MT"/>
              </a:rPr>
              <a:t>It combines</a:t>
            </a:r>
            <a:r>
              <a:rPr kumimoji="0" lang="en-US" sz="1800" b="0" i="0" u="none" strike="noStrike" kern="0" cap="none" spc="0" normalizeH="0" baseline="0" noProof="0" dirty="0" smtClean="0">
                <a:ln>
                  <a:noFill/>
                </a:ln>
                <a:solidFill>
                  <a:prstClr val="black"/>
                </a:solidFill>
                <a:effectLst/>
                <a:uLnTx/>
                <a:uFillTx/>
                <a:latin typeface="Gill Sans MT"/>
                <a:ea typeface="+mn-ea"/>
                <a:cs typeface="+mn-cs"/>
              </a:rPr>
              <a:t>  </a:t>
            </a:r>
            <a:r>
              <a:rPr kumimoji="0" lang="en-US" sz="1800" b="1" i="0" u="none" strike="noStrike" kern="0" cap="none" spc="0" normalizeH="0" baseline="0" noProof="0" dirty="0" smtClean="0">
                <a:ln>
                  <a:noFill/>
                </a:ln>
                <a:solidFill>
                  <a:prstClr val="black"/>
                </a:solidFill>
                <a:effectLst/>
                <a:uLnTx/>
                <a:uFillTx/>
                <a:latin typeface="Gill Sans MT"/>
                <a:ea typeface="+mn-ea"/>
                <a:cs typeface="+mn-cs"/>
              </a:rPr>
              <a:t>business understanding, advance business modeling and analytics and IT expertise </a:t>
            </a:r>
            <a:r>
              <a:rPr kumimoji="0" lang="en-US" sz="1800" b="0" i="0" u="none" strike="noStrike" kern="0" cap="none" spc="0" normalizeH="0" baseline="0" noProof="0" dirty="0" smtClean="0">
                <a:ln>
                  <a:noFill/>
                </a:ln>
                <a:solidFill>
                  <a:prstClr val="black"/>
                </a:solidFill>
                <a:effectLst/>
                <a:uLnTx/>
                <a:uFillTx/>
                <a:latin typeface="Gill Sans MT"/>
                <a:ea typeface="+mn-ea"/>
                <a:cs typeface="+mn-cs"/>
              </a:rPr>
              <a:t>to provide effective, seamless and competitive solutions</a:t>
            </a:r>
          </a:p>
        </p:txBody>
      </p:sp>
      <p:graphicFrame>
        <p:nvGraphicFramePr>
          <p:cNvPr id="7" name="6 Diagrama"/>
          <p:cNvGraphicFramePr/>
          <p:nvPr>
            <p:extLst>
              <p:ext uri="{D42A27DB-BD31-4B8C-83A1-F6EECF244321}">
                <p14:modId xmlns:p14="http://schemas.microsoft.com/office/powerpoint/2010/main" val="309700788"/>
              </p:ext>
            </p:extLst>
          </p:nvPr>
        </p:nvGraphicFramePr>
        <p:xfrm>
          <a:off x="1547664" y="4247168"/>
          <a:ext cx="6192688" cy="167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Predictive</a:t>
            </a:r>
            <a:r>
              <a:rPr lang="es-ES_tradnl" sz="2000" kern="0" dirty="0" smtClean="0"/>
              <a:t> </a:t>
            </a:r>
            <a:r>
              <a:rPr lang="es-ES_tradnl" sz="2000" kern="0" dirty="0" err="1" smtClean="0"/>
              <a:t>Analytics</a:t>
            </a:r>
            <a:r>
              <a:rPr lang="es-ES_tradnl" sz="2000" kern="0" dirty="0" smtClean="0"/>
              <a:t> </a:t>
            </a:r>
            <a:r>
              <a:rPr lang="es-ES_tradnl" sz="2000" kern="0" dirty="0" smtClean="0"/>
              <a:t>as Business </a:t>
            </a:r>
            <a:r>
              <a:rPr lang="es-ES_tradnl" sz="2000" kern="0" dirty="0" err="1" smtClean="0"/>
              <a:t>Solution</a:t>
            </a:r>
            <a:endParaRPr lang="es-ES_tradnl" sz="2000" kern="0" dirty="0"/>
          </a:p>
        </p:txBody>
      </p:sp>
    </p:spTree>
    <p:extLst>
      <p:ext uri="{BB962C8B-B14F-4D97-AF65-F5344CB8AC3E}">
        <p14:creationId xmlns:p14="http://schemas.microsoft.com/office/powerpoint/2010/main" val="3367379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a:xfrm>
            <a:off x="8448675" y="6386515"/>
            <a:ext cx="652463" cy="341312"/>
          </a:xfrm>
        </p:spPr>
        <p:txBody>
          <a:bodyPr/>
          <a:lstStyle/>
          <a:p>
            <a:pPr>
              <a:defRPr/>
            </a:pPr>
            <a:fld id="{3804C9F9-AE03-4061-8B60-458662F8215B}" type="slidenum">
              <a:rPr lang="es-ES_tradnl" smtClean="0"/>
              <a:pPr>
                <a:defRPr/>
              </a:pPr>
              <a:t>20</a:t>
            </a:fld>
            <a:endParaRPr lang="es-ES_tradnl" dirty="0"/>
          </a:p>
        </p:txBody>
      </p:sp>
      <p:sp>
        <p:nvSpPr>
          <p:cNvPr id="8" name="4 Marcador de contenido"/>
          <p:cNvSpPr>
            <a:spLocks noGrp="1"/>
          </p:cNvSpPr>
          <p:nvPr>
            <p:ph sz="quarter" idx="1"/>
          </p:nvPr>
        </p:nvSpPr>
        <p:spPr>
          <a:xfrm>
            <a:off x="107504" y="986976"/>
            <a:ext cx="8784976" cy="4937760"/>
          </a:xfrm>
        </p:spPr>
        <p:txBody>
          <a:bodyPr>
            <a:normAutofit/>
          </a:bodyPr>
          <a:lstStyle/>
          <a:p>
            <a:r>
              <a:rPr lang="en-US" sz="2000" dirty="0" smtClean="0"/>
              <a:t>How can Predictive Analytics do it? </a:t>
            </a:r>
            <a:r>
              <a:rPr lang="en-US" sz="1800" dirty="0" smtClean="0"/>
              <a:t>Using the </a:t>
            </a:r>
            <a:r>
              <a:rPr lang="en-US" sz="1800" b="1" dirty="0" smtClean="0"/>
              <a:t>right combination of data and analytical tools </a:t>
            </a:r>
            <a:r>
              <a:rPr lang="en-US" sz="1800" dirty="0" smtClean="0"/>
              <a:t>…</a:t>
            </a:r>
          </a:p>
          <a:p>
            <a:pPr lvl="2"/>
            <a:endParaRPr lang="es-ES" sz="1400" dirty="0"/>
          </a:p>
        </p:txBody>
      </p:sp>
      <p:pic>
        <p:nvPicPr>
          <p:cNvPr id="9"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68000"/>
                    </a14:imgEffect>
                  </a14:imgLayer>
                </a14:imgProps>
              </a:ext>
              <a:ext uri="{28A0092B-C50C-407E-A947-70E740481C1C}">
                <a14:useLocalDpi xmlns:a14="http://schemas.microsoft.com/office/drawing/2010/main" val="0"/>
              </a:ext>
            </a:extLst>
          </a:blip>
          <a:srcRect/>
          <a:stretch>
            <a:fillRect/>
          </a:stretch>
        </p:blipFill>
        <p:spPr bwMode="auto">
          <a:xfrm>
            <a:off x="339652" y="3696202"/>
            <a:ext cx="2072108"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10 CuadroTexto"/>
          <p:cNvSpPr txBox="1"/>
          <p:nvPr/>
        </p:nvSpPr>
        <p:spPr>
          <a:xfrm>
            <a:off x="43542" y="3324543"/>
            <a:ext cx="2627784" cy="2462213"/>
          </a:xfrm>
          <a:prstGeom prst="rect">
            <a:avLst/>
          </a:prstGeom>
          <a:noFill/>
        </p:spPr>
        <p:txBody>
          <a:bodyPr wrap="square" rtlCol="0">
            <a:spAutoFit/>
          </a:bodyPr>
          <a:lstStyle/>
          <a:p>
            <a:r>
              <a:rPr lang="en-US" sz="1400" i="1" dirty="0">
                <a:cs typeface="Calibri" pitchFamily="34" charset="0"/>
              </a:rPr>
              <a:t>By using </a:t>
            </a:r>
            <a:r>
              <a:rPr lang="en-US" sz="1400" i="1" dirty="0" smtClean="0">
                <a:cs typeface="Calibri" pitchFamily="34" charset="0"/>
              </a:rPr>
              <a:t>the red flag rules </a:t>
            </a:r>
            <a:r>
              <a:rPr lang="en-US" sz="1400" i="1" dirty="0">
                <a:cs typeface="Calibri" pitchFamily="34" charset="0"/>
              </a:rPr>
              <a:t>engine </a:t>
            </a:r>
            <a:r>
              <a:rPr lang="en-US" sz="1400" i="1" dirty="0" smtClean="0">
                <a:cs typeface="Calibri" pitchFamily="34" charset="0"/>
              </a:rPr>
              <a:t>can ensure seamless maintenance of current client´s knowledge and implement easily new ones by setting the tool according to the business units needs. </a:t>
            </a:r>
            <a:r>
              <a:rPr lang="en-US" sz="1400" i="1" dirty="0">
                <a:cs typeface="Calibri" pitchFamily="34" charset="0"/>
              </a:rPr>
              <a:t>These patterns define the </a:t>
            </a:r>
            <a:r>
              <a:rPr lang="en-US" sz="1400" i="1" dirty="0" smtClean="0">
                <a:cs typeface="Calibri" pitchFamily="34" charset="0"/>
              </a:rPr>
              <a:t>base red flag rules </a:t>
            </a:r>
            <a:r>
              <a:rPr lang="en-US" sz="1400" i="1" dirty="0">
                <a:cs typeface="Calibri" pitchFamily="34" charset="0"/>
              </a:rPr>
              <a:t>which classify new claims as fraudulent. </a:t>
            </a:r>
            <a:endParaRPr lang="en-US" sz="1400" dirty="0"/>
          </a:p>
          <a:p>
            <a:r>
              <a:rPr lang="en-US" sz="1400" dirty="0" smtClean="0"/>
              <a:t> </a:t>
            </a:r>
            <a:endParaRPr lang="en-US" sz="1400" dirty="0"/>
          </a:p>
        </p:txBody>
      </p:sp>
      <p:sp>
        <p:nvSpPr>
          <p:cNvPr id="12" name="11 CuadroTexto"/>
          <p:cNvSpPr txBox="1"/>
          <p:nvPr/>
        </p:nvSpPr>
        <p:spPr>
          <a:xfrm>
            <a:off x="6372199" y="3324543"/>
            <a:ext cx="2757411" cy="2462213"/>
          </a:xfrm>
          <a:prstGeom prst="rect">
            <a:avLst/>
          </a:prstGeom>
          <a:noFill/>
        </p:spPr>
        <p:txBody>
          <a:bodyPr wrap="square" rtlCol="0">
            <a:spAutoFit/>
          </a:bodyPr>
          <a:lstStyle/>
          <a:p>
            <a:r>
              <a:rPr lang="en-US" sz="1400" i="1" dirty="0">
                <a:cs typeface="Calibri" pitchFamily="34" charset="0"/>
              </a:rPr>
              <a:t>By using LINK ANALYSIS tools, HITS pre-processing algorithms; association rules and pattern discovery algorithms, antifraud team can detect relationships, coincidences and similarities. The methodologies and tools provide the capability to detect those claims where a significant </a:t>
            </a:r>
            <a:r>
              <a:rPr lang="en-US" sz="1400" i="1" dirty="0" smtClean="0">
                <a:cs typeface="Calibri" pitchFamily="34" charset="0"/>
              </a:rPr>
              <a:t>connections </a:t>
            </a:r>
            <a:r>
              <a:rPr lang="en-US" sz="1400" i="1" dirty="0">
                <a:cs typeface="Calibri" pitchFamily="34" charset="0"/>
              </a:rPr>
              <a:t>exists between individuals. Fraud teams can enrich on the cases more likely to be fraudulent.</a:t>
            </a:r>
          </a:p>
        </p:txBody>
      </p:sp>
      <p:sp>
        <p:nvSpPr>
          <p:cNvPr id="13" name="12 CuadroTexto"/>
          <p:cNvSpPr txBox="1"/>
          <p:nvPr/>
        </p:nvSpPr>
        <p:spPr>
          <a:xfrm>
            <a:off x="2627783" y="3300159"/>
            <a:ext cx="3744415" cy="3323987"/>
          </a:xfrm>
          <a:prstGeom prst="rect">
            <a:avLst/>
          </a:prstGeom>
          <a:noFill/>
        </p:spPr>
        <p:txBody>
          <a:bodyPr wrap="square" rtlCol="0">
            <a:spAutoFit/>
          </a:bodyPr>
          <a:lstStyle/>
          <a:p>
            <a:r>
              <a:rPr lang="en-US" sz="1400" i="1" dirty="0">
                <a:cs typeface="Calibri" pitchFamily="34" charset="0"/>
              </a:rPr>
              <a:t>By using predictive </a:t>
            </a:r>
            <a:r>
              <a:rPr lang="en-US" sz="1400" i="1" dirty="0" smtClean="0">
                <a:cs typeface="Calibri" pitchFamily="34" charset="0"/>
              </a:rPr>
              <a:t>analytics models (LOGIT &amp; PROBIT models, Machine learning, Decision trees, Support vectors Machine &amp; evidence </a:t>
            </a:r>
            <a:r>
              <a:rPr lang="en-US" sz="1400" i="1" dirty="0">
                <a:cs typeface="Calibri" pitchFamily="34" charset="0"/>
              </a:rPr>
              <a:t>i</a:t>
            </a:r>
            <a:r>
              <a:rPr lang="en-US" sz="1400" i="1" dirty="0" smtClean="0">
                <a:cs typeface="Calibri" pitchFamily="34" charset="0"/>
              </a:rPr>
              <a:t>mpact algorithm) we can </a:t>
            </a:r>
            <a:r>
              <a:rPr lang="en-US" sz="1400" i="1" dirty="0">
                <a:cs typeface="Calibri" pitchFamily="34" charset="0"/>
              </a:rPr>
              <a:t>find the </a:t>
            </a:r>
            <a:r>
              <a:rPr lang="en-US" sz="1400" i="1" dirty="0" smtClean="0">
                <a:cs typeface="Calibri" pitchFamily="34" charset="0"/>
              </a:rPr>
              <a:t>patterns </a:t>
            </a:r>
            <a:r>
              <a:rPr lang="en-US" sz="1400" i="1" dirty="0">
                <a:cs typeface="Calibri" pitchFamily="34" charset="0"/>
              </a:rPr>
              <a:t>governing fraudulent claims. These patterns define the </a:t>
            </a:r>
            <a:r>
              <a:rPr lang="en-US" sz="1400" i="1" dirty="0" smtClean="0">
                <a:cs typeface="Calibri" pitchFamily="34" charset="0"/>
              </a:rPr>
              <a:t>INTELLIGENCE rules </a:t>
            </a:r>
            <a:r>
              <a:rPr lang="en-US" sz="1400" i="1" dirty="0">
                <a:cs typeface="Calibri" pitchFamily="34" charset="0"/>
              </a:rPr>
              <a:t>which classify </a:t>
            </a:r>
            <a:r>
              <a:rPr lang="en-US" sz="1400" i="1" dirty="0" smtClean="0">
                <a:cs typeface="Calibri" pitchFamily="34" charset="0"/>
              </a:rPr>
              <a:t>claims </a:t>
            </a:r>
            <a:r>
              <a:rPr lang="en-US" sz="1400" i="1" dirty="0">
                <a:cs typeface="Calibri" pitchFamily="34" charset="0"/>
              </a:rPr>
              <a:t>as </a:t>
            </a:r>
            <a:r>
              <a:rPr lang="en-US" sz="1400" i="1" dirty="0" smtClean="0">
                <a:cs typeface="Calibri" pitchFamily="34" charset="0"/>
              </a:rPr>
              <a:t>fraudulent, done by comparing </a:t>
            </a:r>
            <a:r>
              <a:rPr lang="en-US" sz="1400" i="1" dirty="0">
                <a:cs typeface="Calibri" pitchFamily="34" charset="0"/>
              </a:rPr>
              <a:t>how closely the new claim follows the established fraudulent pattern previously discovered</a:t>
            </a:r>
            <a:r>
              <a:rPr lang="en-US" sz="1400" i="1" dirty="0" smtClean="0">
                <a:cs typeface="Calibri" pitchFamily="34" charset="0"/>
              </a:rPr>
              <a:t>. </a:t>
            </a:r>
            <a:r>
              <a:rPr lang="en-US" sz="1400" i="1" dirty="0">
                <a:cs typeface="Calibri" pitchFamily="34" charset="0"/>
              </a:rPr>
              <a:t>Fraud teams can concentrate on the cases more likely to be </a:t>
            </a:r>
            <a:r>
              <a:rPr lang="en-US" sz="1400" i="1" dirty="0" smtClean="0">
                <a:cs typeface="Calibri" pitchFamily="34" charset="0"/>
              </a:rPr>
              <a:t>fraudulent or with more impact.</a:t>
            </a:r>
            <a:endParaRPr lang="en-US" sz="1400" i="1" dirty="0">
              <a:cs typeface="Calibri" pitchFamily="34" charset="0"/>
            </a:endParaRPr>
          </a:p>
          <a:p>
            <a:endParaRPr lang="en-US" sz="1400" i="1" dirty="0">
              <a:cs typeface="Calibri" pitchFamily="34" charset="0"/>
            </a:endParaRPr>
          </a:p>
          <a:p>
            <a:endParaRPr lang="en-US" sz="1400" dirty="0"/>
          </a:p>
          <a:p>
            <a:r>
              <a:rPr lang="en-US" sz="1400" dirty="0" smtClean="0"/>
              <a:t> </a:t>
            </a:r>
            <a:endParaRPr lang="en-US" sz="1400" dirty="0"/>
          </a:p>
        </p:txBody>
      </p:sp>
      <p:sp>
        <p:nvSpPr>
          <p:cNvPr id="14"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Fraud</a:t>
            </a:r>
            <a:r>
              <a:rPr lang="es-ES_tradnl" sz="2000" kern="0" dirty="0" smtClean="0"/>
              <a:t> </a:t>
            </a:r>
            <a:r>
              <a:rPr lang="es-ES_tradnl" sz="2000" kern="0" dirty="0" err="1" smtClean="0"/>
              <a:t>Detection</a:t>
            </a:r>
            <a:r>
              <a:rPr lang="es-ES_tradnl" sz="2000" kern="0" dirty="0"/>
              <a:t> </a:t>
            </a:r>
            <a:r>
              <a:rPr lang="es-ES_tradnl" sz="2000" kern="0" dirty="0" err="1" smtClean="0"/>
              <a:t>based</a:t>
            </a:r>
            <a:r>
              <a:rPr lang="es-ES_tradnl" sz="2000" kern="0" dirty="0" smtClean="0"/>
              <a:t> </a:t>
            </a:r>
            <a:r>
              <a:rPr lang="es-ES_tradnl" sz="2000" kern="0" dirty="0" err="1" smtClean="0"/>
              <a:t>on</a:t>
            </a:r>
            <a:r>
              <a:rPr lang="es-ES_tradnl" sz="2000" kern="0" dirty="0" smtClean="0"/>
              <a:t> </a:t>
            </a:r>
            <a:r>
              <a:rPr lang="es-ES_tradnl" sz="2000" kern="0" dirty="0" err="1" smtClean="0"/>
              <a:t>Predictive</a:t>
            </a:r>
            <a:r>
              <a:rPr lang="es-ES_tradnl" sz="2000" kern="0" dirty="0" smtClean="0"/>
              <a:t> </a:t>
            </a:r>
            <a:r>
              <a:rPr lang="es-ES_tradnl" sz="2000" kern="0" dirty="0" err="1" smtClean="0"/>
              <a:t>Analytics</a:t>
            </a:r>
            <a:endParaRPr lang="es-ES_tradnl" sz="2000" kern="0" dirty="0"/>
          </a:p>
        </p:txBody>
      </p:sp>
      <p:graphicFrame>
        <p:nvGraphicFramePr>
          <p:cNvPr id="16" name="15 Diagrama"/>
          <p:cNvGraphicFramePr/>
          <p:nvPr>
            <p:extLst>
              <p:ext uri="{D42A27DB-BD31-4B8C-83A1-F6EECF244321}">
                <p14:modId xmlns:p14="http://schemas.microsoft.com/office/powerpoint/2010/main" val="1992392413"/>
              </p:ext>
            </p:extLst>
          </p:nvPr>
        </p:nvGraphicFramePr>
        <p:xfrm>
          <a:off x="251520" y="1562126"/>
          <a:ext cx="8640960" cy="17281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601030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21</a:t>
            </a:fld>
            <a:endParaRPr lang="es-ES_tradnl" dirty="0"/>
          </a:p>
        </p:txBody>
      </p:sp>
      <p:sp>
        <p:nvSpPr>
          <p:cNvPr id="5" name="4 Rectángulo"/>
          <p:cNvSpPr/>
          <p:nvPr/>
        </p:nvSpPr>
        <p:spPr>
          <a:xfrm>
            <a:off x="467544" y="1196752"/>
            <a:ext cx="7200800" cy="4968552"/>
          </a:xfrm>
          <a:prstGeom prst="rect">
            <a:avLst/>
          </a:prstGeom>
        </p:spPr>
        <p:txBody>
          <a:bodyPr vert="horz">
            <a:normAutofit/>
          </a:bodyPr>
          <a:lstStyle/>
          <a:p>
            <a:pPr marL="274320" indent="-274320">
              <a:spcBef>
                <a:spcPts val="600"/>
              </a:spcBef>
              <a:buClr>
                <a:schemeClr val="accent1"/>
              </a:buClr>
              <a:buSzPct val="76000"/>
              <a:buFont typeface="Wingdings 3"/>
              <a:buChar char=""/>
            </a:pPr>
            <a:r>
              <a:rPr lang="en-US" sz="2000" dirty="0" smtClean="0"/>
              <a:t>The Predictive Analytics Competitor…</a:t>
            </a:r>
            <a:br>
              <a:rPr lang="en-US" sz="2000" dirty="0" smtClean="0"/>
            </a:br>
            <a:endParaRPr lang="en-US" sz="2000" dirty="0" smtClean="0"/>
          </a:p>
          <a:p>
            <a:pPr marL="274320" indent="-274320">
              <a:spcBef>
                <a:spcPts val="600"/>
              </a:spcBef>
              <a:buClr>
                <a:schemeClr val="accent1"/>
              </a:buClr>
              <a:buSzPct val="76000"/>
              <a:buFont typeface="Wingdings 3"/>
              <a:buChar char=""/>
            </a:pPr>
            <a:r>
              <a:rPr lang="en-US" b="1" dirty="0" smtClean="0"/>
              <a:t>The </a:t>
            </a:r>
            <a:r>
              <a:rPr lang="en-US" b="1" dirty="0"/>
              <a:t>r</a:t>
            </a:r>
            <a:r>
              <a:rPr lang="en-US" b="1" dirty="0" smtClean="0"/>
              <a:t>ed flag rules engine </a:t>
            </a:r>
            <a:r>
              <a:rPr lang="en-US" dirty="0" smtClean="0"/>
              <a:t>allow claims agents to define indicators that define claims as potentially fraudulent.</a:t>
            </a:r>
          </a:p>
          <a:p>
            <a:pPr marL="731520" lvl="1" indent="-274320">
              <a:spcBef>
                <a:spcPts val="600"/>
              </a:spcBef>
              <a:buClr>
                <a:schemeClr val="accent1"/>
              </a:buClr>
              <a:buSzPct val="76000"/>
              <a:buFont typeface="Wingdings 3"/>
              <a:buChar char=""/>
            </a:pPr>
            <a:r>
              <a:rPr lang="en-US" sz="1600" dirty="0" smtClean="0"/>
              <a:t>Claims agents can easily choose fields in the </a:t>
            </a:r>
            <a:r>
              <a:rPr lang="en-US" sz="1600" dirty="0" err="1" smtClean="0"/>
              <a:t>datamart</a:t>
            </a:r>
            <a:r>
              <a:rPr lang="en-US" sz="1600" dirty="0" smtClean="0"/>
              <a:t> and can create logical links to define existing or new red flag rules based on experience .</a:t>
            </a:r>
          </a:p>
          <a:p>
            <a:pPr marL="731520" lvl="1" indent="-274320">
              <a:spcBef>
                <a:spcPts val="600"/>
              </a:spcBef>
              <a:buClr>
                <a:schemeClr val="accent1"/>
              </a:buClr>
              <a:buSzPct val="76000"/>
              <a:buFont typeface="Wingdings 3"/>
              <a:buChar char=""/>
            </a:pPr>
            <a:r>
              <a:rPr lang="en-US" sz="1600" dirty="0" smtClean="0"/>
              <a:t>Once the rules are created, a set of validation parameters, such as statistical testing, descriptive measures and KPI’s can be analyzed to explore and evaluate the rule effectiveness.</a:t>
            </a:r>
          </a:p>
          <a:p>
            <a:pPr marL="731520" lvl="1" indent="-274320">
              <a:spcBef>
                <a:spcPts val="600"/>
              </a:spcBef>
              <a:buClr>
                <a:schemeClr val="accent1"/>
              </a:buClr>
              <a:buSzPct val="76000"/>
              <a:buFont typeface="Wingdings 3"/>
              <a:buChar char=""/>
            </a:pPr>
            <a:r>
              <a:rPr lang="en-US" sz="1600" dirty="0" smtClean="0"/>
              <a:t>When the red flag rules have been assessed, the claims agent can decide to implement them in the operational procedures or maintain them for future deployment.</a:t>
            </a:r>
          </a:p>
          <a:p>
            <a:pPr marL="731520" lvl="1" indent="-274320">
              <a:spcBef>
                <a:spcPts val="600"/>
              </a:spcBef>
              <a:buClr>
                <a:schemeClr val="accent1"/>
              </a:buClr>
              <a:buSzPct val="76000"/>
              <a:buFont typeface="Wingdings 3"/>
              <a:buChar char=""/>
            </a:pPr>
            <a:r>
              <a:rPr lang="en-US" sz="1600" dirty="0" smtClean="0"/>
              <a:t>Fraud identified and false positives rates can be visualized for every rule defined.</a:t>
            </a:r>
            <a:endParaRPr lang="en-US" sz="16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1988840"/>
            <a:ext cx="1306723" cy="1211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233" y="4869160"/>
            <a:ext cx="1447255"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Fraud</a:t>
            </a:r>
            <a:r>
              <a:rPr lang="es-ES_tradnl" sz="2000" kern="0" dirty="0" smtClean="0"/>
              <a:t> </a:t>
            </a:r>
            <a:r>
              <a:rPr lang="es-ES_tradnl" sz="2000" kern="0" dirty="0" err="1" smtClean="0"/>
              <a:t>Detection</a:t>
            </a:r>
            <a:r>
              <a:rPr lang="es-ES_tradnl" sz="2000" kern="0" dirty="0"/>
              <a:t> </a:t>
            </a:r>
            <a:r>
              <a:rPr lang="es-ES_tradnl" sz="2000" kern="0" dirty="0" err="1" smtClean="0"/>
              <a:t>based</a:t>
            </a:r>
            <a:r>
              <a:rPr lang="es-ES_tradnl" sz="2000" kern="0" dirty="0" smtClean="0"/>
              <a:t> </a:t>
            </a:r>
            <a:r>
              <a:rPr lang="es-ES_tradnl" sz="2000" kern="0" dirty="0" err="1" smtClean="0"/>
              <a:t>on</a:t>
            </a:r>
            <a:r>
              <a:rPr lang="es-ES_tradnl" sz="2000" kern="0" dirty="0" smtClean="0"/>
              <a:t> PA: </a:t>
            </a:r>
            <a:r>
              <a:rPr lang="es-ES_tradnl" sz="2000" kern="0" dirty="0" err="1" smtClean="0"/>
              <a:t>The</a:t>
            </a:r>
            <a:r>
              <a:rPr lang="es-ES_tradnl" sz="2000" kern="0" dirty="0" smtClean="0"/>
              <a:t> </a:t>
            </a:r>
            <a:r>
              <a:rPr lang="es-ES_tradnl" sz="2000" kern="0" dirty="0" err="1" smtClean="0"/>
              <a:t>Competitor</a:t>
            </a:r>
            <a:r>
              <a:rPr lang="es-ES_tradnl" sz="2000" kern="0" dirty="0" smtClean="0"/>
              <a:t> </a:t>
            </a:r>
            <a:endParaRPr lang="es-ES_tradnl" sz="2000" kern="0" dirty="0"/>
          </a:p>
        </p:txBody>
      </p:sp>
    </p:spTree>
    <p:extLst>
      <p:ext uri="{BB962C8B-B14F-4D97-AF65-F5344CB8AC3E}">
        <p14:creationId xmlns:p14="http://schemas.microsoft.com/office/powerpoint/2010/main" val="32003446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22</a:t>
            </a:fld>
            <a:endParaRPr lang="es-ES_tradnl" dirty="0"/>
          </a:p>
        </p:txBody>
      </p:sp>
      <p:grpSp>
        <p:nvGrpSpPr>
          <p:cNvPr id="22" name="21 Grupo"/>
          <p:cNvGrpSpPr/>
          <p:nvPr/>
        </p:nvGrpSpPr>
        <p:grpSpPr>
          <a:xfrm>
            <a:off x="3255231" y="3690682"/>
            <a:ext cx="1554022" cy="1368152"/>
            <a:chOff x="190500" y="2948940"/>
            <a:chExt cx="3649458" cy="2126061"/>
          </a:xfrm>
        </p:grpSpPr>
        <p:pic>
          <p:nvPicPr>
            <p:cNvPr id="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1029" y="2960370"/>
              <a:ext cx="1808929" cy="174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190500" y="2948940"/>
              <a:ext cx="2051171" cy="2126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4713" y="3865194"/>
            <a:ext cx="1846326" cy="117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25 Grupo"/>
          <p:cNvGrpSpPr/>
          <p:nvPr/>
        </p:nvGrpSpPr>
        <p:grpSpPr>
          <a:xfrm>
            <a:off x="360456" y="3789040"/>
            <a:ext cx="2721547" cy="936104"/>
            <a:chOff x="360456" y="3789040"/>
            <a:chExt cx="2721547" cy="936104"/>
          </a:xfrm>
        </p:grpSpPr>
        <p:sp>
          <p:nvSpPr>
            <p:cNvPr id="27" name="26 Rectángulo redondeado"/>
            <p:cNvSpPr/>
            <p:nvPr/>
          </p:nvSpPr>
          <p:spPr>
            <a:xfrm>
              <a:off x="360456" y="3806931"/>
              <a:ext cx="2561702" cy="918213"/>
            </a:xfrm>
            <a:prstGeom prst="roundRect">
              <a:avLst/>
            </a:prstGeom>
            <a:solidFill>
              <a:srgbClr val="8E736A">
                <a:lumMod val="20000"/>
                <a:lumOff val="80000"/>
              </a:srgbClr>
            </a:solidFill>
            <a:ln w="9525">
              <a:solidFill>
                <a:sysClr val="window" lastClr="FFFFFF">
                  <a:lumMod val="65000"/>
                </a:sysClr>
              </a:solidFill>
              <a:miter lim="800000"/>
              <a:headEnd/>
              <a:tailEnd/>
            </a:ln>
            <a:effectLst/>
          </p:spPr>
          <p:txBody>
            <a:bodyPr wrap="none" lIns="91267" tIns="45631" rIns="91267" bIns="45631" rtlCol="0" anchor="ctr"/>
            <a:lstStyle/>
            <a:p>
              <a:pPr marL="0" marR="0" lvl="0" indent="0" algn="ctr" defTabSz="912842"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prstClr val="white"/>
                </a:solidFill>
                <a:effectLst/>
                <a:uLnTx/>
                <a:uFillTx/>
                <a:latin typeface="Bookman Old Style"/>
              </a:endParaRPr>
            </a:p>
          </p:txBody>
        </p:sp>
        <p:graphicFrame>
          <p:nvGraphicFramePr>
            <p:cNvPr id="28" name="27 Objeto"/>
            <p:cNvGraphicFramePr>
              <a:graphicFrameLocks noChangeAspect="1"/>
            </p:cNvGraphicFramePr>
            <p:nvPr>
              <p:extLst>
                <p:ext uri="{D42A27DB-BD31-4B8C-83A1-F6EECF244321}">
                  <p14:modId xmlns:p14="http://schemas.microsoft.com/office/powerpoint/2010/main" val="619505120"/>
                </p:ext>
              </p:extLst>
            </p:nvPr>
          </p:nvGraphicFramePr>
          <p:xfrm>
            <a:off x="560270" y="3877078"/>
            <a:ext cx="2189647" cy="670802"/>
          </p:xfrm>
          <a:graphic>
            <a:graphicData uri="http://schemas.openxmlformats.org/presentationml/2006/ole">
              <mc:AlternateContent xmlns:mc="http://schemas.openxmlformats.org/markup-compatibility/2006">
                <mc:Choice xmlns:v="urn:schemas-microsoft-com:vml" Requires="v">
                  <p:oleObj spid="_x0000_s4109" name="Ecuación" r:id="rId6" imgW="1574640" imgH="482400" progId="Equation.3">
                    <p:embed/>
                  </p:oleObj>
                </mc:Choice>
                <mc:Fallback>
                  <p:oleObj name="Ecuación" r:id="rId6" imgW="157464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270" y="3877078"/>
                          <a:ext cx="2189647" cy="670802"/>
                        </a:xfrm>
                        <a:prstGeom prst="rect">
                          <a:avLst/>
                        </a:prstGeom>
                        <a:noFill/>
                        <a:ln>
                          <a:noFill/>
                        </a:ln>
                      </p:spPr>
                    </p:pic>
                  </p:oleObj>
                </mc:Fallback>
              </mc:AlternateContent>
            </a:graphicData>
          </a:graphic>
        </p:graphicFrame>
        <p:sp>
          <p:nvSpPr>
            <p:cNvPr id="29" name="28 CuadroTexto"/>
            <p:cNvSpPr txBox="1"/>
            <p:nvPr/>
          </p:nvSpPr>
          <p:spPr>
            <a:xfrm>
              <a:off x="400420" y="3789040"/>
              <a:ext cx="2681583"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smtClean="0">
                  <a:ln>
                    <a:noFill/>
                  </a:ln>
                  <a:solidFill>
                    <a:prstClr val="black"/>
                  </a:solidFill>
                  <a:effectLst/>
                  <a:uLnTx/>
                  <a:uFillTx/>
                  <a:latin typeface="Gill Sans MT"/>
                </a:rPr>
                <a:t>Information Value</a:t>
              </a:r>
            </a:p>
          </p:txBody>
        </p:sp>
      </p:grpSp>
      <p:sp>
        <p:nvSpPr>
          <p:cNvPr id="30" name="29 Rectángulo"/>
          <p:cNvSpPr/>
          <p:nvPr/>
        </p:nvSpPr>
        <p:spPr bwMode="auto">
          <a:xfrm>
            <a:off x="3266067" y="2375278"/>
            <a:ext cx="2713731" cy="1227611"/>
          </a:xfrm>
          <a:prstGeom prst="rect">
            <a:avLst/>
          </a:prstGeom>
          <a:solidFill>
            <a:srgbClr val="DDE9EC"/>
          </a:solidFill>
          <a:ln w="12700" cap="flat" cmpd="sng" algn="ctr">
            <a:solidFill>
              <a:sysClr val="window" lastClr="FFFFFF"/>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Gill Sans MT"/>
              </a:rPr>
              <a:t>Mathematical algorithm able to predict if an event is going to occur. A set of rules is created based on those factors related to the event.</a:t>
            </a:r>
          </a:p>
        </p:txBody>
      </p:sp>
      <p:sp>
        <p:nvSpPr>
          <p:cNvPr id="31" name="30 Rectángulo redondeado"/>
          <p:cNvSpPr/>
          <p:nvPr/>
        </p:nvSpPr>
        <p:spPr bwMode="auto">
          <a:xfrm>
            <a:off x="3221585" y="1973764"/>
            <a:ext cx="2730209" cy="397702"/>
          </a:xfrm>
          <a:prstGeom prst="round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headEnd type="none" w="med" len="med"/>
            <a:tailEnd type="none" w="med" len="med"/>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Gill Sans MT"/>
                <a:ea typeface="+mn-ea"/>
                <a:cs typeface="+mn-cs"/>
              </a:rPr>
              <a:t>Random forest - LOGIT</a:t>
            </a:r>
          </a:p>
        </p:txBody>
      </p:sp>
      <p:sp>
        <p:nvSpPr>
          <p:cNvPr id="32" name="31 Rectángulo"/>
          <p:cNvSpPr/>
          <p:nvPr/>
        </p:nvSpPr>
        <p:spPr bwMode="auto">
          <a:xfrm>
            <a:off x="226029" y="2375278"/>
            <a:ext cx="2880171" cy="1227612"/>
          </a:xfrm>
          <a:prstGeom prst="rect">
            <a:avLst/>
          </a:prstGeom>
          <a:solidFill>
            <a:srgbClr val="DDE9EC"/>
          </a:solidFill>
          <a:ln w="12700" cap="flat" cmpd="sng" algn="ctr">
            <a:solidFill>
              <a:sysClr val="window" lastClr="FFFFFF"/>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Gill Sans M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Gill Sans MT"/>
              </a:rPr>
              <a:t>A set of mathematical algorithms used to select the factors and the  thresholds that impact on the event to predict.</a:t>
            </a:r>
          </a:p>
        </p:txBody>
      </p:sp>
      <p:sp>
        <p:nvSpPr>
          <p:cNvPr id="33" name="32 Rectángulo redondeado"/>
          <p:cNvSpPr/>
          <p:nvPr/>
        </p:nvSpPr>
        <p:spPr bwMode="auto">
          <a:xfrm>
            <a:off x="194025" y="1973764"/>
            <a:ext cx="2897659" cy="397702"/>
          </a:xfrm>
          <a:prstGeom prst="round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headEnd type="none" w="med" len="med"/>
            <a:tailEnd type="none" w="med" len="med"/>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smtClean="0">
                <a:ln>
                  <a:noFill/>
                </a:ln>
                <a:solidFill>
                  <a:prstClr val="white"/>
                </a:solidFill>
                <a:effectLst/>
                <a:uLnTx/>
                <a:uFillTx/>
                <a:latin typeface="Gill Sans MT"/>
                <a:ea typeface="+mn-ea"/>
                <a:cs typeface="+mn-cs"/>
              </a:rPr>
              <a:t>WoE</a:t>
            </a:r>
            <a:r>
              <a:rPr kumimoji="0" lang="en-US" sz="1400" b="1" i="0" u="none" strike="noStrike" kern="0" cap="none" spc="0" normalizeH="0" baseline="0" noProof="0" dirty="0" smtClean="0">
                <a:ln>
                  <a:noFill/>
                </a:ln>
                <a:solidFill>
                  <a:prstClr val="white"/>
                </a:solidFill>
                <a:effectLst/>
                <a:uLnTx/>
                <a:uFillTx/>
                <a:latin typeface="Gill Sans MT"/>
                <a:ea typeface="+mn-ea"/>
                <a:cs typeface="+mn-cs"/>
              </a:rPr>
              <a:t> algorithm</a:t>
            </a:r>
          </a:p>
        </p:txBody>
      </p:sp>
      <p:pic>
        <p:nvPicPr>
          <p:cNvPr id="3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6843" y="4869160"/>
            <a:ext cx="2149293" cy="141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34 Rectángulo"/>
          <p:cNvSpPr/>
          <p:nvPr/>
        </p:nvSpPr>
        <p:spPr bwMode="auto">
          <a:xfrm>
            <a:off x="6139666" y="2375278"/>
            <a:ext cx="2880171" cy="1227611"/>
          </a:xfrm>
          <a:prstGeom prst="rect">
            <a:avLst/>
          </a:prstGeom>
          <a:solidFill>
            <a:srgbClr val="DDE9EC"/>
          </a:solidFill>
          <a:ln w="12700" cap="flat" cmpd="sng" algn="ctr">
            <a:solidFill>
              <a:sysClr val="window" lastClr="FFFFFF"/>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Gill Sans MT"/>
              </a:rPr>
              <a:t>Used to predict the probability of an event occurrence conditioned by the presence of other factors, using both artificial intelligence learning,  structured models or hybrid models.</a:t>
            </a:r>
          </a:p>
        </p:txBody>
      </p:sp>
      <p:sp>
        <p:nvSpPr>
          <p:cNvPr id="36" name="35 Rectángulo redondeado"/>
          <p:cNvSpPr/>
          <p:nvPr/>
        </p:nvSpPr>
        <p:spPr bwMode="auto">
          <a:xfrm>
            <a:off x="6107663" y="1973764"/>
            <a:ext cx="2897659" cy="397702"/>
          </a:xfrm>
          <a:prstGeom prst="round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headEnd type="none" w="med" len="med"/>
            <a:tailEnd type="none" w="med" len="med"/>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Gill Sans MT"/>
                <a:ea typeface="+mn-ea"/>
                <a:cs typeface="+mn-cs"/>
              </a:rPr>
              <a:t>Machine learning - SVM</a:t>
            </a:r>
          </a:p>
        </p:txBody>
      </p:sp>
      <p:pic>
        <p:nvPicPr>
          <p:cNvPr id="37"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2239" y="3762350"/>
            <a:ext cx="1771755" cy="1327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9539" y="5013176"/>
            <a:ext cx="2431520" cy="1246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38 Rectángulo"/>
          <p:cNvSpPr/>
          <p:nvPr/>
        </p:nvSpPr>
        <p:spPr>
          <a:xfrm>
            <a:off x="211515" y="994118"/>
            <a:ext cx="8793808" cy="1117782"/>
          </a:xfrm>
          <a:prstGeom prst="rect">
            <a:avLst/>
          </a:prstGeom>
        </p:spPr>
        <p:txBody>
          <a:bodyPr vert="horz">
            <a:normAutofit/>
          </a:bodyPr>
          <a:lstStyle/>
          <a:p>
            <a:pPr marL="274320" indent="-274320">
              <a:spcBef>
                <a:spcPts val="600"/>
              </a:spcBef>
              <a:buClr>
                <a:schemeClr val="accent1"/>
              </a:buClr>
              <a:buSzPct val="76000"/>
              <a:buFont typeface="Wingdings 3"/>
              <a:buChar char=""/>
            </a:pPr>
            <a:r>
              <a:rPr lang="en-US" sz="2000" dirty="0" smtClean="0"/>
              <a:t>Our key weapons to fight against Red Flag Rules Engine: </a:t>
            </a:r>
            <a:r>
              <a:rPr lang="en-US" sz="2000" b="1" dirty="0" smtClean="0"/>
              <a:t>The right combination </a:t>
            </a:r>
            <a:r>
              <a:rPr lang="en-US" sz="2000" b="1" dirty="0"/>
              <a:t>of data and </a:t>
            </a:r>
            <a:r>
              <a:rPr lang="en-US" sz="2000" b="1" dirty="0" smtClean="0"/>
              <a:t>analytical </a:t>
            </a:r>
            <a:r>
              <a:rPr lang="en-US" sz="2000" b="1" dirty="0"/>
              <a:t>tools </a:t>
            </a:r>
            <a:r>
              <a:rPr lang="en-US" sz="2000" dirty="0" smtClean="0"/>
              <a:t>… </a:t>
            </a:r>
            <a:r>
              <a:rPr lang="en-US" dirty="0" smtClean="0"/>
              <a:t> </a:t>
            </a:r>
            <a:endParaRPr lang="en-US" dirty="0"/>
          </a:p>
        </p:txBody>
      </p:sp>
      <p:sp>
        <p:nvSpPr>
          <p:cNvPr id="40"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Fraud</a:t>
            </a:r>
            <a:r>
              <a:rPr lang="es-ES_tradnl" sz="2000" kern="0" dirty="0" smtClean="0"/>
              <a:t> </a:t>
            </a:r>
            <a:r>
              <a:rPr lang="es-ES_tradnl" sz="2000" kern="0" dirty="0" err="1" smtClean="0"/>
              <a:t>Detection</a:t>
            </a:r>
            <a:r>
              <a:rPr lang="es-ES_tradnl" sz="2000" kern="0" dirty="0"/>
              <a:t> </a:t>
            </a:r>
            <a:r>
              <a:rPr lang="es-ES_tradnl" sz="2000" kern="0" dirty="0" err="1" smtClean="0"/>
              <a:t>based</a:t>
            </a:r>
            <a:r>
              <a:rPr lang="es-ES_tradnl" sz="2000" kern="0" dirty="0" smtClean="0"/>
              <a:t> </a:t>
            </a:r>
            <a:r>
              <a:rPr lang="es-ES_tradnl" sz="2000" kern="0" dirty="0" err="1" smtClean="0"/>
              <a:t>on</a:t>
            </a:r>
            <a:r>
              <a:rPr lang="es-ES_tradnl" sz="2000" kern="0" dirty="0" smtClean="0"/>
              <a:t> PA: LOGIT – Machine </a:t>
            </a:r>
            <a:r>
              <a:rPr lang="es-ES_tradnl" sz="2000" kern="0" dirty="0" err="1" smtClean="0"/>
              <a:t>Learning</a:t>
            </a:r>
            <a:r>
              <a:rPr lang="es-ES_tradnl" sz="2000" kern="0" dirty="0" smtClean="0"/>
              <a:t> </a:t>
            </a:r>
            <a:endParaRPr lang="es-ES_tradnl" sz="2000" kern="0" dirty="0"/>
          </a:p>
        </p:txBody>
      </p:sp>
    </p:spTree>
    <p:extLst>
      <p:ext uri="{BB962C8B-B14F-4D97-AF65-F5344CB8AC3E}">
        <p14:creationId xmlns:p14="http://schemas.microsoft.com/office/powerpoint/2010/main" val="2566375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23</a:t>
            </a:fld>
            <a:endParaRPr lang="es-ES_tradnl" dirty="0"/>
          </a:p>
        </p:txBody>
      </p:sp>
      <p:sp>
        <p:nvSpPr>
          <p:cNvPr id="11" name="10 Rectángulo redondeado"/>
          <p:cNvSpPr/>
          <p:nvPr/>
        </p:nvSpPr>
        <p:spPr>
          <a:xfrm>
            <a:off x="86397" y="1476182"/>
            <a:ext cx="2613395" cy="1744932"/>
          </a:xfrm>
          <a:prstGeom prst="roundRect">
            <a:avLst/>
          </a:prstGeom>
          <a:solidFill>
            <a:srgbClr val="D2DA7A"/>
          </a:solidFill>
          <a:ln w="25400" cap="flat" cmpd="sng" algn="ctr">
            <a:solidFill>
              <a:sysClr val="window" lastClr="FFFFFF"/>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a:ea typeface="+mn-ea"/>
                <a:cs typeface="+mn-cs"/>
              </a:rPr>
              <a:t>Functionality I</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p:txBody>
      </p:sp>
      <p:sp>
        <p:nvSpPr>
          <p:cNvPr id="12" name="11 Rectángulo redondeado"/>
          <p:cNvSpPr/>
          <p:nvPr/>
        </p:nvSpPr>
        <p:spPr>
          <a:xfrm>
            <a:off x="3256723" y="1476182"/>
            <a:ext cx="5779773" cy="1744932"/>
          </a:xfrm>
          <a:prstGeom prst="roundRect">
            <a:avLst/>
          </a:prstGeom>
          <a:solidFill>
            <a:srgbClr val="D2DA7A"/>
          </a:solidFill>
          <a:ln w="25400" cap="flat" cmpd="sng" algn="ctr">
            <a:solidFill>
              <a:sysClr val="window" lastClr="FFFFFF"/>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a:ea typeface="+mn-ea"/>
                <a:cs typeface="+mn-cs"/>
              </a:rPr>
              <a:t>Functionality II</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a:ea typeface="+mn-ea"/>
              <a:cs typeface="+mn-cs"/>
            </a:endParaRPr>
          </a:p>
        </p:txBody>
      </p:sp>
      <p:sp>
        <p:nvSpPr>
          <p:cNvPr id="13" name="4 Marcador de contenido"/>
          <p:cNvSpPr txBox="1">
            <a:spLocks/>
          </p:cNvSpPr>
          <p:nvPr/>
        </p:nvSpPr>
        <p:spPr>
          <a:xfrm>
            <a:off x="457200" y="986976"/>
            <a:ext cx="8435280"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000" b="0" i="0" u="none" strike="noStrike" kern="1200" cap="none" spc="0" normalizeH="0" baseline="0" noProof="0" dirty="0" smtClean="0">
                <a:ln>
                  <a:noFill/>
                </a:ln>
                <a:solidFill>
                  <a:sysClr val="windowText" lastClr="000000"/>
                </a:solidFill>
                <a:effectLst/>
                <a:uLnTx/>
                <a:uFillTx/>
                <a:latin typeface="Gill Sans MT"/>
                <a:ea typeface="+mn-ea"/>
                <a:cs typeface="+mn-cs"/>
              </a:rPr>
              <a:t>And also ...</a:t>
            </a:r>
          </a:p>
          <a:p>
            <a:pPr marL="822960" marR="0" lvl="2" indent="-228600" algn="l" defTabSz="914400" rtl="0" eaLnBrk="1" fontAlgn="auto" latinLnBrk="0" hangingPunct="1">
              <a:lnSpc>
                <a:spcPct val="100000"/>
              </a:lnSpc>
              <a:spcBef>
                <a:spcPts val="500"/>
              </a:spcBef>
              <a:spcAft>
                <a:spcPts val="0"/>
              </a:spcAft>
              <a:buClr>
                <a:sysClr val="window" lastClr="FFFFFF">
                  <a:shade val="50000"/>
                </a:sysClr>
              </a:buClr>
              <a:buSzPct val="76000"/>
              <a:buFont typeface="Wingdings 3"/>
              <a:buChar char=""/>
              <a:tabLst/>
              <a:defRPr/>
            </a:pPr>
            <a:endParaRPr kumimoji="0" lang="es-ES" sz="1400" b="0" i="0" u="none" strike="noStrike" kern="1200" cap="none" spc="0" normalizeH="0" baseline="0" noProof="0" dirty="0">
              <a:ln>
                <a:noFill/>
              </a:ln>
              <a:solidFill>
                <a:sysClr val="windowText" lastClr="000000"/>
              </a:solidFill>
              <a:effectLst/>
              <a:uLnTx/>
              <a:uFillTx/>
              <a:latin typeface="Gill Sans MT"/>
              <a:ea typeface="+mn-ea"/>
              <a:cs typeface="+mn-cs"/>
            </a:endParaRPr>
          </a:p>
        </p:txBody>
      </p:sp>
      <p:graphicFrame>
        <p:nvGraphicFramePr>
          <p:cNvPr id="14" name="13 Diagrama"/>
          <p:cNvGraphicFramePr/>
          <p:nvPr>
            <p:extLst>
              <p:ext uri="{D42A27DB-BD31-4B8C-83A1-F6EECF244321}">
                <p14:modId xmlns:p14="http://schemas.microsoft.com/office/powerpoint/2010/main" val="4034480124"/>
              </p:ext>
            </p:extLst>
          </p:nvPr>
        </p:nvGraphicFramePr>
        <p:xfrm>
          <a:off x="251520" y="1836222"/>
          <a:ext cx="8640960" cy="129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14 CuadroTexto"/>
          <p:cNvSpPr txBox="1"/>
          <p:nvPr/>
        </p:nvSpPr>
        <p:spPr>
          <a:xfrm>
            <a:off x="3203848" y="3508019"/>
            <a:ext cx="2808312" cy="2031325"/>
          </a:xfrm>
          <a:prstGeom prst="rect">
            <a:avLst/>
          </a:prstGeom>
          <a:noFill/>
        </p:spPr>
        <p:txBody>
          <a:bodyPr wrap="square" rtlCol="0">
            <a:spAutoFit/>
          </a:bodyPr>
          <a:lstStyle/>
          <a:p>
            <a:pPr fontAlgn="auto">
              <a:spcBef>
                <a:spcPts val="0"/>
              </a:spcBef>
              <a:spcAft>
                <a:spcPts val="0"/>
              </a:spcAft>
            </a:pPr>
            <a:r>
              <a:rPr lang="en-US" sz="1400" i="1" dirty="0" smtClean="0">
                <a:solidFill>
                  <a:prstClr val="black"/>
                </a:solidFill>
                <a:latin typeface="Gill Sans MT"/>
                <a:cs typeface="Calibri" pitchFamily="34" charset="0"/>
              </a:rPr>
              <a:t>HITS pre-processing algorithm is used when an agent user wants to investigate existing relationships for a particular entity in a claim. </a:t>
            </a:r>
            <a:br>
              <a:rPr lang="en-US" sz="1400" i="1" dirty="0" smtClean="0">
                <a:solidFill>
                  <a:prstClr val="black"/>
                </a:solidFill>
                <a:latin typeface="Gill Sans MT"/>
                <a:cs typeface="Calibri" pitchFamily="34" charset="0"/>
              </a:rPr>
            </a:br>
            <a:r>
              <a:rPr lang="en-US" sz="1400" i="1" dirty="0" smtClean="0">
                <a:solidFill>
                  <a:prstClr val="black"/>
                </a:solidFill>
                <a:latin typeface="Gill Sans MT"/>
                <a:cs typeface="Calibri" pitchFamily="34" charset="0"/>
              </a:rPr>
              <a:t> HITS algorithm provides the most relevant claims to business users’ queries. This adjacency matrix</a:t>
            </a:r>
            <a:r>
              <a:rPr lang="en-US" sz="1400" i="1" dirty="0">
                <a:solidFill>
                  <a:prstClr val="black"/>
                </a:solidFill>
                <a:latin typeface="Gill Sans MT"/>
                <a:cs typeface="Calibri" pitchFamily="34" charset="0"/>
              </a:rPr>
              <a:t> </a:t>
            </a:r>
            <a:r>
              <a:rPr lang="en-US" sz="1400" i="1" dirty="0" smtClean="0">
                <a:solidFill>
                  <a:prstClr val="black"/>
                </a:solidFill>
                <a:latin typeface="Gill Sans MT"/>
                <a:cs typeface="Calibri" pitchFamily="34" charset="0"/>
              </a:rPr>
              <a:t>is the input of association rules &amp; pattern discovery algorithms .</a:t>
            </a:r>
            <a:endParaRPr lang="en-US" sz="1400" dirty="0">
              <a:solidFill>
                <a:prstClr val="black"/>
              </a:solidFill>
              <a:latin typeface="Gill Sans MT"/>
            </a:endParaRPr>
          </a:p>
        </p:txBody>
      </p:sp>
      <p:sp>
        <p:nvSpPr>
          <p:cNvPr id="16" name="15 CuadroTexto"/>
          <p:cNvSpPr txBox="1"/>
          <p:nvPr/>
        </p:nvSpPr>
        <p:spPr>
          <a:xfrm>
            <a:off x="6300192" y="3508019"/>
            <a:ext cx="2808312" cy="2246769"/>
          </a:xfrm>
          <a:prstGeom prst="rect">
            <a:avLst/>
          </a:prstGeom>
          <a:noFill/>
        </p:spPr>
        <p:txBody>
          <a:bodyPr wrap="square" rtlCol="0">
            <a:spAutoFit/>
          </a:bodyPr>
          <a:lstStyle/>
          <a:p>
            <a:pPr fontAlgn="auto">
              <a:spcBef>
                <a:spcPts val="0"/>
              </a:spcBef>
              <a:spcAft>
                <a:spcPts val="0"/>
              </a:spcAft>
            </a:pPr>
            <a:r>
              <a:rPr lang="en-US" sz="1400" i="1" dirty="0" smtClean="0">
                <a:solidFill>
                  <a:prstClr val="black"/>
                </a:solidFill>
                <a:latin typeface="Gill Sans MT"/>
                <a:cs typeface="Calibri" pitchFamily="34" charset="0"/>
              </a:rPr>
              <a:t>By using association rules and pattern discovery algorithms, a business user can investigate the existing relationships of a particular entity in a claim.  These algorithms provide claims teams the relevant and significant relationships for the particular entity of a claim chosen by business users and the relevant claim set provided by HITS pre-processing algorithm. </a:t>
            </a:r>
            <a:endParaRPr lang="en-US" sz="1400" dirty="0">
              <a:solidFill>
                <a:prstClr val="black"/>
              </a:solidFill>
              <a:latin typeface="Gill Sans MT"/>
            </a:endParaRPr>
          </a:p>
        </p:txBody>
      </p:sp>
      <p:sp>
        <p:nvSpPr>
          <p:cNvPr id="18" name="17 CuadroTexto"/>
          <p:cNvSpPr txBox="1"/>
          <p:nvPr/>
        </p:nvSpPr>
        <p:spPr>
          <a:xfrm>
            <a:off x="129939" y="3438333"/>
            <a:ext cx="2903546" cy="2677656"/>
          </a:xfrm>
          <a:prstGeom prst="rect">
            <a:avLst/>
          </a:prstGeom>
          <a:noFill/>
        </p:spPr>
        <p:txBody>
          <a:bodyPr wrap="square" rtlCol="0">
            <a:spAutoFit/>
          </a:bodyPr>
          <a:lstStyle/>
          <a:p>
            <a:pPr fontAlgn="auto">
              <a:spcBef>
                <a:spcPts val="0"/>
              </a:spcBef>
              <a:spcAft>
                <a:spcPts val="0"/>
              </a:spcAft>
            </a:pPr>
            <a:r>
              <a:rPr lang="en-US" sz="1400" i="1" dirty="0">
                <a:solidFill>
                  <a:prstClr val="black"/>
                </a:solidFill>
                <a:latin typeface="Gill Sans MT"/>
                <a:cs typeface="Calibri" pitchFamily="34" charset="0"/>
              </a:rPr>
              <a:t>By using </a:t>
            </a:r>
            <a:r>
              <a:rPr lang="en-US" sz="1400" i="1" dirty="0" smtClean="0">
                <a:solidFill>
                  <a:prstClr val="black"/>
                </a:solidFill>
                <a:latin typeface="Gill Sans MT"/>
                <a:cs typeface="Calibri" pitchFamily="34" charset="0"/>
              </a:rPr>
              <a:t>LINK ANALYSIS tools, claims team can detect relationships</a:t>
            </a:r>
            <a:r>
              <a:rPr lang="en-US" sz="1400" i="1" dirty="0">
                <a:solidFill>
                  <a:prstClr val="black"/>
                </a:solidFill>
                <a:latin typeface="Gill Sans MT"/>
                <a:cs typeface="Calibri" pitchFamily="34" charset="0"/>
              </a:rPr>
              <a:t>, coincidences and </a:t>
            </a:r>
            <a:r>
              <a:rPr lang="en-US" sz="1400" i="1" dirty="0" smtClean="0">
                <a:solidFill>
                  <a:prstClr val="black"/>
                </a:solidFill>
                <a:latin typeface="Gill Sans MT"/>
                <a:cs typeface="Calibri" pitchFamily="34" charset="0"/>
              </a:rPr>
              <a:t>similarities. </a:t>
            </a:r>
            <a:r>
              <a:rPr lang="en-US" sz="1400" i="1" dirty="0">
                <a:solidFill>
                  <a:prstClr val="black"/>
                </a:solidFill>
                <a:latin typeface="Gill Sans MT"/>
                <a:cs typeface="Calibri" pitchFamily="34" charset="0"/>
              </a:rPr>
              <a:t>The methodologies and </a:t>
            </a:r>
            <a:r>
              <a:rPr lang="en-US" sz="1400" i="1" dirty="0" smtClean="0">
                <a:solidFill>
                  <a:prstClr val="black"/>
                </a:solidFill>
                <a:latin typeface="Gill Sans MT"/>
                <a:cs typeface="Calibri" pitchFamily="34" charset="0"/>
              </a:rPr>
              <a:t>tools provide claims teams </a:t>
            </a:r>
            <a:r>
              <a:rPr lang="en-US" sz="1400" i="1" dirty="0">
                <a:solidFill>
                  <a:prstClr val="black"/>
                </a:solidFill>
                <a:latin typeface="Gill Sans MT"/>
                <a:cs typeface="Calibri" pitchFamily="34" charset="0"/>
              </a:rPr>
              <a:t>with the capability to detect those claims where a significant connection exists </a:t>
            </a:r>
            <a:r>
              <a:rPr lang="en-US" sz="1400" i="1" dirty="0" smtClean="0">
                <a:solidFill>
                  <a:prstClr val="black"/>
                </a:solidFill>
                <a:latin typeface="Gill Sans MT"/>
                <a:cs typeface="Calibri" pitchFamily="34" charset="0"/>
              </a:rPr>
              <a:t>among entities: people, cars, providers, e-mail, bank account, …. Claim teams </a:t>
            </a:r>
            <a:r>
              <a:rPr lang="en-US" sz="1400" i="1" dirty="0">
                <a:solidFill>
                  <a:prstClr val="black"/>
                </a:solidFill>
                <a:latin typeface="Gill Sans MT"/>
                <a:cs typeface="Calibri" pitchFamily="34" charset="0"/>
              </a:rPr>
              <a:t>can </a:t>
            </a:r>
            <a:r>
              <a:rPr lang="en-US" sz="1400" i="1" dirty="0" smtClean="0">
                <a:solidFill>
                  <a:prstClr val="black"/>
                </a:solidFill>
                <a:latin typeface="Gill Sans MT"/>
                <a:cs typeface="Calibri" pitchFamily="34" charset="0"/>
              </a:rPr>
              <a:t>enrich on </a:t>
            </a:r>
            <a:r>
              <a:rPr lang="en-US" sz="1400" i="1" dirty="0">
                <a:solidFill>
                  <a:prstClr val="black"/>
                </a:solidFill>
                <a:latin typeface="Gill Sans MT"/>
                <a:cs typeface="Calibri" pitchFamily="34" charset="0"/>
              </a:rPr>
              <a:t>the cases more likely to be fraudulent.</a:t>
            </a:r>
          </a:p>
          <a:p>
            <a:pPr fontAlgn="auto">
              <a:spcBef>
                <a:spcPts val="0"/>
              </a:spcBef>
              <a:spcAft>
                <a:spcPts val="0"/>
              </a:spcAft>
            </a:pPr>
            <a:endParaRPr lang="en-US" sz="1400" dirty="0">
              <a:solidFill>
                <a:prstClr val="black"/>
              </a:solidFill>
              <a:latin typeface="Gill Sans MT"/>
            </a:endParaRPr>
          </a:p>
          <a:p>
            <a:pPr fontAlgn="auto">
              <a:spcBef>
                <a:spcPts val="0"/>
              </a:spcBef>
              <a:spcAft>
                <a:spcPts val="0"/>
              </a:spcAft>
            </a:pPr>
            <a:r>
              <a:rPr lang="en-US" sz="1400" dirty="0" smtClean="0">
                <a:solidFill>
                  <a:prstClr val="black"/>
                </a:solidFill>
                <a:latin typeface="Gill Sans MT"/>
              </a:rPr>
              <a:t> </a:t>
            </a:r>
            <a:endParaRPr lang="en-US" sz="1400" dirty="0">
              <a:solidFill>
                <a:prstClr val="black"/>
              </a:solidFill>
              <a:latin typeface="Gill Sans MT"/>
            </a:endParaRPr>
          </a:p>
        </p:txBody>
      </p:sp>
      <p:sp>
        <p:nvSpPr>
          <p:cNvPr id="19"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Fraud</a:t>
            </a:r>
            <a:r>
              <a:rPr lang="es-ES_tradnl" sz="2000" kern="0" dirty="0" smtClean="0"/>
              <a:t> </a:t>
            </a:r>
            <a:r>
              <a:rPr lang="es-ES_tradnl" sz="2000" kern="0" dirty="0" err="1" smtClean="0"/>
              <a:t>Detection</a:t>
            </a:r>
            <a:r>
              <a:rPr lang="es-ES_tradnl" sz="2000" kern="0" dirty="0"/>
              <a:t> </a:t>
            </a:r>
            <a:r>
              <a:rPr lang="es-ES_tradnl" sz="2000" kern="0" dirty="0" err="1" smtClean="0"/>
              <a:t>based</a:t>
            </a:r>
            <a:r>
              <a:rPr lang="es-ES_tradnl" sz="2000" kern="0" dirty="0" smtClean="0"/>
              <a:t> </a:t>
            </a:r>
            <a:r>
              <a:rPr lang="es-ES_tradnl" sz="2000" kern="0" dirty="0" err="1" smtClean="0"/>
              <a:t>on</a:t>
            </a:r>
            <a:r>
              <a:rPr lang="es-ES_tradnl" sz="2000" kern="0" dirty="0" smtClean="0"/>
              <a:t> PA: </a:t>
            </a:r>
            <a:r>
              <a:rPr lang="es-ES_tradnl" sz="2000" kern="0" dirty="0" err="1" smtClean="0"/>
              <a:t>Fraud</a:t>
            </a:r>
            <a:r>
              <a:rPr lang="es-ES_tradnl" sz="2000" kern="0" dirty="0" smtClean="0"/>
              <a:t> Networks </a:t>
            </a:r>
            <a:endParaRPr lang="es-ES_tradnl" sz="2000" kern="0" dirty="0"/>
          </a:p>
        </p:txBody>
      </p:sp>
    </p:spTree>
    <p:extLst>
      <p:ext uri="{BB962C8B-B14F-4D97-AF65-F5344CB8AC3E}">
        <p14:creationId xmlns:p14="http://schemas.microsoft.com/office/powerpoint/2010/main" val="1578739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2 Grupo"/>
          <p:cNvGrpSpPr>
            <a:grpSpLocks/>
          </p:cNvGrpSpPr>
          <p:nvPr/>
        </p:nvGrpSpPr>
        <p:grpSpPr bwMode="auto">
          <a:xfrm>
            <a:off x="-1047750" y="0"/>
            <a:ext cx="10191750" cy="6899275"/>
            <a:chOff x="-2349232" y="0"/>
            <a:chExt cx="11493232" cy="7921625"/>
          </a:xfrm>
        </p:grpSpPr>
        <p:sp>
          <p:nvSpPr>
            <p:cNvPr id="4" name="3 Rectángulo"/>
            <p:cNvSpPr/>
            <p:nvPr/>
          </p:nvSpPr>
          <p:spPr>
            <a:xfrm>
              <a:off x="-1216021" y="0"/>
              <a:ext cx="10360021" cy="7921625"/>
            </a:xfrm>
            <a:prstGeom prst="rect">
              <a:avLst/>
            </a:prstGeom>
            <a:solidFill>
              <a:srgbClr val="004F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p>
          </p:txBody>
        </p:sp>
        <p:grpSp>
          <p:nvGrpSpPr>
            <p:cNvPr id="7172" name="17 Grupo"/>
            <p:cNvGrpSpPr>
              <a:grpSpLocks/>
            </p:cNvGrpSpPr>
            <p:nvPr/>
          </p:nvGrpSpPr>
          <p:grpSpPr bwMode="auto">
            <a:xfrm>
              <a:off x="-2349232" y="1428750"/>
              <a:ext cx="11493232" cy="6445251"/>
              <a:chOff x="-2349232" y="1428750"/>
              <a:chExt cx="11493232" cy="6445251"/>
            </a:xfrm>
          </p:grpSpPr>
          <p:grpSp>
            <p:nvGrpSpPr>
              <p:cNvPr id="7173" name="Group 4"/>
              <p:cNvGrpSpPr>
                <a:grpSpLocks/>
              </p:cNvGrpSpPr>
              <p:nvPr/>
            </p:nvGrpSpPr>
            <p:grpSpPr bwMode="auto">
              <a:xfrm>
                <a:off x="4572000" y="5500688"/>
                <a:ext cx="4572000" cy="990600"/>
                <a:chOff x="2160" y="3696"/>
                <a:chExt cx="3600" cy="624"/>
              </a:xfrm>
            </p:grpSpPr>
            <p:sp>
              <p:nvSpPr>
                <p:cNvPr id="7184" name="Rectangle 5"/>
                <p:cNvSpPr>
                  <a:spLocks noChangeArrowheads="1"/>
                </p:cNvSpPr>
                <p:nvPr/>
              </p:nvSpPr>
              <p:spPr bwMode="auto">
                <a:xfrm>
                  <a:off x="2160" y="3696"/>
                  <a:ext cx="3600" cy="624"/>
                </a:xfrm>
                <a:prstGeom prst="rect">
                  <a:avLst/>
                </a:prstGeom>
                <a:solidFill>
                  <a:srgbClr val="698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_tradnl" altLang="es-ES"/>
                </a:p>
              </p:txBody>
            </p:sp>
            <p:sp>
              <p:nvSpPr>
                <p:cNvPr id="7185" name="Text Box 6"/>
                <p:cNvSpPr txBox="1">
                  <a:spLocks noChangeArrowheads="1"/>
                </p:cNvSpPr>
                <p:nvPr/>
              </p:nvSpPr>
              <p:spPr bwMode="auto">
                <a:xfrm>
                  <a:off x="3832" y="379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_tradnl" altLang="es-ES" sz="2000">
                    <a:solidFill>
                      <a:schemeClr val="bg1"/>
                    </a:solidFill>
                    <a:latin typeface="Century Gothic" pitchFamily="34" charset="0"/>
                  </a:endParaRPr>
                </a:p>
              </p:txBody>
            </p:sp>
          </p:grpSp>
          <p:pic>
            <p:nvPicPr>
              <p:cNvPr id="717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3571875"/>
                <a:ext cx="1295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1" descr="E:\seg\Mis documentos\proyecto\CIFF\imagenes\logos\uah_blanco_transp.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8082" y="3572218"/>
                <a:ext cx="1571636" cy="42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2" descr="E:\seg\Mis documentos\proyecto\CIFF\Presentaciones\ppt\Ciff_azul_trans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1428750"/>
                <a:ext cx="1785938"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12 CuadroTexto"/>
              <p:cNvSpPr txBox="1">
                <a:spLocks noChangeArrowheads="1"/>
              </p:cNvSpPr>
              <p:nvPr/>
            </p:nvSpPr>
            <p:spPr bwMode="auto">
              <a:xfrm>
                <a:off x="5849937" y="3214688"/>
                <a:ext cx="3062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eaLnBrk="1" hangingPunct="1"/>
                <a:r>
                  <a:rPr lang="es-ES" altLang="es-ES" sz="1000">
                    <a:solidFill>
                      <a:schemeClr val="bg1"/>
                    </a:solidFill>
                    <a:latin typeface="Frutiger Linotype" pitchFamily="34" charset="0"/>
                  </a:rPr>
                  <a:t>CIFF Trustees:</a:t>
                </a:r>
              </a:p>
            </p:txBody>
          </p:sp>
          <p:grpSp>
            <p:nvGrpSpPr>
              <p:cNvPr id="7178" name="Group 21"/>
              <p:cNvGrpSpPr>
                <a:grpSpLocks noChangeAspect="1"/>
              </p:cNvGrpSpPr>
              <p:nvPr/>
            </p:nvGrpSpPr>
            <p:grpSpPr bwMode="auto">
              <a:xfrm>
                <a:off x="-2349232" y="1695212"/>
                <a:ext cx="8492858" cy="6178789"/>
                <a:chOff x="1085" y="1071"/>
                <a:chExt cx="3910" cy="2883"/>
              </a:xfrm>
            </p:grpSpPr>
            <p:sp>
              <p:nvSpPr>
                <p:cNvPr id="7179" name="AutoShape 20"/>
                <p:cNvSpPr>
                  <a:spLocks noChangeAspect="1" noChangeArrowheads="1" noTextEdit="1"/>
                </p:cNvSpPr>
                <p:nvPr/>
              </p:nvSpPr>
              <p:spPr bwMode="auto">
                <a:xfrm>
                  <a:off x="1620" y="1080"/>
                  <a:ext cx="3375" cy="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7180" name="Freeform 23"/>
                <p:cNvSpPr>
                  <a:spLocks/>
                </p:cNvSpPr>
                <p:nvPr/>
              </p:nvSpPr>
              <p:spPr bwMode="auto">
                <a:xfrm>
                  <a:off x="2662" y="3709"/>
                  <a:ext cx="2" cy="5"/>
                </a:xfrm>
                <a:custGeom>
                  <a:avLst/>
                  <a:gdLst>
                    <a:gd name="T0" fmla="*/ 0 w 1"/>
                    <a:gd name="T1" fmla="*/ 4706425 h 3"/>
                    <a:gd name="T2" fmla="*/ 0 w 1"/>
                    <a:gd name="T3" fmla="*/ 2823855 h 3"/>
                    <a:gd name="T4" fmla="*/ 0 w 1"/>
                    <a:gd name="T5" fmla="*/ 0 h 3"/>
                    <a:gd name="T6" fmla="*/ 268435456 w 1"/>
                    <a:gd name="T7" fmla="*/ 2823855 h 3"/>
                    <a:gd name="T8" fmla="*/ 0 w 1"/>
                    <a:gd name="T9" fmla="*/ 4706425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0" y="3"/>
                      </a:moveTo>
                      <a:cubicBezTo>
                        <a:pt x="0" y="2"/>
                        <a:pt x="0" y="2"/>
                        <a:pt x="0" y="2"/>
                      </a:cubicBezTo>
                      <a:cubicBezTo>
                        <a:pt x="0" y="2"/>
                        <a:pt x="0" y="2"/>
                        <a:pt x="0" y="0"/>
                      </a:cubicBezTo>
                      <a:cubicBezTo>
                        <a:pt x="0" y="2"/>
                        <a:pt x="1" y="2"/>
                        <a:pt x="1" y="2"/>
                      </a:cubicBezTo>
                      <a:cubicBezTo>
                        <a:pt x="1" y="2"/>
                        <a:pt x="0" y="2"/>
                        <a:pt x="0" y="3"/>
                      </a:cubicBezTo>
                      <a:close/>
                    </a:path>
                  </a:pathLst>
                </a:custGeom>
                <a:solidFill>
                  <a:srgbClr val="508E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7181" name="Freeform 24"/>
                <p:cNvSpPr>
                  <a:spLocks noEditPoints="1"/>
                </p:cNvSpPr>
                <p:nvPr/>
              </p:nvSpPr>
              <p:spPr bwMode="auto">
                <a:xfrm>
                  <a:off x="2603" y="2723"/>
                  <a:ext cx="1323" cy="782"/>
                </a:xfrm>
                <a:custGeom>
                  <a:avLst/>
                  <a:gdLst>
                    <a:gd name="T0" fmla="*/ 714758492 w 756"/>
                    <a:gd name="T1" fmla="*/ 152985959 h 498"/>
                    <a:gd name="T2" fmla="*/ 2147483647 w 756"/>
                    <a:gd name="T3" fmla="*/ 0 h 498"/>
                    <a:gd name="T4" fmla="*/ 2147483647 w 756"/>
                    <a:gd name="T5" fmla="*/ 46232247 h 498"/>
                    <a:gd name="T6" fmla="*/ 714758492 w 756"/>
                    <a:gd name="T7" fmla="*/ 152985959 h 498"/>
                    <a:gd name="T8" fmla="*/ 995687697 w 756"/>
                    <a:gd name="T9" fmla="*/ 127571598 h 498"/>
                    <a:gd name="T10" fmla="*/ 1414751125 w 756"/>
                    <a:gd name="T11" fmla="*/ 87794162 h 498"/>
                    <a:gd name="T12" fmla="*/ 2147483647 w 756"/>
                    <a:gd name="T13" fmla="*/ 42141999 h 498"/>
                    <a:gd name="T14" fmla="*/ 2147483647 w 756"/>
                    <a:gd name="T15" fmla="*/ 59678727 h 498"/>
                    <a:gd name="T16" fmla="*/ 995687697 w 756"/>
                    <a:gd name="T17" fmla="*/ 127571598 h 4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6"/>
                    <a:gd name="T28" fmla="*/ 0 h 498"/>
                    <a:gd name="T29" fmla="*/ 756 w 756"/>
                    <a:gd name="T30" fmla="*/ 498 h 4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6" h="498">
                      <a:moveTo>
                        <a:pt x="112" y="498"/>
                      </a:moveTo>
                      <a:cubicBezTo>
                        <a:pt x="0" y="89"/>
                        <a:pt x="580" y="204"/>
                        <a:pt x="742" y="0"/>
                      </a:cubicBezTo>
                      <a:cubicBezTo>
                        <a:pt x="756" y="33"/>
                        <a:pt x="739" y="113"/>
                        <a:pt x="731" y="150"/>
                      </a:cubicBezTo>
                      <a:cubicBezTo>
                        <a:pt x="628" y="483"/>
                        <a:pt x="376" y="449"/>
                        <a:pt x="112" y="498"/>
                      </a:cubicBezTo>
                      <a:close/>
                      <a:moveTo>
                        <a:pt x="156" y="415"/>
                      </a:moveTo>
                      <a:cubicBezTo>
                        <a:pt x="161" y="357"/>
                        <a:pt x="178" y="320"/>
                        <a:pt x="222" y="286"/>
                      </a:cubicBezTo>
                      <a:cubicBezTo>
                        <a:pt x="365" y="218"/>
                        <a:pt x="526" y="208"/>
                        <a:pt x="670" y="137"/>
                      </a:cubicBezTo>
                      <a:cubicBezTo>
                        <a:pt x="671" y="153"/>
                        <a:pt x="657" y="181"/>
                        <a:pt x="651" y="194"/>
                      </a:cubicBezTo>
                      <a:cubicBezTo>
                        <a:pt x="537" y="419"/>
                        <a:pt x="358" y="383"/>
                        <a:pt x="156" y="415"/>
                      </a:cubicBezTo>
                      <a:close/>
                    </a:path>
                  </a:pathLst>
                </a:custGeom>
                <a:solidFill>
                  <a:srgbClr val="508E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7182" name="Freeform 25"/>
                <p:cNvSpPr>
                  <a:spLocks/>
                </p:cNvSpPr>
                <p:nvPr/>
              </p:nvSpPr>
              <p:spPr bwMode="auto">
                <a:xfrm>
                  <a:off x="4396" y="1601"/>
                  <a:ext cx="4" cy="3"/>
                </a:xfrm>
                <a:custGeom>
                  <a:avLst/>
                  <a:gdLst>
                    <a:gd name="T0" fmla="*/ 268435456 w 2"/>
                    <a:gd name="T1" fmla="*/ 138266 h 2"/>
                    <a:gd name="T2" fmla="*/ 0 w 2"/>
                    <a:gd name="T3" fmla="*/ 138266 h 2"/>
                    <a:gd name="T4" fmla="*/ 268435456 w 2"/>
                    <a:gd name="T5" fmla="*/ 0 h 2"/>
                    <a:gd name="T6" fmla="*/ 536870912 w 2"/>
                    <a:gd name="T7" fmla="*/ 138266 h 2"/>
                    <a:gd name="T8" fmla="*/ 268435456 w 2"/>
                    <a:gd name="T9" fmla="*/ 13826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1" y="2"/>
                        <a:pt x="1" y="2"/>
                        <a:pt x="0" y="2"/>
                      </a:cubicBezTo>
                      <a:cubicBezTo>
                        <a:pt x="1" y="0"/>
                        <a:pt x="1" y="0"/>
                        <a:pt x="1" y="0"/>
                      </a:cubicBezTo>
                      <a:cubicBezTo>
                        <a:pt x="1" y="0"/>
                        <a:pt x="2" y="0"/>
                        <a:pt x="2" y="2"/>
                      </a:cubicBezTo>
                      <a:cubicBezTo>
                        <a:pt x="2" y="2"/>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7183" name="Freeform 22"/>
                <p:cNvSpPr>
                  <a:spLocks noEditPoints="1"/>
                </p:cNvSpPr>
                <p:nvPr/>
              </p:nvSpPr>
              <p:spPr bwMode="auto">
                <a:xfrm>
                  <a:off x="1085" y="1071"/>
                  <a:ext cx="3375" cy="2874"/>
                </a:xfrm>
                <a:custGeom>
                  <a:avLst/>
                  <a:gdLst>
                    <a:gd name="T0" fmla="*/ 2147483647 w 1929"/>
                    <a:gd name="T1" fmla="*/ 555987645 h 1831"/>
                    <a:gd name="T2" fmla="*/ 2147483647 w 1929"/>
                    <a:gd name="T3" fmla="*/ 228936726 h 1831"/>
                    <a:gd name="T4" fmla="*/ 2147483647 w 1929"/>
                    <a:gd name="T5" fmla="*/ 146646753 h 1831"/>
                    <a:gd name="T6" fmla="*/ 2147483647 w 1929"/>
                    <a:gd name="T7" fmla="*/ 471802795 h 1831"/>
                    <a:gd name="T8" fmla="*/ 2147483647 w 1929"/>
                    <a:gd name="T9" fmla="*/ 472972747 h 1831"/>
                    <a:gd name="T10" fmla="*/ 2147483647 w 1929"/>
                    <a:gd name="T11" fmla="*/ 489758417 h 1831"/>
                    <a:gd name="T12" fmla="*/ 2147483647 w 1929"/>
                    <a:gd name="T13" fmla="*/ 93280104 h 1831"/>
                    <a:gd name="T14" fmla="*/ 2147483647 w 1929"/>
                    <a:gd name="T15" fmla="*/ 138222263 h 1831"/>
                    <a:gd name="T16" fmla="*/ 2147483647 w 1929"/>
                    <a:gd name="T17" fmla="*/ 32220102 h 1831"/>
                    <a:gd name="T18" fmla="*/ 2147483647 w 1929"/>
                    <a:gd name="T19" fmla="*/ 48911777 h 1831"/>
                    <a:gd name="T20" fmla="*/ 2147483647 w 1929"/>
                    <a:gd name="T21" fmla="*/ 254409115 h 1831"/>
                    <a:gd name="T22" fmla="*/ 2147483647 w 1929"/>
                    <a:gd name="T23" fmla="*/ 287272469 h 1831"/>
                    <a:gd name="T24" fmla="*/ 2147483647 w 1929"/>
                    <a:gd name="T25" fmla="*/ 555987645 h 1831"/>
                    <a:gd name="T26" fmla="*/ 2147483647 w 1929"/>
                    <a:gd name="T27" fmla="*/ 528084660 h 1831"/>
                    <a:gd name="T28" fmla="*/ 2147483647 w 1929"/>
                    <a:gd name="T29" fmla="*/ 322536948 h 1831"/>
                    <a:gd name="T30" fmla="*/ 2147483647 w 1929"/>
                    <a:gd name="T31" fmla="*/ 268204009 h 1831"/>
                    <a:gd name="T32" fmla="*/ 2147483647 w 1929"/>
                    <a:gd name="T33" fmla="*/ 528084660 h 1831"/>
                    <a:gd name="T34" fmla="*/ 2147483647 w 1929"/>
                    <a:gd name="T35" fmla="*/ 101307279 h 1831"/>
                    <a:gd name="T36" fmla="*/ 2147483647 w 1929"/>
                    <a:gd name="T37" fmla="*/ 101307279 h 1831"/>
                    <a:gd name="T38" fmla="*/ 2147483647 w 1929"/>
                    <a:gd name="T39" fmla="*/ 298537219 h 1831"/>
                    <a:gd name="T40" fmla="*/ 2147483647 w 1929"/>
                    <a:gd name="T41" fmla="*/ 508621435 h 1831"/>
                    <a:gd name="T42" fmla="*/ 2147483647 w 1929"/>
                    <a:gd name="T43" fmla="*/ 509126611 h 1831"/>
                    <a:gd name="T44" fmla="*/ 2147483647 w 1929"/>
                    <a:gd name="T45" fmla="*/ 397624664 h 1831"/>
                    <a:gd name="T46" fmla="*/ 2147483647 w 1929"/>
                    <a:gd name="T47" fmla="*/ 101307279 h 18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9"/>
                    <a:gd name="T73" fmla="*/ 0 h 1831"/>
                    <a:gd name="T74" fmla="*/ 1929 w 1929"/>
                    <a:gd name="T75" fmla="*/ 1831 h 183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9" h="1831">
                      <a:moveTo>
                        <a:pt x="1069" y="1831"/>
                      </a:moveTo>
                      <a:cubicBezTo>
                        <a:pt x="559" y="1778"/>
                        <a:pt x="393" y="1118"/>
                        <a:pt x="794" y="754"/>
                      </a:cubicBezTo>
                      <a:cubicBezTo>
                        <a:pt x="976" y="614"/>
                        <a:pt x="1183" y="553"/>
                        <a:pt x="1393" y="483"/>
                      </a:cubicBezTo>
                      <a:cubicBezTo>
                        <a:pt x="761" y="0"/>
                        <a:pt x="57" y="907"/>
                        <a:pt x="574" y="1554"/>
                      </a:cubicBezTo>
                      <a:cubicBezTo>
                        <a:pt x="574" y="1556"/>
                        <a:pt x="574" y="1557"/>
                        <a:pt x="574" y="1558"/>
                      </a:cubicBezTo>
                      <a:cubicBezTo>
                        <a:pt x="558" y="1575"/>
                        <a:pt x="541" y="1594"/>
                        <a:pt x="525" y="1613"/>
                      </a:cubicBezTo>
                      <a:cubicBezTo>
                        <a:pt x="0" y="1022"/>
                        <a:pt x="552" y="57"/>
                        <a:pt x="1250" y="307"/>
                      </a:cubicBezTo>
                      <a:cubicBezTo>
                        <a:pt x="1335" y="346"/>
                        <a:pt x="1406" y="388"/>
                        <a:pt x="1478" y="455"/>
                      </a:cubicBezTo>
                      <a:cubicBezTo>
                        <a:pt x="1659" y="391"/>
                        <a:pt x="1815" y="304"/>
                        <a:pt x="1903" y="106"/>
                      </a:cubicBezTo>
                      <a:cubicBezTo>
                        <a:pt x="1904" y="110"/>
                        <a:pt x="1904" y="110"/>
                        <a:pt x="1910" y="161"/>
                      </a:cubicBezTo>
                      <a:cubicBezTo>
                        <a:pt x="1929" y="404"/>
                        <a:pt x="1903" y="698"/>
                        <a:pt x="1695" y="838"/>
                      </a:cubicBezTo>
                      <a:cubicBezTo>
                        <a:pt x="1695" y="842"/>
                        <a:pt x="1707" y="903"/>
                        <a:pt x="1714" y="946"/>
                      </a:cubicBezTo>
                      <a:cubicBezTo>
                        <a:pt x="1759" y="1394"/>
                        <a:pt x="1479" y="1815"/>
                        <a:pt x="1069" y="1831"/>
                      </a:cubicBezTo>
                      <a:close/>
                      <a:moveTo>
                        <a:pt x="1131" y="1739"/>
                      </a:moveTo>
                      <a:cubicBezTo>
                        <a:pt x="789" y="1695"/>
                        <a:pt x="714" y="1204"/>
                        <a:pt x="1045" y="1062"/>
                      </a:cubicBezTo>
                      <a:cubicBezTo>
                        <a:pt x="1242" y="1000"/>
                        <a:pt x="1444" y="984"/>
                        <a:pt x="1632" y="883"/>
                      </a:cubicBezTo>
                      <a:cubicBezTo>
                        <a:pt x="1689" y="1264"/>
                        <a:pt x="1508" y="1703"/>
                        <a:pt x="1131" y="1739"/>
                      </a:cubicBezTo>
                      <a:close/>
                      <a:moveTo>
                        <a:pt x="1844" y="334"/>
                      </a:moveTo>
                      <a:cubicBezTo>
                        <a:pt x="1845" y="334"/>
                        <a:pt x="1845" y="334"/>
                        <a:pt x="1845" y="334"/>
                      </a:cubicBezTo>
                      <a:cubicBezTo>
                        <a:pt x="1820" y="882"/>
                        <a:pt x="1395" y="869"/>
                        <a:pt x="1026" y="983"/>
                      </a:cubicBezTo>
                      <a:cubicBezTo>
                        <a:pt x="761" y="1092"/>
                        <a:pt x="675" y="1429"/>
                        <a:pt x="853" y="1675"/>
                      </a:cubicBezTo>
                      <a:cubicBezTo>
                        <a:pt x="853" y="1677"/>
                        <a:pt x="853" y="1677"/>
                        <a:pt x="853" y="1677"/>
                      </a:cubicBezTo>
                      <a:cubicBezTo>
                        <a:pt x="734" y="1598"/>
                        <a:pt x="661" y="1461"/>
                        <a:pt x="641" y="1309"/>
                      </a:cubicBezTo>
                      <a:cubicBezTo>
                        <a:pt x="586" y="593"/>
                        <a:pt x="1493" y="656"/>
                        <a:pt x="1844" y="334"/>
                      </a:cubicBezTo>
                      <a:close/>
                    </a:path>
                  </a:pathLst>
                </a:custGeom>
                <a:solidFill>
                  <a:srgbClr val="508E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grpSp>
      </p:grpSp>
      <p:sp>
        <p:nvSpPr>
          <p:cNvPr id="18" name="17 CuadroTexto"/>
          <p:cNvSpPr txBox="1"/>
          <p:nvPr/>
        </p:nvSpPr>
        <p:spPr>
          <a:xfrm>
            <a:off x="5104874" y="4765331"/>
            <a:ext cx="4039126" cy="954107"/>
          </a:xfrm>
          <a:prstGeom prst="rect">
            <a:avLst/>
          </a:prstGeom>
          <a:noFill/>
        </p:spPr>
        <p:txBody>
          <a:bodyPr wrap="square" rtlCol="0">
            <a:spAutoFit/>
          </a:bodyPr>
          <a:lstStyle/>
          <a:p>
            <a:r>
              <a:rPr lang="es-ES" sz="2800" b="1" dirty="0" smtClean="0">
                <a:solidFill>
                  <a:schemeClr val="bg1"/>
                </a:solidFill>
              </a:rPr>
              <a:t>CUSTOMER EXPERIENCE</a:t>
            </a:r>
            <a:endParaRPr lang="es-ES" sz="2800" b="1" dirty="0">
              <a:solidFill>
                <a:schemeClr val="bg1"/>
              </a:solidFill>
            </a:endParaRPr>
          </a:p>
        </p:txBody>
      </p:sp>
    </p:spTree>
    <p:extLst>
      <p:ext uri="{BB962C8B-B14F-4D97-AF65-F5344CB8AC3E}">
        <p14:creationId xmlns:p14="http://schemas.microsoft.com/office/powerpoint/2010/main" val="2002948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25</a:t>
            </a:fld>
            <a:endParaRPr lang="es-ES_tradnl" dirty="0"/>
          </a:p>
        </p:txBody>
      </p:sp>
      <p:sp>
        <p:nvSpPr>
          <p:cNvPr id="44"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Framing</a:t>
            </a:r>
            <a:r>
              <a:rPr lang="es-ES_tradnl" sz="2000" kern="0" dirty="0" smtClean="0"/>
              <a:t> </a:t>
            </a:r>
            <a:r>
              <a:rPr lang="es-ES_tradnl" sz="2000" kern="0" dirty="0" err="1" smtClean="0"/>
              <a:t>Customer</a:t>
            </a:r>
            <a:r>
              <a:rPr lang="es-ES_tradnl" sz="2000" kern="0" dirty="0" smtClean="0"/>
              <a:t> </a:t>
            </a:r>
            <a:r>
              <a:rPr lang="es-ES_tradnl" sz="2000" kern="0" dirty="0" err="1" smtClean="0"/>
              <a:t>Experience</a:t>
            </a:r>
            <a:endParaRPr lang="es-ES_tradnl" sz="2000" kern="0" dirty="0"/>
          </a:p>
        </p:txBody>
      </p:sp>
      <p:sp>
        <p:nvSpPr>
          <p:cNvPr id="6" name="3 Marcador de contenido"/>
          <p:cNvSpPr>
            <a:spLocks noGrp="1"/>
          </p:cNvSpPr>
          <p:nvPr>
            <p:ph sz="quarter" idx="1"/>
          </p:nvPr>
        </p:nvSpPr>
        <p:spPr>
          <a:xfrm>
            <a:off x="251519" y="1006946"/>
            <a:ext cx="6512137" cy="5176140"/>
          </a:xfrm>
        </p:spPr>
        <p:txBody>
          <a:bodyPr>
            <a:noAutofit/>
          </a:bodyPr>
          <a:lstStyle/>
          <a:p>
            <a:pPr lvl="1">
              <a:lnSpc>
                <a:spcPct val="90000"/>
              </a:lnSpc>
              <a:spcBef>
                <a:spcPts val="1200"/>
              </a:spcBef>
              <a:buFont typeface="Wingdings" panose="05000000000000000000" pitchFamily="2" charset="2"/>
              <a:buChar char="q"/>
            </a:pPr>
            <a:r>
              <a:rPr lang="en-US" sz="1800" dirty="0" smtClean="0"/>
              <a:t>Customer Experience is </a:t>
            </a:r>
            <a:r>
              <a:rPr lang="en-US" sz="1800" dirty="0"/>
              <a:t>one of the biggest challenges </a:t>
            </a:r>
            <a:r>
              <a:rPr lang="en-US" sz="1800" dirty="0" smtClean="0"/>
              <a:t>for industries.</a:t>
            </a:r>
          </a:p>
          <a:p>
            <a:pPr lvl="1">
              <a:lnSpc>
                <a:spcPct val="90000"/>
              </a:lnSpc>
              <a:spcBef>
                <a:spcPts val="1200"/>
              </a:spcBef>
              <a:buFont typeface="Wingdings" panose="05000000000000000000" pitchFamily="2" charset="2"/>
              <a:buChar char="q"/>
            </a:pPr>
            <a:r>
              <a:rPr lang="en-US" sz="1800" dirty="0" smtClean="0"/>
              <a:t>Companies with higher satisfied customers scores lower defection rates and higher promoters rate.</a:t>
            </a:r>
          </a:p>
          <a:p>
            <a:pPr lvl="1">
              <a:lnSpc>
                <a:spcPct val="90000"/>
              </a:lnSpc>
              <a:spcBef>
                <a:spcPts val="1200"/>
              </a:spcBef>
              <a:buFont typeface="Wingdings" panose="05000000000000000000" pitchFamily="2" charset="2"/>
              <a:buChar char="q"/>
            </a:pPr>
            <a:r>
              <a:rPr lang="en-US" sz="1800" dirty="0" smtClean="0"/>
              <a:t>Near to 12%* of CUSTOMER BASE abandonment come from dissatisfied customers. </a:t>
            </a:r>
          </a:p>
          <a:p>
            <a:pPr lvl="2">
              <a:lnSpc>
                <a:spcPct val="90000"/>
              </a:lnSpc>
              <a:spcBef>
                <a:spcPts val="1200"/>
              </a:spcBef>
              <a:buFont typeface="Arial" panose="020B0604020202020204" pitchFamily="34" charset="0"/>
              <a:buChar char="•"/>
            </a:pPr>
            <a:r>
              <a:rPr lang="en-US" sz="1600" dirty="0" smtClean="0"/>
              <a:t>Almost 83% of customers that declare dissatisfied on how their companies handle their claims and relationship, are thinking to change or already changed their company provider*.</a:t>
            </a:r>
          </a:p>
          <a:p>
            <a:pPr lvl="1">
              <a:lnSpc>
                <a:spcPct val="90000"/>
              </a:lnSpc>
              <a:spcBef>
                <a:spcPts val="1200"/>
              </a:spcBef>
              <a:buFont typeface="Wingdings" panose="05000000000000000000" pitchFamily="2" charset="2"/>
              <a:buChar char="q"/>
            </a:pPr>
            <a:r>
              <a:rPr lang="en-US" sz="1800" dirty="0" smtClean="0"/>
              <a:t>A negative Customer Experience in just one of the touch points can impact dramatically on customer relationships and, consequently,  it may trigger customer churn.</a:t>
            </a:r>
          </a:p>
          <a:p>
            <a:pPr lvl="1">
              <a:lnSpc>
                <a:spcPct val="90000"/>
              </a:lnSpc>
              <a:spcBef>
                <a:spcPts val="1200"/>
              </a:spcBef>
              <a:buFont typeface="Wingdings" panose="05000000000000000000" pitchFamily="2" charset="2"/>
              <a:buChar char="q"/>
            </a:pPr>
            <a:r>
              <a:rPr lang="en-US" sz="1800" dirty="0" smtClean="0"/>
              <a:t>The challenge is to manage heterogeneous data sources, both structured and unstructured data, to re make better decisions and more proactive ones.</a:t>
            </a:r>
            <a:endParaRPr lang="en-US" sz="1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018" y="1160236"/>
            <a:ext cx="2000250"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934" y="3966799"/>
            <a:ext cx="2424112" cy="137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5897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26</a:t>
            </a:fld>
            <a:endParaRPr lang="es-ES_tradnl" dirty="0"/>
          </a:p>
        </p:txBody>
      </p:sp>
      <p:sp>
        <p:nvSpPr>
          <p:cNvPr id="5" name="4 Marcador de contenido"/>
          <p:cNvSpPr>
            <a:spLocks noGrp="1"/>
          </p:cNvSpPr>
          <p:nvPr>
            <p:ph sz="quarter" idx="1"/>
          </p:nvPr>
        </p:nvSpPr>
        <p:spPr>
          <a:xfrm>
            <a:off x="457199" y="1059546"/>
            <a:ext cx="6131025" cy="4937760"/>
          </a:xfrm>
        </p:spPr>
        <p:txBody>
          <a:bodyPr>
            <a:normAutofit fontScale="70000" lnSpcReduction="20000"/>
          </a:bodyPr>
          <a:lstStyle/>
          <a:p>
            <a:pPr>
              <a:lnSpc>
                <a:spcPct val="150000"/>
              </a:lnSpc>
            </a:pPr>
            <a:r>
              <a:rPr lang="en-US" sz="2000" dirty="0" smtClean="0"/>
              <a:t>What to do?</a:t>
            </a:r>
          </a:p>
          <a:p>
            <a:pPr lvl="1">
              <a:lnSpc>
                <a:spcPct val="150000"/>
              </a:lnSpc>
              <a:buFont typeface="Wingdings" panose="05000000000000000000" pitchFamily="2" charset="2"/>
              <a:buChar char="q"/>
            </a:pPr>
            <a:r>
              <a:rPr lang="en-US" sz="2000" dirty="0" smtClean="0"/>
              <a:t>We need  tools to improve customer experience monitoring in overall of the touch points of the customer </a:t>
            </a:r>
            <a:r>
              <a:rPr lang="en-US" sz="2000" dirty="0"/>
              <a:t>j</a:t>
            </a:r>
            <a:r>
              <a:rPr lang="en-US" sz="2000" dirty="0" smtClean="0"/>
              <a:t>ourney .</a:t>
            </a:r>
          </a:p>
          <a:p>
            <a:pPr lvl="2">
              <a:lnSpc>
                <a:spcPct val="150000"/>
              </a:lnSpc>
            </a:pPr>
            <a:r>
              <a:rPr lang="en-US" sz="1800" b="1" dirty="0" smtClean="0"/>
              <a:t>Provide a holistic view </a:t>
            </a:r>
            <a:r>
              <a:rPr lang="en-US" sz="1800" dirty="0" smtClean="0"/>
              <a:t>of the experience at </a:t>
            </a:r>
            <a:r>
              <a:rPr lang="en-US" sz="1800" b="1" dirty="0" smtClean="0"/>
              <a:t>individual customer level by building a specific customer satisfaction indicator.</a:t>
            </a:r>
          </a:p>
          <a:p>
            <a:pPr lvl="2">
              <a:lnSpc>
                <a:spcPct val="150000"/>
              </a:lnSpc>
            </a:pPr>
            <a:r>
              <a:rPr lang="en-US" sz="1800" b="1" dirty="0"/>
              <a:t>B</a:t>
            </a:r>
            <a:r>
              <a:rPr lang="en-US" sz="1800" b="1" dirty="0" smtClean="0"/>
              <a:t>etter understanding of the gaps between </a:t>
            </a:r>
            <a:r>
              <a:rPr lang="en-US" sz="1800" dirty="0" smtClean="0"/>
              <a:t>customer</a:t>
            </a:r>
            <a:r>
              <a:rPr lang="en-US" sz="1800" b="1" dirty="0" smtClean="0"/>
              <a:t> expectations and service </a:t>
            </a:r>
            <a:r>
              <a:rPr lang="en-US" sz="1800" dirty="0" smtClean="0"/>
              <a:t>quality</a:t>
            </a:r>
            <a:r>
              <a:rPr lang="en-US" sz="1800" b="1" dirty="0" smtClean="0"/>
              <a:t> </a:t>
            </a:r>
            <a:r>
              <a:rPr lang="en-US" sz="1800" dirty="0" smtClean="0"/>
              <a:t>in key touch points of the </a:t>
            </a:r>
            <a:r>
              <a:rPr lang="en-US" sz="1800" dirty="0"/>
              <a:t>c</a:t>
            </a:r>
            <a:r>
              <a:rPr lang="en-US" sz="1800" dirty="0" smtClean="0"/>
              <a:t>ustomer journey.</a:t>
            </a:r>
          </a:p>
          <a:p>
            <a:pPr lvl="2">
              <a:lnSpc>
                <a:spcPct val="150000"/>
              </a:lnSpc>
            </a:pPr>
            <a:r>
              <a:rPr lang="en-US" sz="1800" b="1" dirty="0" smtClean="0">
                <a:solidFill>
                  <a:prstClr val="black"/>
                </a:solidFill>
              </a:rPr>
              <a:t>Specialized </a:t>
            </a:r>
            <a:r>
              <a:rPr lang="en-US" sz="1800" b="1" dirty="0">
                <a:solidFill>
                  <a:prstClr val="black"/>
                </a:solidFill>
              </a:rPr>
              <a:t>algorithms </a:t>
            </a:r>
            <a:r>
              <a:rPr lang="en-US" sz="1800" dirty="0" smtClean="0">
                <a:solidFill>
                  <a:prstClr val="black"/>
                </a:solidFill>
              </a:rPr>
              <a:t>to analyze heterogeneous and very complex data: text, voice, data, …</a:t>
            </a:r>
            <a:endParaRPr lang="en-US" sz="1800" dirty="0" smtClean="0"/>
          </a:p>
          <a:p>
            <a:pPr lvl="2">
              <a:lnSpc>
                <a:spcPct val="150000"/>
              </a:lnSpc>
            </a:pPr>
            <a:r>
              <a:rPr lang="en-US" sz="1800" b="1" dirty="0" smtClean="0"/>
              <a:t>Facilitate the customer experience impact evaluation in every </a:t>
            </a:r>
            <a:r>
              <a:rPr lang="en-US" sz="1800" b="1" dirty="0"/>
              <a:t>m</a:t>
            </a:r>
            <a:r>
              <a:rPr lang="en-US" sz="1800" b="1" dirty="0" smtClean="0"/>
              <a:t>anagement initiative / loyalty </a:t>
            </a:r>
            <a:r>
              <a:rPr lang="en-US" sz="1800" b="1" dirty="0"/>
              <a:t>p</a:t>
            </a:r>
            <a:r>
              <a:rPr lang="en-US" sz="1800" b="1" dirty="0" smtClean="0"/>
              <a:t>rogram </a:t>
            </a:r>
            <a:r>
              <a:rPr lang="en-US" sz="1800" dirty="0" smtClean="0"/>
              <a:t>when targeting key variables.</a:t>
            </a:r>
          </a:p>
          <a:p>
            <a:pPr lvl="2">
              <a:lnSpc>
                <a:spcPct val="150000"/>
              </a:lnSpc>
            </a:pPr>
            <a:r>
              <a:rPr lang="en-US" sz="1800" b="1" dirty="0" smtClean="0"/>
              <a:t>Increase customer satisfaction and reduce </a:t>
            </a:r>
            <a:r>
              <a:rPr lang="en-US" sz="1800" dirty="0" smtClean="0"/>
              <a:t>product</a:t>
            </a:r>
            <a:r>
              <a:rPr lang="en-US" sz="1800" b="1" dirty="0" smtClean="0"/>
              <a:t> cancellation.</a:t>
            </a:r>
            <a:endParaRPr lang="en-US" sz="1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397138"/>
            <a:ext cx="2474659" cy="1256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302" y="2555715"/>
            <a:ext cx="22764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871" y="4493482"/>
            <a:ext cx="2286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a:t>
            </a:r>
            <a:r>
              <a:rPr lang="es-ES_tradnl" sz="2000" kern="0" dirty="0" err="1" smtClean="0"/>
              <a:t>on</a:t>
            </a:r>
            <a:r>
              <a:rPr lang="es-ES_tradnl" sz="2000" kern="0" dirty="0" smtClean="0"/>
              <a:t> </a:t>
            </a:r>
            <a:r>
              <a:rPr lang="es-ES_tradnl" sz="2000" kern="0" dirty="0" err="1" smtClean="0"/>
              <a:t>Predictive</a:t>
            </a:r>
            <a:r>
              <a:rPr lang="es-ES_tradnl" sz="2000" kern="0" dirty="0" smtClean="0"/>
              <a:t> </a:t>
            </a:r>
            <a:r>
              <a:rPr lang="es-ES_tradnl" sz="2000" kern="0" dirty="0" err="1"/>
              <a:t>A</a:t>
            </a:r>
            <a:r>
              <a:rPr lang="es-ES_tradnl" sz="2000" kern="0" dirty="0" err="1" smtClean="0"/>
              <a:t>nalytics</a:t>
            </a:r>
            <a:endParaRPr lang="es-ES_tradnl" sz="2000" kern="0" dirty="0"/>
          </a:p>
        </p:txBody>
      </p:sp>
    </p:spTree>
    <p:extLst>
      <p:ext uri="{BB962C8B-B14F-4D97-AF65-F5344CB8AC3E}">
        <p14:creationId xmlns:p14="http://schemas.microsoft.com/office/powerpoint/2010/main" val="2921988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27</a:t>
            </a:fld>
            <a:endParaRPr lang="es-ES_tradnl" dirty="0"/>
          </a:p>
        </p:txBody>
      </p:sp>
      <p:sp>
        <p:nvSpPr>
          <p:cNvPr id="5" name="4 Marcador de contenido"/>
          <p:cNvSpPr>
            <a:spLocks noGrp="1"/>
          </p:cNvSpPr>
          <p:nvPr>
            <p:ph sz="quarter" idx="1"/>
          </p:nvPr>
        </p:nvSpPr>
        <p:spPr>
          <a:xfrm>
            <a:off x="457199" y="660296"/>
            <a:ext cx="8363273" cy="4937760"/>
          </a:xfrm>
        </p:spPr>
        <p:txBody>
          <a:bodyPr>
            <a:normAutofit/>
          </a:bodyPr>
          <a:lstStyle/>
          <a:p>
            <a:pPr>
              <a:lnSpc>
                <a:spcPct val="150000"/>
              </a:lnSpc>
            </a:pPr>
            <a:r>
              <a:rPr lang="en-US" sz="2000" dirty="0" smtClean="0"/>
              <a:t>What to do?</a:t>
            </a:r>
          </a:p>
          <a:p>
            <a:pPr lvl="1">
              <a:lnSpc>
                <a:spcPct val="150000"/>
              </a:lnSpc>
              <a:buFont typeface="Wingdings" panose="05000000000000000000" pitchFamily="2" charset="2"/>
              <a:buChar char="q"/>
            </a:pPr>
            <a:r>
              <a:rPr lang="en-US" sz="1600" b="1" dirty="0" smtClean="0"/>
              <a:t>Define </a:t>
            </a:r>
            <a:r>
              <a:rPr lang="en-US" sz="1600" b="1" dirty="0"/>
              <a:t>and implement </a:t>
            </a:r>
            <a:r>
              <a:rPr lang="en-US" sz="1600" b="1" dirty="0" smtClean="0"/>
              <a:t>TWO ANALYTICAL MODULES </a:t>
            </a:r>
            <a:r>
              <a:rPr lang="en-US" sz="1600" dirty="0" smtClean="0"/>
              <a:t>that allow:</a:t>
            </a:r>
          </a:p>
          <a:p>
            <a:pPr lvl="2">
              <a:lnSpc>
                <a:spcPct val="150000"/>
              </a:lnSpc>
              <a:spcAft>
                <a:spcPts val="1200"/>
              </a:spcAft>
            </a:pPr>
            <a:r>
              <a:rPr lang="en-US" sz="1400" b="1" dirty="0" smtClean="0"/>
              <a:t>Module I.</a:t>
            </a:r>
            <a:r>
              <a:rPr lang="en-US" sz="1400" dirty="0" smtClean="0"/>
              <a:t> Identify </a:t>
            </a:r>
            <a:r>
              <a:rPr lang="en-US" sz="1400" dirty="0"/>
              <a:t>k</a:t>
            </a:r>
            <a:r>
              <a:rPr lang="en-US" sz="1400" dirty="0" smtClean="0"/>
              <a:t>ey variables that impact on customer </a:t>
            </a:r>
            <a:r>
              <a:rPr lang="en-US" sz="1400" dirty="0"/>
              <a:t>e</a:t>
            </a:r>
            <a:r>
              <a:rPr lang="en-US" sz="1400" dirty="0" smtClean="0"/>
              <a:t>xperience AT CUSTOMER LEVEL and its evolution, allowing any aggregation analysis by segments, channels, departments or single customer.</a:t>
            </a:r>
          </a:p>
          <a:p>
            <a:pPr lvl="2">
              <a:lnSpc>
                <a:spcPct val="150000"/>
              </a:lnSpc>
            </a:pPr>
            <a:r>
              <a:rPr lang="en-US" sz="1400" b="1" dirty="0" smtClean="0"/>
              <a:t>Module II. </a:t>
            </a:r>
            <a:r>
              <a:rPr lang="en-US" sz="1400" dirty="0" smtClean="0"/>
              <a:t>Evaluate any management initiative (including loyalty programs) impact on CUSTOMER EXPERIENCE INDEX. It allows managers to better targeting &amp; understanding churn causes and better execution of effective retention campaigns, among others.</a:t>
            </a:r>
          </a:p>
          <a:p>
            <a:pPr lvl="1">
              <a:lnSpc>
                <a:spcPct val="150000"/>
              </a:lnSpc>
            </a:pPr>
            <a:endParaRPr lang="en-US" sz="1700" dirty="0" smtClean="0"/>
          </a:p>
        </p:txBody>
      </p:sp>
      <p:graphicFrame>
        <p:nvGraphicFramePr>
          <p:cNvPr id="6" name="5 Diagrama"/>
          <p:cNvGraphicFramePr/>
          <p:nvPr>
            <p:extLst/>
          </p:nvPr>
        </p:nvGraphicFramePr>
        <p:xfrm>
          <a:off x="1619672" y="4293096"/>
          <a:ext cx="6264696" cy="1889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a:t>
            </a:r>
            <a:r>
              <a:rPr lang="es-ES_tradnl" sz="2000" kern="0" dirty="0" err="1" smtClean="0"/>
              <a:t>on</a:t>
            </a:r>
            <a:r>
              <a:rPr lang="es-ES_tradnl" sz="2000" kern="0" dirty="0" smtClean="0"/>
              <a:t> </a:t>
            </a:r>
            <a:r>
              <a:rPr lang="es-ES_tradnl" sz="2000" kern="0" dirty="0" err="1" smtClean="0"/>
              <a:t>Predictive</a:t>
            </a:r>
            <a:r>
              <a:rPr lang="es-ES_tradnl" sz="2000" kern="0" dirty="0" smtClean="0"/>
              <a:t> </a:t>
            </a:r>
            <a:r>
              <a:rPr lang="es-ES_tradnl" sz="2000" kern="0" dirty="0" err="1"/>
              <a:t>A</a:t>
            </a:r>
            <a:r>
              <a:rPr lang="es-ES_tradnl" sz="2000" kern="0" dirty="0" err="1" smtClean="0"/>
              <a:t>nalytics</a:t>
            </a:r>
            <a:endParaRPr lang="es-ES_tradnl" sz="2000" kern="0" dirty="0"/>
          </a:p>
        </p:txBody>
      </p:sp>
    </p:spTree>
    <p:extLst>
      <p:ext uri="{BB962C8B-B14F-4D97-AF65-F5344CB8AC3E}">
        <p14:creationId xmlns:p14="http://schemas.microsoft.com/office/powerpoint/2010/main" val="196342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28</a:t>
            </a:fld>
            <a:endParaRPr lang="es-ES_tradnl" dirty="0"/>
          </a:p>
        </p:txBody>
      </p:sp>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sp>
        <p:nvSpPr>
          <p:cNvPr id="6" name="4 Marcador de contenido"/>
          <p:cNvSpPr>
            <a:spLocks noGrp="1"/>
          </p:cNvSpPr>
          <p:nvPr>
            <p:ph sz="quarter" idx="1"/>
          </p:nvPr>
        </p:nvSpPr>
        <p:spPr>
          <a:xfrm>
            <a:off x="457199" y="849540"/>
            <a:ext cx="8363273" cy="4937760"/>
          </a:xfrm>
        </p:spPr>
        <p:txBody>
          <a:bodyPr>
            <a:normAutofit/>
          </a:bodyPr>
          <a:lstStyle/>
          <a:p>
            <a:pPr>
              <a:lnSpc>
                <a:spcPct val="150000"/>
              </a:lnSpc>
            </a:pPr>
            <a:r>
              <a:rPr lang="en-US" sz="2000" dirty="0" smtClean="0"/>
              <a:t>What to do?</a:t>
            </a:r>
          </a:p>
          <a:p>
            <a:pPr lvl="1">
              <a:lnSpc>
                <a:spcPct val="150000"/>
              </a:lnSpc>
            </a:pPr>
            <a:r>
              <a:rPr lang="en-US" sz="1600" b="1" dirty="0" smtClean="0"/>
              <a:t>D3 Predictive dynamic </a:t>
            </a:r>
            <a:r>
              <a:rPr lang="en-US" sz="1600" b="1" dirty="0"/>
              <a:t>c</a:t>
            </a:r>
            <a:r>
              <a:rPr lang="en-US" sz="1600" b="1" dirty="0" smtClean="0"/>
              <a:t>ustomer </a:t>
            </a:r>
            <a:r>
              <a:rPr lang="en-US" sz="1600" b="1" dirty="0"/>
              <a:t>e</a:t>
            </a:r>
            <a:r>
              <a:rPr lang="en-US" sz="1600" b="1" dirty="0" smtClean="0"/>
              <a:t>xperience MODEL </a:t>
            </a:r>
            <a:r>
              <a:rPr lang="en-US" sz="1600" dirty="0" smtClean="0"/>
              <a:t>allows insurers to leverage all available data along customer </a:t>
            </a:r>
            <a:r>
              <a:rPr lang="en-US" sz="1600" dirty="0"/>
              <a:t>j</a:t>
            </a:r>
            <a:r>
              <a:rPr lang="en-US" sz="1600" dirty="0" smtClean="0"/>
              <a:t>ourney to identify key variables that impact customer </a:t>
            </a:r>
            <a:r>
              <a:rPr lang="en-US" sz="1600" dirty="0"/>
              <a:t>e</a:t>
            </a:r>
            <a:r>
              <a:rPr lang="en-US" sz="1600" dirty="0" smtClean="0"/>
              <a:t>xperience, at individual customer level. It also allows to monitor and track the evolution.</a:t>
            </a:r>
          </a:p>
          <a:p>
            <a:pPr lvl="2">
              <a:lnSpc>
                <a:spcPct val="150000"/>
              </a:lnSpc>
            </a:pPr>
            <a:r>
              <a:rPr lang="en-US" sz="1300" dirty="0" smtClean="0"/>
              <a:t> </a:t>
            </a:r>
            <a:endParaRPr lang="en-US" sz="1400" dirty="0"/>
          </a:p>
          <a:p>
            <a:pPr lvl="1">
              <a:lnSpc>
                <a:spcPct val="150000"/>
              </a:lnSpc>
            </a:pPr>
            <a:endParaRPr lang="en-US" sz="1700" dirty="0" smtClean="0"/>
          </a:p>
        </p:txBody>
      </p:sp>
      <p:graphicFrame>
        <p:nvGraphicFramePr>
          <p:cNvPr id="8" name="7 Diagrama"/>
          <p:cNvGraphicFramePr/>
          <p:nvPr>
            <p:extLst/>
          </p:nvPr>
        </p:nvGraphicFramePr>
        <p:xfrm>
          <a:off x="687133" y="2420888"/>
          <a:ext cx="8354630" cy="1759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8 Grupo"/>
          <p:cNvGrpSpPr/>
          <p:nvPr/>
        </p:nvGrpSpPr>
        <p:grpSpPr>
          <a:xfrm>
            <a:off x="753394" y="3821593"/>
            <a:ext cx="8419971" cy="975559"/>
            <a:chOff x="753394" y="3821593"/>
            <a:chExt cx="8419971" cy="975559"/>
          </a:xfrm>
          <a:gradFill>
            <a:gsLst>
              <a:gs pos="0">
                <a:srgbClr val="727CA3">
                  <a:tint val="66000"/>
                  <a:satMod val="160000"/>
                  <a:alpha val="20000"/>
                </a:srgbClr>
              </a:gs>
              <a:gs pos="50000">
                <a:srgbClr val="727CA3">
                  <a:tint val="44500"/>
                  <a:satMod val="160000"/>
                </a:srgbClr>
              </a:gs>
              <a:gs pos="100000">
                <a:srgbClr val="727CA3">
                  <a:tint val="23500"/>
                  <a:satMod val="160000"/>
                </a:srgbClr>
              </a:gs>
            </a:gsLst>
            <a:lin ang="5400000" scaled="0"/>
          </a:gradFill>
        </p:grpSpPr>
        <p:sp>
          <p:nvSpPr>
            <p:cNvPr id="10" name="9 Rectángulo"/>
            <p:cNvSpPr/>
            <p:nvPr/>
          </p:nvSpPr>
          <p:spPr>
            <a:xfrm>
              <a:off x="1187624" y="3821593"/>
              <a:ext cx="7704856" cy="472037"/>
            </a:xfrm>
            <a:prstGeom prst="rect">
              <a:avLst/>
            </a:prstGeom>
            <a:grpFill/>
            <a:ln w="19050" cap="flat" cmpd="sng" algn="ctr">
              <a:gradFill>
                <a:gsLst>
                  <a:gs pos="0">
                    <a:srgbClr val="727CA3">
                      <a:tint val="66000"/>
                      <a:satMod val="160000"/>
                      <a:alpha val="20000"/>
                    </a:srgbClr>
                  </a:gs>
                  <a:gs pos="50000">
                    <a:srgbClr val="727CA3">
                      <a:tint val="44500"/>
                      <a:satMod val="160000"/>
                    </a:srgbClr>
                  </a:gs>
                  <a:gs pos="100000">
                    <a:srgbClr val="727CA3">
                      <a:tint val="23500"/>
                      <a:satMod val="160000"/>
                    </a:srgb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sp>
          <p:nvSpPr>
            <p:cNvPr id="11" name="10 Flecha abajo"/>
            <p:cNvSpPr/>
            <p:nvPr/>
          </p:nvSpPr>
          <p:spPr>
            <a:xfrm>
              <a:off x="753394" y="3821593"/>
              <a:ext cx="1677291" cy="975559"/>
            </a:xfrm>
            <a:prstGeom prst="downArrow">
              <a:avLst/>
            </a:prstGeom>
            <a:grpFill/>
            <a:ln w="19050" cap="flat" cmpd="sng" algn="ctr">
              <a:gradFill>
                <a:gsLst>
                  <a:gs pos="0">
                    <a:srgbClr val="727CA3">
                      <a:tint val="66000"/>
                      <a:satMod val="160000"/>
                      <a:alpha val="20000"/>
                    </a:srgbClr>
                  </a:gs>
                  <a:gs pos="50000">
                    <a:srgbClr val="727CA3">
                      <a:tint val="44500"/>
                      <a:satMod val="160000"/>
                    </a:srgbClr>
                  </a:gs>
                  <a:gs pos="100000">
                    <a:srgbClr val="727CA3">
                      <a:tint val="23500"/>
                      <a:satMod val="160000"/>
                    </a:srgb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sp>
          <p:nvSpPr>
            <p:cNvPr id="12" name="11 Flecha abajo"/>
            <p:cNvSpPr/>
            <p:nvPr/>
          </p:nvSpPr>
          <p:spPr>
            <a:xfrm>
              <a:off x="2543475" y="3821593"/>
              <a:ext cx="1272298" cy="975559"/>
            </a:xfrm>
            <a:prstGeom prst="downArrow">
              <a:avLst/>
            </a:prstGeom>
            <a:grpFill/>
            <a:ln w="19050" cap="flat" cmpd="sng" algn="ctr">
              <a:gradFill>
                <a:gsLst>
                  <a:gs pos="0">
                    <a:srgbClr val="727CA3">
                      <a:tint val="66000"/>
                      <a:satMod val="160000"/>
                      <a:alpha val="20000"/>
                    </a:srgbClr>
                  </a:gs>
                  <a:gs pos="50000">
                    <a:srgbClr val="727CA3">
                      <a:tint val="44500"/>
                      <a:satMod val="160000"/>
                    </a:srgbClr>
                  </a:gs>
                  <a:gs pos="100000">
                    <a:srgbClr val="727CA3">
                      <a:tint val="23500"/>
                      <a:satMod val="160000"/>
                    </a:srgb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sp>
          <p:nvSpPr>
            <p:cNvPr id="13" name="12 Flecha abajo"/>
            <p:cNvSpPr/>
            <p:nvPr/>
          </p:nvSpPr>
          <p:spPr>
            <a:xfrm>
              <a:off x="3711850" y="3821593"/>
              <a:ext cx="1036856" cy="975559"/>
            </a:xfrm>
            <a:prstGeom prst="downArrow">
              <a:avLst/>
            </a:prstGeom>
            <a:grpFill/>
            <a:ln w="19050" cap="flat" cmpd="sng" algn="ctr">
              <a:gradFill>
                <a:gsLst>
                  <a:gs pos="0">
                    <a:srgbClr val="727CA3">
                      <a:tint val="66000"/>
                      <a:satMod val="160000"/>
                      <a:alpha val="20000"/>
                    </a:srgbClr>
                  </a:gs>
                  <a:gs pos="50000">
                    <a:srgbClr val="727CA3">
                      <a:tint val="44500"/>
                      <a:satMod val="160000"/>
                    </a:srgbClr>
                  </a:gs>
                  <a:gs pos="100000">
                    <a:srgbClr val="727CA3">
                      <a:tint val="23500"/>
                      <a:satMod val="160000"/>
                    </a:srgb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sp>
          <p:nvSpPr>
            <p:cNvPr id="14" name="13 Flecha abajo"/>
            <p:cNvSpPr/>
            <p:nvPr/>
          </p:nvSpPr>
          <p:spPr>
            <a:xfrm>
              <a:off x="4811890" y="3821593"/>
              <a:ext cx="3311604" cy="975559"/>
            </a:xfrm>
            <a:prstGeom prst="downArrow">
              <a:avLst/>
            </a:prstGeom>
            <a:grpFill/>
            <a:ln w="19050" cap="flat" cmpd="sng" algn="ctr">
              <a:gradFill>
                <a:gsLst>
                  <a:gs pos="0">
                    <a:srgbClr val="727CA3">
                      <a:tint val="66000"/>
                      <a:satMod val="160000"/>
                      <a:alpha val="20000"/>
                    </a:srgbClr>
                  </a:gs>
                  <a:gs pos="50000">
                    <a:srgbClr val="727CA3">
                      <a:tint val="44500"/>
                      <a:satMod val="160000"/>
                    </a:srgbClr>
                  </a:gs>
                  <a:gs pos="100000">
                    <a:srgbClr val="727CA3">
                      <a:tint val="23500"/>
                      <a:satMod val="160000"/>
                    </a:srgb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sp>
          <p:nvSpPr>
            <p:cNvPr id="15" name="14 Flecha abajo"/>
            <p:cNvSpPr/>
            <p:nvPr/>
          </p:nvSpPr>
          <p:spPr>
            <a:xfrm>
              <a:off x="8040558" y="3821593"/>
              <a:ext cx="1132807" cy="975559"/>
            </a:xfrm>
            <a:prstGeom prst="downArrow">
              <a:avLst/>
            </a:prstGeom>
            <a:grpFill/>
            <a:ln w="19050" cap="flat" cmpd="sng" algn="ctr">
              <a:gradFill>
                <a:gsLst>
                  <a:gs pos="0">
                    <a:srgbClr val="727CA3">
                      <a:tint val="66000"/>
                      <a:satMod val="160000"/>
                      <a:alpha val="20000"/>
                    </a:srgbClr>
                  </a:gs>
                  <a:gs pos="50000">
                    <a:srgbClr val="727CA3">
                      <a:tint val="44500"/>
                      <a:satMod val="160000"/>
                    </a:srgbClr>
                  </a:gs>
                  <a:gs pos="100000">
                    <a:srgbClr val="727CA3">
                      <a:tint val="23500"/>
                      <a:satMod val="160000"/>
                    </a:srgbClr>
                  </a:gs>
                </a:gsLst>
                <a:lin ang="54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grpSp>
      <p:sp>
        <p:nvSpPr>
          <p:cNvPr id="16" name="15 Cerrar llave"/>
          <p:cNvSpPr/>
          <p:nvPr/>
        </p:nvSpPr>
        <p:spPr>
          <a:xfrm rot="5400000">
            <a:off x="4655613" y="1545187"/>
            <a:ext cx="392244" cy="8336334"/>
          </a:xfrm>
          <a:prstGeom prst="rightBrace">
            <a:avLst/>
          </a:prstGeom>
          <a:noFill/>
          <a:ln w="9525" cap="flat" cmpd="sng" algn="ctr">
            <a:solidFill>
              <a:srgbClr val="727CA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black"/>
              </a:solidFill>
              <a:effectLst/>
              <a:uLnTx/>
              <a:uFillTx/>
              <a:latin typeface="Gill Sans MT"/>
              <a:ea typeface="+mn-ea"/>
              <a:cs typeface="+mn-cs"/>
            </a:endParaRPr>
          </a:p>
        </p:txBody>
      </p:sp>
      <p:sp>
        <p:nvSpPr>
          <p:cNvPr id="17" name="16 CuadroTexto"/>
          <p:cNvSpPr txBox="1"/>
          <p:nvPr/>
        </p:nvSpPr>
        <p:spPr>
          <a:xfrm>
            <a:off x="634147" y="4387960"/>
            <a:ext cx="1677291" cy="27699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NPS surveys</a:t>
            </a:r>
            <a:endParaRPr lang="en-US" b="1" dirty="0">
              <a:solidFill>
                <a:prstClr val="black"/>
              </a:solidFill>
              <a:latin typeface="Gill Sans MT"/>
            </a:endParaRPr>
          </a:p>
        </p:txBody>
      </p:sp>
      <p:sp>
        <p:nvSpPr>
          <p:cNvPr id="18" name="17 CuadroTexto"/>
          <p:cNvSpPr txBox="1"/>
          <p:nvPr/>
        </p:nvSpPr>
        <p:spPr>
          <a:xfrm>
            <a:off x="6257868" y="4387961"/>
            <a:ext cx="1677291" cy="27699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CC Indexes</a:t>
            </a:r>
            <a:endParaRPr lang="en-US" b="1" dirty="0">
              <a:solidFill>
                <a:prstClr val="black"/>
              </a:solidFill>
              <a:latin typeface="Gill Sans MT"/>
            </a:endParaRPr>
          </a:p>
        </p:txBody>
      </p:sp>
      <p:sp>
        <p:nvSpPr>
          <p:cNvPr id="19" name="18 CuadroTexto"/>
          <p:cNvSpPr txBox="1"/>
          <p:nvPr/>
        </p:nvSpPr>
        <p:spPr>
          <a:xfrm>
            <a:off x="3815773" y="3821593"/>
            <a:ext cx="1677291" cy="27699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Claims docs</a:t>
            </a:r>
            <a:endParaRPr lang="en-US" b="1" dirty="0">
              <a:solidFill>
                <a:prstClr val="black"/>
              </a:solidFill>
              <a:latin typeface="Gill Sans MT"/>
            </a:endParaRPr>
          </a:p>
        </p:txBody>
      </p:sp>
      <p:sp>
        <p:nvSpPr>
          <p:cNvPr id="20" name="19 CuadroTexto"/>
          <p:cNvSpPr txBox="1"/>
          <p:nvPr/>
        </p:nvSpPr>
        <p:spPr>
          <a:xfrm>
            <a:off x="2089990" y="4155130"/>
            <a:ext cx="1677291" cy="27699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Product details</a:t>
            </a:r>
            <a:endParaRPr lang="en-US" b="1" dirty="0">
              <a:solidFill>
                <a:prstClr val="black"/>
              </a:solidFill>
              <a:latin typeface="Gill Sans MT"/>
            </a:endParaRPr>
          </a:p>
        </p:txBody>
      </p:sp>
      <p:sp>
        <p:nvSpPr>
          <p:cNvPr id="21" name="20 CuadroTexto"/>
          <p:cNvSpPr txBox="1"/>
          <p:nvPr/>
        </p:nvSpPr>
        <p:spPr>
          <a:xfrm>
            <a:off x="3581161" y="4201296"/>
            <a:ext cx="1677291" cy="461665"/>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Client segmentation variables</a:t>
            </a:r>
            <a:endParaRPr lang="en-US" b="1" dirty="0">
              <a:solidFill>
                <a:prstClr val="black"/>
              </a:solidFill>
              <a:latin typeface="Gill Sans MT"/>
            </a:endParaRPr>
          </a:p>
        </p:txBody>
      </p:sp>
      <p:sp>
        <p:nvSpPr>
          <p:cNvPr id="22" name="21 CuadroTexto"/>
          <p:cNvSpPr txBox="1"/>
          <p:nvPr/>
        </p:nvSpPr>
        <p:spPr>
          <a:xfrm>
            <a:off x="4993320" y="4088528"/>
            <a:ext cx="1677291" cy="27699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CC records</a:t>
            </a:r>
            <a:endParaRPr lang="en-US" b="1" dirty="0">
              <a:solidFill>
                <a:prstClr val="black"/>
              </a:solidFill>
              <a:latin typeface="Gill Sans MT"/>
            </a:endParaRPr>
          </a:p>
        </p:txBody>
      </p:sp>
      <p:sp>
        <p:nvSpPr>
          <p:cNvPr id="23" name="22 CuadroTexto"/>
          <p:cNvSpPr txBox="1"/>
          <p:nvPr/>
        </p:nvSpPr>
        <p:spPr>
          <a:xfrm>
            <a:off x="7549778" y="3823124"/>
            <a:ext cx="1677291" cy="27699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Underwriting policies</a:t>
            </a:r>
            <a:endParaRPr lang="en-US" b="1" dirty="0">
              <a:solidFill>
                <a:prstClr val="black"/>
              </a:solidFill>
              <a:latin typeface="Gill Sans MT"/>
            </a:endParaRPr>
          </a:p>
        </p:txBody>
      </p:sp>
      <p:sp>
        <p:nvSpPr>
          <p:cNvPr id="24" name="23 CuadroTexto"/>
          <p:cNvSpPr txBox="1"/>
          <p:nvPr/>
        </p:nvSpPr>
        <p:spPr>
          <a:xfrm>
            <a:off x="6670611" y="3996196"/>
            <a:ext cx="1271452" cy="461665"/>
          </a:xfrm>
          <a:prstGeom prst="rect">
            <a:avLst/>
          </a:prstGeom>
          <a:noFill/>
        </p:spPr>
        <p:txBody>
          <a:bodyPr wrap="square" rtlCol="0">
            <a:spAutoFit/>
          </a:bodyPr>
          <a:lstStyle>
            <a:defPPr>
              <a:defRPr lang="es-ES"/>
            </a:defPPr>
            <a:lvl1pPr algn="ctr">
              <a:defRPr sz="1400" b="1"/>
            </a:lvl1pPr>
          </a:lstStyle>
          <a:p>
            <a:pPr fontAlgn="auto">
              <a:spcBef>
                <a:spcPts val="0"/>
              </a:spcBef>
              <a:spcAft>
                <a:spcPts val="0"/>
              </a:spcAft>
            </a:pPr>
            <a:r>
              <a:rPr lang="en-US" sz="1200" dirty="0" smtClean="0">
                <a:solidFill>
                  <a:prstClr val="black"/>
                </a:solidFill>
                <a:latin typeface="Gill Sans MT"/>
              </a:rPr>
              <a:t>Service usage levels</a:t>
            </a:r>
            <a:endParaRPr lang="en-US" sz="1200" dirty="0">
              <a:solidFill>
                <a:prstClr val="black"/>
              </a:solidFill>
              <a:latin typeface="Gill Sans MT"/>
            </a:endParaRPr>
          </a:p>
        </p:txBody>
      </p:sp>
      <p:sp>
        <p:nvSpPr>
          <p:cNvPr id="25" name="24 CuadroTexto"/>
          <p:cNvSpPr txBox="1"/>
          <p:nvPr/>
        </p:nvSpPr>
        <p:spPr>
          <a:xfrm>
            <a:off x="1053680" y="3719197"/>
            <a:ext cx="1677291" cy="461665"/>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Client communications</a:t>
            </a:r>
            <a:endParaRPr lang="en-US" b="1" dirty="0">
              <a:solidFill>
                <a:prstClr val="black"/>
              </a:solidFill>
              <a:latin typeface="Gill Sans MT"/>
            </a:endParaRPr>
          </a:p>
        </p:txBody>
      </p:sp>
      <p:sp>
        <p:nvSpPr>
          <p:cNvPr id="26" name="25 CuadroTexto"/>
          <p:cNvSpPr txBox="1"/>
          <p:nvPr/>
        </p:nvSpPr>
        <p:spPr>
          <a:xfrm>
            <a:off x="4630985" y="4369259"/>
            <a:ext cx="1677291" cy="27699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Complains</a:t>
            </a:r>
            <a:endParaRPr lang="en-US" b="1" dirty="0">
              <a:solidFill>
                <a:prstClr val="black"/>
              </a:solidFill>
              <a:latin typeface="Gill Sans MT"/>
            </a:endParaRPr>
          </a:p>
        </p:txBody>
      </p:sp>
      <p:sp>
        <p:nvSpPr>
          <p:cNvPr id="27" name="26 CuadroTexto"/>
          <p:cNvSpPr txBox="1"/>
          <p:nvPr/>
        </p:nvSpPr>
        <p:spPr>
          <a:xfrm>
            <a:off x="2873204" y="3739632"/>
            <a:ext cx="1677291" cy="27699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Sales reports</a:t>
            </a:r>
            <a:endParaRPr lang="en-US" b="1" dirty="0">
              <a:solidFill>
                <a:prstClr val="black"/>
              </a:solidFill>
              <a:latin typeface="Gill Sans MT"/>
            </a:endParaRPr>
          </a:p>
        </p:txBody>
      </p:sp>
      <p:sp>
        <p:nvSpPr>
          <p:cNvPr id="28" name="27 CuadroTexto"/>
          <p:cNvSpPr txBox="1"/>
          <p:nvPr/>
        </p:nvSpPr>
        <p:spPr>
          <a:xfrm>
            <a:off x="5258452" y="3751604"/>
            <a:ext cx="1677291" cy="276999"/>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Historical data</a:t>
            </a:r>
            <a:endParaRPr lang="en-US" b="1" dirty="0">
              <a:solidFill>
                <a:prstClr val="black"/>
              </a:solidFill>
              <a:latin typeface="Gill Sans MT"/>
            </a:endParaRPr>
          </a:p>
        </p:txBody>
      </p:sp>
      <p:sp>
        <p:nvSpPr>
          <p:cNvPr id="29" name="28 CuadroTexto"/>
          <p:cNvSpPr txBox="1"/>
          <p:nvPr/>
        </p:nvSpPr>
        <p:spPr>
          <a:xfrm>
            <a:off x="132272" y="3789761"/>
            <a:ext cx="1053680" cy="646331"/>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Gill Sans MT"/>
              </a:rPr>
              <a:t>Other external data</a:t>
            </a:r>
            <a:endParaRPr lang="en-US" b="1" dirty="0">
              <a:solidFill>
                <a:prstClr val="black"/>
              </a:solidFill>
              <a:latin typeface="Gill Sans MT"/>
            </a:endParaRPr>
          </a:p>
        </p:txBody>
      </p:sp>
      <p:sp>
        <p:nvSpPr>
          <p:cNvPr id="30" name="29 Rectángulo redondeado"/>
          <p:cNvSpPr/>
          <p:nvPr/>
        </p:nvSpPr>
        <p:spPr>
          <a:xfrm>
            <a:off x="659113" y="4950479"/>
            <a:ext cx="1233212" cy="710769"/>
          </a:xfrm>
          <a:prstGeom prst="roundRect">
            <a:avLst/>
          </a:prstGeom>
          <a:solidFill>
            <a:srgbClr val="FADA7A">
              <a:lumMod val="75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prstClr val="white"/>
                </a:solidFill>
                <a:effectLst/>
                <a:uLnTx/>
                <a:uFillTx/>
                <a:latin typeface="Gill Sans MT"/>
                <a:ea typeface="+mn-ea"/>
                <a:cs typeface="+mn-cs"/>
              </a:rPr>
              <a:t>Products &amp; services </a:t>
            </a:r>
            <a:r>
              <a:rPr kumimoji="0" lang="en-US" b="1" i="0" u="none" strike="noStrike" kern="0" cap="none" spc="0" normalizeH="0" baseline="0" noProof="0" dirty="0" err="1" smtClean="0">
                <a:ln>
                  <a:noFill/>
                </a:ln>
                <a:solidFill>
                  <a:prstClr val="white"/>
                </a:solidFill>
                <a:effectLst/>
                <a:uLnTx/>
                <a:uFillTx/>
                <a:latin typeface="Gill Sans MT"/>
                <a:ea typeface="+mn-ea"/>
                <a:cs typeface="+mn-cs"/>
              </a:rPr>
              <a:t>satisf</a:t>
            </a:r>
            <a:r>
              <a:rPr kumimoji="0" lang="en-US" b="1" i="0" u="none" strike="noStrike" kern="0" cap="none" spc="0" normalizeH="0" baseline="0" noProof="0" dirty="0" smtClean="0">
                <a:ln>
                  <a:noFill/>
                </a:ln>
                <a:solidFill>
                  <a:prstClr val="white"/>
                </a:solidFill>
                <a:effectLst/>
                <a:uLnTx/>
                <a:uFillTx/>
                <a:latin typeface="Gill Sans MT"/>
                <a:ea typeface="+mn-ea"/>
                <a:cs typeface="+mn-cs"/>
              </a:rPr>
              <a:t>.</a:t>
            </a:r>
            <a:br>
              <a:rPr kumimoji="0" lang="en-US" b="1" i="0" u="none" strike="noStrike" kern="0" cap="none" spc="0" normalizeH="0" baseline="0" noProof="0" dirty="0" smtClean="0">
                <a:ln>
                  <a:noFill/>
                </a:ln>
                <a:solidFill>
                  <a:prstClr val="white"/>
                </a:solidFill>
                <a:effectLst/>
                <a:uLnTx/>
                <a:uFillTx/>
                <a:latin typeface="Gill Sans MT"/>
                <a:ea typeface="+mn-ea"/>
                <a:cs typeface="+mn-cs"/>
              </a:rPr>
            </a:br>
            <a:r>
              <a:rPr kumimoji="0" lang="en-US" b="1" i="0" u="none" strike="noStrike" kern="0" cap="none" spc="0" normalizeH="0" baseline="0" noProof="0" dirty="0" smtClean="0">
                <a:ln>
                  <a:noFill/>
                </a:ln>
                <a:solidFill>
                  <a:prstClr val="white"/>
                </a:solidFill>
                <a:effectLst/>
                <a:uLnTx/>
                <a:uFillTx/>
                <a:latin typeface="Gill Sans MT"/>
                <a:ea typeface="+mn-ea"/>
                <a:cs typeface="+mn-cs"/>
              </a:rPr>
              <a:t>INDEX</a:t>
            </a:r>
          </a:p>
        </p:txBody>
      </p:sp>
      <p:sp>
        <p:nvSpPr>
          <p:cNvPr id="31" name="30 Rectángulo redondeado"/>
          <p:cNvSpPr/>
          <p:nvPr/>
        </p:nvSpPr>
        <p:spPr>
          <a:xfrm>
            <a:off x="1923495" y="4950479"/>
            <a:ext cx="2094707" cy="710769"/>
          </a:xfrm>
          <a:prstGeom prst="roundRect">
            <a:avLst/>
          </a:prstGeom>
          <a:solidFill>
            <a:srgbClr val="D2DA7A">
              <a:lumMod val="75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Gill Sans MT"/>
                <a:ea typeface="+mn-ea"/>
                <a:cs typeface="+mn-cs"/>
              </a:rPr>
              <a:t>Value satisfaction (price &amp; reputation) </a:t>
            </a:r>
            <a:br>
              <a:rPr kumimoji="0" lang="en-US" sz="1400" b="1" i="0" u="none" strike="noStrike" kern="0" cap="none" spc="0" normalizeH="0" baseline="0" noProof="0" dirty="0" smtClean="0">
                <a:ln>
                  <a:noFill/>
                </a:ln>
                <a:solidFill>
                  <a:prstClr val="black"/>
                </a:solidFill>
                <a:effectLst/>
                <a:uLnTx/>
                <a:uFillTx/>
                <a:latin typeface="Gill Sans MT"/>
                <a:ea typeface="+mn-ea"/>
                <a:cs typeface="+mn-cs"/>
              </a:rPr>
            </a:br>
            <a:r>
              <a:rPr kumimoji="0" lang="en-US" sz="1400" b="1" i="0" u="none" strike="noStrike" kern="0" cap="none" spc="0" normalizeH="0" baseline="0" noProof="0" dirty="0" smtClean="0">
                <a:ln>
                  <a:noFill/>
                </a:ln>
                <a:solidFill>
                  <a:prstClr val="black"/>
                </a:solidFill>
                <a:effectLst/>
                <a:uLnTx/>
                <a:uFillTx/>
                <a:latin typeface="Gill Sans MT"/>
                <a:ea typeface="+mn-ea"/>
                <a:cs typeface="+mn-cs"/>
              </a:rPr>
              <a:t>INDEX</a:t>
            </a:r>
          </a:p>
        </p:txBody>
      </p:sp>
      <p:sp>
        <p:nvSpPr>
          <p:cNvPr id="32" name="31 Rectángulo redondeado"/>
          <p:cNvSpPr/>
          <p:nvPr/>
        </p:nvSpPr>
        <p:spPr>
          <a:xfrm>
            <a:off x="4049372" y="4950478"/>
            <a:ext cx="680290" cy="710769"/>
          </a:xfrm>
          <a:prstGeom prst="roundRect">
            <a:avLst/>
          </a:prstGeom>
          <a:solidFill>
            <a:srgbClr val="FFFF00"/>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Gill Sans MT"/>
                <a:ea typeface="+mn-ea"/>
                <a:cs typeface="+mn-cs"/>
              </a:rPr>
              <a:t>Sales </a:t>
            </a:r>
            <a:r>
              <a:rPr kumimoji="0" lang="en-US" sz="1400" b="1" i="0" u="none" strike="noStrike" kern="0" cap="none" spc="0" normalizeH="0" baseline="0" noProof="0" dirty="0" err="1" smtClean="0">
                <a:ln>
                  <a:noFill/>
                </a:ln>
                <a:solidFill>
                  <a:prstClr val="black"/>
                </a:solidFill>
                <a:effectLst/>
                <a:uLnTx/>
                <a:uFillTx/>
                <a:latin typeface="Gill Sans MT"/>
                <a:ea typeface="+mn-ea"/>
                <a:cs typeface="+mn-cs"/>
              </a:rPr>
              <a:t>sats</a:t>
            </a:r>
            <a:r>
              <a:rPr kumimoji="0" lang="en-US" sz="1400" b="1" i="0" u="none" strike="noStrike" kern="0" cap="none" spc="0" normalizeH="0" baseline="0" noProof="0" dirty="0" smtClean="0">
                <a:ln>
                  <a:noFill/>
                </a:ln>
                <a:solidFill>
                  <a:prstClr val="black"/>
                </a:solidFill>
                <a:effectLst/>
                <a:uLnTx/>
                <a:uFillTx/>
                <a:latin typeface="Gill Sans MT"/>
                <a:ea typeface="+mn-ea"/>
                <a:cs typeface="+mn-cs"/>
              </a:rPr>
              <a:t>. IND.</a:t>
            </a:r>
          </a:p>
        </p:txBody>
      </p:sp>
      <p:sp>
        <p:nvSpPr>
          <p:cNvPr id="33" name="32 Rectángulo redondeado"/>
          <p:cNvSpPr/>
          <p:nvPr/>
        </p:nvSpPr>
        <p:spPr>
          <a:xfrm>
            <a:off x="4760832" y="4950478"/>
            <a:ext cx="3425350" cy="710769"/>
          </a:xfrm>
          <a:prstGeom prst="roundRect">
            <a:avLst/>
          </a:prstGeom>
          <a:solidFill>
            <a:srgbClr val="9FB8CD">
              <a:lumMod val="75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white"/>
                </a:solidFill>
                <a:effectLst/>
                <a:uLnTx/>
                <a:uFillTx/>
                <a:latin typeface="Gill Sans MT"/>
                <a:ea typeface="+mn-ea"/>
                <a:cs typeface="+mn-cs"/>
              </a:rPr>
              <a:t>Claims touch points management satisfaction </a:t>
            </a:r>
            <a:br>
              <a:rPr kumimoji="0" lang="en-US" sz="1600" b="1" i="0" u="none" strike="noStrike" kern="0" cap="none" spc="0" normalizeH="0" baseline="0" noProof="0" dirty="0" smtClean="0">
                <a:ln>
                  <a:noFill/>
                </a:ln>
                <a:solidFill>
                  <a:prstClr val="white"/>
                </a:solidFill>
                <a:effectLst/>
                <a:uLnTx/>
                <a:uFillTx/>
                <a:latin typeface="Gill Sans MT"/>
                <a:ea typeface="+mn-ea"/>
                <a:cs typeface="+mn-cs"/>
              </a:rPr>
            </a:br>
            <a:r>
              <a:rPr kumimoji="0" lang="en-US" sz="1600" b="1" i="0" u="none" strike="noStrike" kern="0" cap="none" spc="0" normalizeH="0" baseline="0" noProof="0" dirty="0" smtClean="0">
                <a:ln>
                  <a:noFill/>
                </a:ln>
                <a:solidFill>
                  <a:prstClr val="white"/>
                </a:solidFill>
                <a:effectLst/>
                <a:uLnTx/>
                <a:uFillTx/>
                <a:latin typeface="Gill Sans MT"/>
                <a:ea typeface="+mn-ea"/>
                <a:cs typeface="+mn-cs"/>
              </a:rPr>
              <a:t>INDEX</a:t>
            </a:r>
          </a:p>
        </p:txBody>
      </p:sp>
      <p:sp>
        <p:nvSpPr>
          <p:cNvPr id="34" name="33 Rectángulo redondeado"/>
          <p:cNvSpPr/>
          <p:nvPr/>
        </p:nvSpPr>
        <p:spPr>
          <a:xfrm>
            <a:off x="8217352" y="4950477"/>
            <a:ext cx="824411" cy="710769"/>
          </a:xfrm>
          <a:prstGeom prst="roundRect">
            <a:avLst/>
          </a:prstGeom>
          <a:solidFill>
            <a:srgbClr val="C00000"/>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prstClr val="white"/>
                </a:solidFill>
                <a:effectLst/>
                <a:uLnTx/>
                <a:uFillTx/>
                <a:latin typeface="Gill Sans MT"/>
                <a:ea typeface="+mn-ea"/>
                <a:cs typeface="+mn-cs"/>
              </a:rPr>
              <a:t>Admin. </a:t>
            </a:r>
            <a:r>
              <a:rPr kumimoji="0" lang="en-US" b="1" i="0" u="none" strike="noStrike" kern="0" cap="none" spc="0" normalizeH="0" baseline="0" noProof="0" dirty="0" err="1" smtClean="0">
                <a:ln>
                  <a:noFill/>
                </a:ln>
                <a:solidFill>
                  <a:prstClr val="white"/>
                </a:solidFill>
                <a:effectLst/>
                <a:uLnTx/>
                <a:uFillTx/>
                <a:latin typeface="Gill Sans MT"/>
                <a:ea typeface="+mn-ea"/>
                <a:cs typeface="+mn-cs"/>
              </a:rPr>
              <a:t>sats</a:t>
            </a:r>
            <a:r>
              <a:rPr kumimoji="0" lang="en-US" b="1" i="0" u="none" strike="noStrike" kern="0" cap="none" spc="0" normalizeH="0" baseline="0" noProof="0" dirty="0" smtClean="0">
                <a:ln>
                  <a:noFill/>
                </a:ln>
                <a:solidFill>
                  <a:prstClr val="white"/>
                </a:solidFill>
                <a:effectLst/>
                <a:uLnTx/>
                <a:uFillTx/>
                <a:latin typeface="Gill Sans MT"/>
                <a:ea typeface="+mn-ea"/>
                <a:cs typeface="+mn-cs"/>
              </a:rPr>
              <a:t>. INDEX</a:t>
            </a:r>
          </a:p>
        </p:txBody>
      </p:sp>
      <p:sp>
        <p:nvSpPr>
          <p:cNvPr id="35" name="34 CuadroTexto"/>
          <p:cNvSpPr txBox="1"/>
          <p:nvPr/>
        </p:nvSpPr>
        <p:spPr>
          <a:xfrm>
            <a:off x="683568" y="5890594"/>
            <a:ext cx="8336334" cy="400110"/>
          </a:xfrm>
          <a:prstGeom prst="rect">
            <a:avLst/>
          </a:prstGeom>
          <a:noFill/>
        </p:spPr>
        <p:txBody>
          <a:bodyPr wrap="square" rtlCol="0">
            <a:spAutoFit/>
          </a:bodyPr>
          <a:lstStyle/>
          <a:p>
            <a:pPr algn="ctr" fontAlgn="auto">
              <a:spcBef>
                <a:spcPts val="0"/>
              </a:spcBef>
              <a:spcAft>
                <a:spcPts val="0"/>
              </a:spcAft>
            </a:pPr>
            <a:r>
              <a:rPr lang="es-ES_tradnl" sz="2000" b="1" i="1" u="sng" dirty="0" smtClean="0">
                <a:solidFill>
                  <a:srgbClr val="FF0000"/>
                </a:solidFill>
                <a:latin typeface="Gill Sans MT"/>
              </a:rPr>
              <a:t>CUSTOMER SATISFACTION INDEX </a:t>
            </a:r>
            <a:r>
              <a:rPr lang="es-ES_tradnl" sz="2000" i="1" u="sng" dirty="0" smtClean="0">
                <a:solidFill>
                  <a:srgbClr val="FF0000"/>
                </a:solidFill>
                <a:latin typeface="Gill Sans MT"/>
              </a:rPr>
              <a:t>at individual </a:t>
            </a:r>
            <a:r>
              <a:rPr lang="es-ES_tradnl" sz="2000" i="1" u="sng" dirty="0" err="1">
                <a:solidFill>
                  <a:srgbClr val="FF0000"/>
                </a:solidFill>
                <a:latin typeface="Gill Sans MT"/>
              </a:rPr>
              <a:t>c</a:t>
            </a:r>
            <a:r>
              <a:rPr lang="es-ES_tradnl" sz="2000" i="1" u="sng" dirty="0" err="1" smtClean="0">
                <a:solidFill>
                  <a:srgbClr val="FF0000"/>
                </a:solidFill>
                <a:latin typeface="Gill Sans MT"/>
              </a:rPr>
              <a:t>ustomer</a:t>
            </a:r>
            <a:r>
              <a:rPr lang="es-ES_tradnl" sz="2000" i="1" u="sng" dirty="0" smtClean="0">
                <a:solidFill>
                  <a:srgbClr val="FF0000"/>
                </a:solidFill>
                <a:latin typeface="Gill Sans MT"/>
              </a:rPr>
              <a:t> </a:t>
            </a:r>
            <a:r>
              <a:rPr lang="es-ES_tradnl" sz="2000" i="1" u="sng" dirty="0" err="1" smtClean="0">
                <a:solidFill>
                  <a:srgbClr val="FF0000"/>
                </a:solidFill>
                <a:latin typeface="Gill Sans MT"/>
              </a:rPr>
              <a:t>level</a:t>
            </a:r>
            <a:endParaRPr lang="es-ES" sz="2000" i="1" u="sng" dirty="0">
              <a:solidFill>
                <a:srgbClr val="FF0000"/>
              </a:solidFill>
              <a:latin typeface="Gill Sans MT"/>
            </a:endParaRPr>
          </a:p>
        </p:txBody>
      </p:sp>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9778" y="14767"/>
            <a:ext cx="1377950"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740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sp>
        <p:nvSpPr>
          <p:cNvPr id="37" name="4 Marcador de contenido"/>
          <p:cNvSpPr>
            <a:spLocks noGrp="1"/>
          </p:cNvSpPr>
          <p:nvPr>
            <p:ph sz="quarter" idx="1"/>
          </p:nvPr>
        </p:nvSpPr>
        <p:spPr>
          <a:xfrm>
            <a:off x="457199" y="805998"/>
            <a:ext cx="8363273" cy="4937760"/>
          </a:xfrm>
        </p:spPr>
        <p:txBody>
          <a:bodyPr>
            <a:normAutofit/>
          </a:bodyPr>
          <a:lstStyle/>
          <a:p>
            <a:pPr>
              <a:lnSpc>
                <a:spcPct val="150000"/>
              </a:lnSpc>
            </a:pPr>
            <a:r>
              <a:rPr lang="en-US" sz="2000" dirty="0" smtClean="0"/>
              <a:t>What to do?</a:t>
            </a:r>
          </a:p>
          <a:p>
            <a:pPr lvl="1">
              <a:lnSpc>
                <a:spcPct val="150000"/>
              </a:lnSpc>
            </a:pPr>
            <a:r>
              <a:rPr lang="en-US" sz="1600" b="1" dirty="0"/>
              <a:t>D3 Predictive e</a:t>
            </a:r>
            <a:r>
              <a:rPr lang="en-US" sz="1600" b="1" dirty="0" smtClean="0"/>
              <a:t>valuation MODEL </a:t>
            </a:r>
            <a:r>
              <a:rPr lang="en-US" sz="1600" dirty="0" smtClean="0"/>
              <a:t>allows insurers to QUANTIFY the impact on the EXPECTED CUSTOMER SATISFACTION INDEX of any management Initiative and loyalty program. It </a:t>
            </a:r>
            <a:r>
              <a:rPr lang="en-US" sz="1600" b="1" dirty="0" smtClean="0"/>
              <a:t>allows to compute ROI (economic </a:t>
            </a:r>
            <a:r>
              <a:rPr lang="en-US" sz="1600" b="1" dirty="0"/>
              <a:t>i</a:t>
            </a:r>
            <a:r>
              <a:rPr lang="en-US" sz="1600" b="1" dirty="0" smtClean="0"/>
              <a:t>mpact), </a:t>
            </a:r>
            <a:r>
              <a:rPr lang="en-US" sz="1600" dirty="0" smtClean="0"/>
              <a:t>and facilitate to incorporate customer </a:t>
            </a:r>
            <a:r>
              <a:rPr lang="en-US" sz="1600" dirty="0"/>
              <a:t>e</a:t>
            </a:r>
            <a:r>
              <a:rPr lang="en-US" sz="1600" dirty="0" smtClean="0"/>
              <a:t>xperience </a:t>
            </a:r>
            <a:r>
              <a:rPr lang="en-US" sz="1600" dirty="0"/>
              <a:t>t</a:t>
            </a:r>
            <a:r>
              <a:rPr lang="en-US" sz="1600" dirty="0" smtClean="0"/>
              <a:t>arget </a:t>
            </a:r>
            <a:r>
              <a:rPr lang="en-US" sz="1600" dirty="0"/>
              <a:t>i</a:t>
            </a:r>
            <a:r>
              <a:rPr lang="en-US" sz="1600" dirty="0" smtClean="0"/>
              <a:t>ndicators in management </a:t>
            </a:r>
            <a:r>
              <a:rPr lang="en-US" sz="1600" dirty="0"/>
              <a:t>c</a:t>
            </a:r>
            <a:r>
              <a:rPr lang="en-US" sz="1600" dirty="0" smtClean="0"/>
              <a:t>ulture.</a:t>
            </a:r>
            <a:endParaRPr lang="en-US" sz="1600" dirty="0"/>
          </a:p>
          <a:p>
            <a:pPr lvl="1">
              <a:lnSpc>
                <a:spcPct val="150000"/>
              </a:lnSpc>
            </a:pPr>
            <a:endParaRPr lang="en-US" sz="1700" dirty="0" smtClean="0"/>
          </a:p>
        </p:txBody>
      </p:sp>
      <p:pic>
        <p:nvPicPr>
          <p:cNvPr id="3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121" y="5671944"/>
            <a:ext cx="658317" cy="654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2231" y="3351149"/>
            <a:ext cx="920009" cy="689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39 Rectángulo"/>
          <p:cNvSpPr/>
          <p:nvPr/>
        </p:nvSpPr>
        <p:spPr>
          <a:xfrm>
            <a:off x="222274" y="3429000"/>
            <a:ext cx="4036248" cy="1358392"/>
          </a:xfrm>
          <a:prstGeom prst="rect">
            <a:avLst/>
          </a:prstGeom>
          <a:gradFill rotWithShape="1">
            <a:gsLst>
              <a:gs pos="0">
                <a:srgbClr val="9FB8CD">
                  <a:shade val="63000"/>
                </a:srgbClr>
              </a:gs>
              <a:gs pos="30000">
                <a:srgbClr val="9FB8CD">
                  <a:shade val="90000"/>
                  <a:satMod val="110000"/>
                </a:srgbClr>
              </a:gs>
              <a:gs pos="45000">
                <a:srgbClr val="9FB8CD">
                  <a:shade val="100000"/>
                  <a:satMod val="118000"/>
                </a:srgbClr>
              </a:gs>
              <a:gs pos="55000">
                <a:srgbClr val="9FB8CD">
                  <a:shade val="100000"/>
                  <a:satMod val="118000"/>
                </a:srgbClr>
              </a:gs>
              <a:gs pos="73000">
                <a:srgbClr val="9FB8CD">
                  <a:shade val="90000"/>
                  <a:satMod val="110000"/>
                </a:srgbClr>
              </a:gs>
              <a:gs pos="100000">
                <a:srgbClr val="9FB8CD">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9FB8CD"/>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Management action program </a:t>
            </a:r>
            <a:br>
              <a:rPr kumimoji="0" lang="en-US" sz="1100" b="0" i="0" u="none" strike="noStrike" kern="0" cap="none" spc="0" normalizeH="0" baseline="0" noProof="0" dirty="0" smtClean="0">
                <a:ln>
                  <a:noFill/>
                </a:ln>
                <a:solidFill>
                  <a:prstClr val="white"/>
                </a:solidFill>
                <a:effectLst/>
                <a:uLnTx/>
                <a:uFillTx/>
                <a:latin typeface="Gill Sans MT"/>
                <a:ea typeface="+mn-ea"/>
                <a:cs typeface="+mn-cs"/>
              </a:rPr>
            </a:b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(Including loyalty programs)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white"/>
                </a:solidFill>
                <a:effectLst/>
                <a:uLnTx/>
                <a:uFillTx/>
                <a:latin typeface="Gill Sans MT"/>
                <a:ea typeface="+mn-ea"/>
                <a:cs typeface="+mn-cs"/>
              </a:rPr>
              <a:t>TARGET CUSTOMER: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white"/>
                </a:solidFill>
                <a:effectLst/>
                <a:uLnTx/>
                <a:uFillTx/>
                <a:latin typeface="Gill Sans MT"/>
                <a:ea typeface="+mn-ea"/>
                <a:cs typeface="+mn-cs"/>
              </a:rPr>
              <a:t>KEY ACTIONS: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white"/>
                </a:solidFill>
                <a:effectLst/>
                <a:uLnTx/>
                <a:uFillTx/>
                <a:latin typeface="Gill Sans MT"/>
                <a:ea typeface="+mn-ea"/>
                <a:cs typeface="+mn-cs"/>
              </a:rPr>
              <a:t>KEY performance indicators and targets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white"/>
                </a:solidFill>
                <a:effectLst/>
                <a:uLnTx/>
                <a:uFillTx/>
                <a:latin typeface="Gill Sans MT"/>
                <a:ea typeface="+mn-ea"/>
                <a:cs typeface="+mn-cs"/>
              </a:rPr>
              <a:t>Timing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white"/>
                </a:solidFill>
                <a:effectLst/>
                <a:uLnTx/>
                <a:uFillTx/>
                <a:latin typeface="Gill Sans MT"/>
                <a:ea typeface="+mn-ea"/>
                <a:cs typeface="+mn-cs"/>
              </a:rPr>
              <a:t>Expected investment</a:t>
            </a:r>
          </a:p>
        </p:txBody>
      </p:sp>
      <p:pic>
        <p:nvPicPr>
          <p:cNvPr id="4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816" y="4646027"/>
            <a:ext cx="3481144" cy="1761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41 Elipse"/>
          <p:cNvSpPr/>
          <p:nvPr/>
        </p:nvSpPr>
        <p:spPr>
          <a:xfrm>
            <a:off x="1259632" y="5085184"/>
            <a:ext cx="1673500" cy="1176486"/>
          </a:xfrm>
          <a:prstGeom prst="ellipse">
            <a:avLst/>
          </a:pr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Gill Sans MT"/>
                <a:ea typeface="+mn-ea"/>
                <a:cs typeface="+mn-cs"/>
              </a:rPr>
              <a:t>Current customer exp. index</a:t>
            </a:r>
          </a:p>
        </p:txBody>
      </p:sp>
      <p:sp>
        <p:nvSpPr>
          <p:cNvPr id="43" name="42 Elipse"/>
          <p:cNvSpPr/>
          <p:nvPr/>
        </p:nvSpPr>
        <p:spPr>
          <a:xfrm>
            <a:off x="6732240" y="3276968"/>
            <a:ext cx="1944216" cy="1369059"/>
          </a:xfrm>
          <a:prstGeom prst="ellipse">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Gill Sans MT"/>
                <a:ea typeface="+mn-ea"/>
                <a:cs typeface="+mn-cs"/>
              </a:rPr>
              <a:t>EXPECTED target customer exp. index</a:t>
            </a:r>
          </a:p>
        </p:txBody>
      </p:sp>
      <p:sp>
        <p:nvSpPr>
          <p:cNvPr id="44" name="43 CuadroTexto"/>
          <p:cNvSpPr txBox="1"/>
          <p:nvPr/>
        </p:nvSpPr>
        <p:spPr>
          <a:xfrm rot="1433154">
            <a:off x="6858524" y="3225988"/>
            <a:ext cx="2160240" cy="369332"/>
          </a:xfrm>
          <a:prstGeom prst="rect">
            <a:avLst/>
          </a:prstGeom>
          <a:noFill/>
        </p:spPr>
        <p:txBody>
          <a:bodyPr wrap="square" rtlCol="0">
            <a:spAutoFit/>
          </a:bodyPr>
          <a:lstStyle/>
          <a:p>
            <a:pPr algn="ctr" fontAlgn="auto">
              <a:spcBef>
                <a:spcPts val="0"/>
              </a:spcBef>
              <a:spcAft>
                <a:spcPts val="0"/>
              </a:spcAft>
            </a:pPr>
            <a:r>
              <a:rPr lang="es-ES_tradnl" sz="1800" dirty="0" smtClean="0">
                <a:solidFill>
                  <a:srgbClr val="FF0000"/>
                </a:solidFill>
                <a:latin typeface="Gill Sans MT"/>
              </a:rPr>
              <a:t>ILLUSTRATIVE</a:t>
            </a:r>
            <a:endParaRPr lang="es-ES" sz="1800" dirty="0">
              <a:solidFill>
                <a:srgbClr val="FF0000"/>
              </a:solidFill>
              <a:latin typeface="Gill Sans MT"/>
            </a:endParaRPr>
          </a:p>
        </p:txBody>
      </p:sp>
      <p:graphicFrame>
        <p:nvGraphicFramePr>
          <p:cNvPr id="45" name="44 Objeto"/>
          <p:cNvGraphicFramePr>
            <a:graphicFrameLocks noGrp="1"/>
          </p:cNvGraphicFramePr>
          <p:nvPr>
            <p:extLst/>
          </p:nvPr>
        </p:nvGraphicFramePr>
        <p:xfrm>
          <a:off x="6588224" y="4798146"/>
          <a:ext cx="2268790" cy="1439166"/>
        </p:xfrm>
        <a:graphic>
          <a:graphicData uri="http://schemas.openxmlformats.org/presentationml/2006/ole">
            <mc:AlternateContent xmlns:mc="http://schemas.openxmlformats.org/markup-compatibility/2006">
              <mc:Choice xmlns:v="urn:schemas-microsoft-com:vml" Requires="v">
                <p:oleObj spid="_x0000_s5130" name="Hoja de cálculo" r:id="rId6" imgW="4229164" imgH="4038476" progId="Excel.Sheet.8">
                  <p:embed/>
                </p:oleObj>
              </mc:Choice>
              <mc:Fallback>
                <p:oleObj name="Hoja de cálculo" r:id="rId6" imgW="4229164" imgH="4038476" progId="Excel.Sheet.8">
                  <p:embed/>
                  <p:pic>
                    <p:nvPicPr>
                      <p:cNvPr id="45" name="44 Objeto"/>
                      <p:cNvPicPr>
                        <a:picLocks noGrp="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798146"/>
                        <a:ext cx="2268790" cy="1439166"/>
                      </a:xfrm>
                      <a:prstGeom prst="rect">
                        <a:avLst/>
                      </a:prstGeom>
                      <a:noFill/>
                      <a:ln>
                        <a:noFill/>
                      </a:ln>
                    </p:spPr>
                  </p:pic>
                </p:oleObj>
              </mc:Fallback>
            </mc:AlternateContent>
          </a:graphicData>
        </a:graphic>
      </p:graphicFrame>
      <p:sp>
        <p:nvSpPr>
          <p:cNvPr id="46" name="45 CuadroTexto"/>
          <p:cNvSpPr txBox="1"/>
          <p:nvPr/>
        </p:nvSpPr>
        <p:spPr>
          <a:xfrm rot="19791219">
            <a:off x="4826097" y="4690662"/>
            <a:ext cx="1696069" cy="738664"/>
          </a:xfrm>
          <a:prstGeom prst="rect">
            <a:avLst/>
          </a:prstGeom>
          <a:noFill/>
        </p:spPr>
        <p:txBody>
          <a:bodyPr wrap="square" rtlCol="0">
            <a:spAutoFit/>
          </a:bodyPr>
          <a:lstStyle/>
          <a:p>
            <a:pPr algn="ctr" fontAlgn="auto">
              <a:spcBef>
                <a:spcPts val="0"/>
              </a:spcBef>
              <a:spcAft>
                <a:spcPts val="0"/>
              </a:spcAft>
            </a:pPr>
            <a:r>
              <a:rPr lang="es-ES_tradnl" sz="1400" b="1" dirty="0" smtClean="0">
                <a:solidFill>
                  <a:prstClr val="black"/>
                </a:solidFill>
                <a:latin typeface="Gill Sans MT"/>
              </a:rPr>
              <a:t>D3 EVALUATION MODEL</a:t>
            </a:r>
            <a:endParaRPr lang="es-ES" sz="1400" b="1" dirty="0">
              <a:solidFill>
                <a:prstClr val="black"/>
              </a:solidFill>
              <a:latin typeface="Gill Sans MT"/>
            </a:endParaRPr>
          </a:p>
        </p:txBody>
      </p:sp>
      <p:sp>
        <p:nvSpPr>
          <p:cNvPr id="47" name="46 Flecha abajo"/>
          <p:cNvSpPr/>
          <p:nvPr/>
        </p:nvSpPr>
        <p:spPr>
          <a:xfrm rot="18210891">
            <a:off x="973185" y="4839206"/>
            <a:ext cx="484632" cy="556954"/>
          </a:xfrm>
          <a:prstGeom prst="downArrow">
            <a:avLst/>
          </a:prstGeom>
          <a:gradFill>
            <a:gsLst>
              <a:gs pos="0">
                <a:srgbClr val="727CA3">
                  <a:tint val="66000"/>
                  <a:satMod val="160000"/>
                </a:srgbClr>
              </a:gs>
              <a:gs pos="50000">
                <a:srgbClr val="727CA3">
                  <a:tint val="44500"/>
                  <a:satMod val="160000"/>
                </a:srgbClr>
              </a:gs>
              <a:gs pos="100000">
                <a:srgbClr val="727CA3">
                  <a:tint val="23500"/>
                  <a:satMod val="160000"/>
                </a:srgbClr>
              </a:gs>
            </a:gsLst>
            <a:lin ang="5400000" scaled="0"/>
          </a:gra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pic>
        <p:nvPicPr>
          <p:cNvPr id="717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9430" y="40282"/>
            <a:ext cx="1371600"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722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ChangeArrowheads="1"/>
          </p:cNvSpPr>
          <p:nvPr/>
        </p:nvSpPr>
        <p:spPr bwMode="auto">
          <a:xfrm>
            <a:off x="533400" y="4343400"/>
            <a:ext cx="2573338" cy="130175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600" b="1"/>
          </a:p>
        </p:txBody>
      </p:sp>
      <p:sp>
        <p:nvSpPr>
          <p:cNvPr id="223235" name="Rectangle 3"/>
          <p:cNvSpPr>
            <a:spLocks noChangeArrowheads="1"/>
          </p:cNvSpPr>
          <p:nvPr/>
        </p:nvSpPr>
        <p:spPr bwMode="auto">
          <a:xfrm>
            <a:off x="3276600" y="4343400"/>
            <a:ext cx="2573338" cy="130175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600" b="1"/>
          </a:p>
        </p:txBody>
      </p:sp>
      <p:sp>
        <p:nvSpPr>
          <p:cNvPr id="223236" name="Rectangle 4"/>
          <p:cNvSpPr>
            <a:spLocks noChangeArrowheads="1"/>
          </p:cNvSpPr>
          <p:nvPr/>
        </p:nvSpPr>
        <p:spPr bwMode="auto">
          <a:xfrm>
            <a:off x="6019800" y="4343400"/>
            <a:ext cx="2573338" cy="130175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600" b="1"/>
          </a:p>
        </p:txBody>
      </p:sp>
      <p:sp>
        <p:nvSpPr>
          <p:cNvPr id="223237" name="Oval 5"/>
          <p:cNvSpPr>
            <a:spLocks noChangeArrowheads="1"/>
          </p:cNvSpPr>
          <p:nvPr/>
        </p:nvSpPr>
        <p:spPr bwMode="auto">
          <a:xfrm>
            <a:off x="841375" y="2689225"/>
            <a:ext cx="1825625" cy="1363663"/>
          </a:xfrm>
          <a:prstGeom prst="ellipse">
            <a:avLst/>
          </a:prstGeom>
          <a:gradFill rotWithShape="0">
            <a:gsLst>
              <a:gs pos="0">
                <a:srgbClr val="D7D7D7"/>
              </a:gs>
              <a:gs pos="100000">
                <a:srgbClr val="D7D7D7">
                  <a:gamma/>
                  <a:shade val="66275"/>
                  <a:invGamma/>
                </a:srgbClr>
              </a:gs>
            </a:gsLst>
            <a:path path="shape">
              <a:fillToRect l="50000" t="50000" r="50000" b="50000"/>
            </a:path>
          </a:gradFill>
          <a:ln>
            <a:noFill/>
          </a:ln>
          <a:effectLst/>
          <a:extLst>
            <a:ext uri="{91240B29-F687-4F45-9708-019B960494DF}">
              <a14:hiddenLine xmlns:a14="http://schemas.microsoft.com/office/drawing/2010/main" w="12700">
                <a:solidFill>
                  <a:srgbClr val="C0C0C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23239" name="AutoShape 7"/>
          <p:cNvSpPr>
            <a:spLocks noChangeArrowheads="1"/>
          </p:cNvSpPr>
          <p:nvPr/>
        </p:nvSpPr>
        <p:spPr bwMode="auto">
          <a:xfrm>
            <a:off x="2881313" y="1252538"/>
            <a:ext cx="3976687" cy="525462"/>
          </a:xfrm>
          <a:prstGeom prst="roundRect">
            <a:avLst>
              <a:gd name="adj" fmla="val 12495"/>
            </a:avLst>
          </a:prstGeom>
          <a:solidFill>
            <a:srgbClr val="FFFF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23240" name="Rectangle 8"/>
          <p:cNvSpPr>
            <a:spLocks noChangeArrowheads="1"/>
          </p:cNvSpPr>
          <p:nvPr/>
        </p:nvSpPr>
        <p:spPr bwMode="auto">
          <a:xfrm>
            <a:off x="3072067" y="1411288"/>
            <a:ext cx="3361498" cy="39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739775">
              <a:defRPr sz="2400">
                <a:solidFill>
                  <a:schemeClr val="tx1"/>
                </a:solidFill>
                <a:latin typeface="Times New Roman" panose="02020603050405020304" pitchFamily="18" charset="0"/>
              </a:defRPr>
            </a:lvl1pPr>
            <a:lvl2pPr marL="411163" defTabSz="739775">
              <a:defRPr sz="2400">
                <a:solidFill>
                  <a:schemeClr val="tx1"/>
                </a:solidFill>
                <a:latin typeface="Times New Roman" panose="02020603050405020304" pitchFamily="18" charset="0"/>
              </a:defRPr>
            </a:lvl2pPr>
            <a:lvl3pPr marL="822325" defTabSz="739775">
              <a:defRPr sz="2400">
                <a:solidFill>
                  <a:schemeClr val="tx1"/>
                </a:solidFill>
                <a:latin typeface="Times New Roman" panose="02020603050405020304" pitchFamily="18" charset="0"/>
              </a:defRPr>
            </a:lvl3pPr>
            <a:lvl4pPr marL="1235075" defTabSz="739775">
              <a:defRPr sz="2400">
                <a:solidFill>
                  <a:schemeClr val="tx1"/>
                </a:solidFill>
                <a:latin typeface="Times New Roman" panose="02020603050405020304" pitchFamily="18" charset="0"/>
              </a:defRPr>
            </a:lvl4pPr>
            <a:lvl5pPr marL="1646238" defTabSz="739775">
              <a:defRPr sz="2400">
                <a:solidFill>
                  <a:schemeClr val="tx1"/>
                </a:solidFill>
                <a:latin typeface="Times New Roman" panose="02020603050405020304" pitchFamily="18" charset="0"/>
              </a:defRPr>
            </a:lvl5pPr>
            <a:lvl6pPr marL="2103438" defTabSz="739775" eaLnBrk="0" fontAlgn="base" hangingPunct="0">
              <a:spcBef>
                <a:spcPct val="0"/>
              </a:spcBef>
              <a:spcAft>
                <a:spcPct val="0"/>
              </a:spcAft>
              <a:defRPr sz="2400">
                <a:solidFill>
                  <a:schemeClr val="tx1"/>
                </a:solidFill>
                <a:latin typeface="Times New Roman" panose="02020603050405020304" pitchFamily="18" charset="0"/>
              </a:defRPr>
            </a:lvl6pPr>
            <a:lvl7pPr marL="2560638" defTabSz="739775" eaLnBrk="0" fontAlgn="base" hangingPunct="0">
              <a:spcBef>
                <a:spcPct val="0"/>
              </a:spcBef>
              <a:spcAft>
                <a:spcPct val="0"/>
              </a:spcAft>
              <a:defRPr sz="2400">
                <a:solidFill>
                  <a:schemeClr val="tx1"/>
                </a:solidFill>
                <a:latin typeface="Times New Roman" panose="02020603050405020304" pitchFamily="18" charset="0"/>
              </a:defRPr>
            </a:lvl7pPr>
            <a:lvl8pPr marL="3017838" defTabSz="739775" eaLnBrk="0" fontAlgn="base" hangingPunct="0">
              <a:spcBef>
                <a:spcPct val="0"/>
              </a:spcBef>
              <a:spcAft>
                <a:spcPct val="0"/>
              </a:spcAft>
              <a:defRPr sz="2400">
                <a:solidFill>
                  <a:schemeClr val="tx1"/>
                </a:solidFill>
                <a:latin typeface="Times New Roman" panose="02020603050405020304" pitchFamily="18" charset="0"/>
              </a:defRPr>
            </a:lvl8pPr>
            <a:lvl9pPr marL="3475038" defTabSz="739775" eaLnBrk="0" fontAlgn="base" hangingPunct="0">
              <a:spcBef>
                <a:spcPct val="0"/>
              </a:spcBef>
              <a:spcAft>
                <a:spcPct val="0"/>
              </a:spcAft>
              <a:defRPr sz="2400">
                <a:solidFill>
                  <a:schemeClr val="tx1"/>
                </a:solidFill>
                <a:latin typeface="Times New Roman" panose="02020603050405020304" pitchFamily="18" charset="0"/>
              </a:defRPr>
            </a:lvl9pPr>
          </a:lstStyle>
          <a:p>
            <a:r>
              <a:rPr lang="es-ES_tradnl" altLang="es-ES" sz="2000" b="1" dirty="0" smtClean="0">
                <a:latin typeface="Arial" panose="020B0604020202020204" pitchFamily="34" charset="0"/>
              </a:rPr>
              <a:t>BUILDING INTELLIGENCE</a:t>
            </a:r>
            <a:endParaRPr lang="es-ES_tradnl" altLang="es-ES" sz="2000" b="1" dirty="0">
              <a:latin typeface="Arial" panose="020B0604020202020204" pitchFamily="34" charset="0"/>
            </a:endParaRPr>
          </a:p>
        </p:txBody>
      </p:sp>
      <p:sp>
        <p:nvSpPr>
          <p:cNvPr id="223241" name="Oval 9"/>
          <p:cNvSpPr>
            <a:spLocks noChangeArrowheads="1"/>
          </p:cNvSpPr>
          <p:nvPr/>
        </p:nvSpPr>
        <p:spPr bwMode="auto">
          <a:xfrm>
            <a:off x="3581400" y="2667000"/>
            <a:ext cx="1825625" cy="1363663"/>
          </a:xfrm>
          <a:prstGeom prst="ellipse">
            <a:avLst/>
          </a:prstGeom>
          <a:gradFill rotWithShape="0">
            <a:gsLst>
              <a:gs pos="0">
                <a:srgbClr val="FFCC99"/>
              </a:gs>
              <a:gs pos="100000">
                <a:srgbClr val="FFCC99">
                  <a:gamma/>
                  <a:shade val="75686"/>
                  <a:invGamma/>
                </a:srgbClr>
              </a:gs>
            </a:gsLst>
            <a:path path="shape">
              <a:fillToRect l="50000" t="50000" r="50000" b="50000"/>
            </a:path>
          </a:gradFill>
          <a:ln>
            <a:noFill/>
          </a:ln>
          <a:effectLst/>
          <a:extLst>
            <a:ext uri="{91240B29-F687-4F45-9708-019B960494DF}">
              <a14:hiddenLine xmlns:a14="http://schemas.microsoft.com/office/drawing/2010/main" w="12700">
                <a:solidFill>
                  <a:srgbClr val="FF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23242" name="Rectangle 10"/>
          <p:cNvSpPr>
            <a:spLocks noChangeArrowheads="1"/>
          </p:cNvSpPr>
          <p:nvPr/>
        </p:nvSpPr>
        <p:spPr bwMode="auto">
          <a:xfrm>
            <a:off x="1349375" y="3209925"/>
            <a:ext cx="936625" cy="32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lvl1pPr defTabSz="739775">
              <a:defRPr sz="2400">
                <a:solidFill>
                  <a:schemeClr val="tx1"/>
                </a:solidFill>
                <a:latin typeface="Times New Roman" panose="02020603050405020304" pitchFamily="18" charset="0"/>
              </a:defRPr>
            </a:lvl1pPr>
            <a:lvl2pPr marL="411163" defTabSz="739775">
              <a:defRPr sz="2400">
                <a:solidFill>
                  <a:schemeClr val="tx1"/>
                </a:solidFill>
                <a:latin typeface="Times New Roman" panose="02020603050405020304" pitchFamily="18" charset="0"/>
              </a:defRPr>
            </a:lvl2pPr>
            <a:lvl3pPr marL="822325" defTabSz="739775">
              <a:defRPr sz="2400">
                <a:solidFill>
                  <a:schemeClr val="tx1"/>
                </a:solidFill>
                <a:latin typeface="Times New Roman" panose="02020603050405020304" pitchFamily="18" charset="0"/>
              </a:defRPr>
            </a:lvl3pPr>
            <a:lvl4pPr marL="1235075" defTabSz="739775">
              <a:defRPr sz="2400">
                <a:solidFill>
                  <a:schemeClr val="tx1"/>
                </a:solidFill>
                <a:latin typeface="Times New Roman" panose="02020603050405020304" pitchFamily="18" charset="0"/>
              </a:defRPr>
            </a:lvl4pPr>
            <a:lvl5pPr marL="1646238" defTabSz="739775">
              <a:defRPr sz="2400">
                <a:solidFill>
                  <a:schemeClr val="tx1"/>
                </a:solidFill>
                <a:latin typeface="Times New Roman" panose="02020603050405020304" pitchFamily="18" charset="0"/>
              </a:defRPr>
            </a:lvl5pPr>
            <a:lvl6pPr marL="2103438" defTabSz="739775" eaLnBrk="0" fontAlgn="base" hangingPunct="0">
              <a:spcBef>
                <a:spcPct val="0"/>
              </a:spcBef>
              <a:spcAft>
                <a:spcPct val="0"/>
              </a:spcAft>
              <a:defRPr sz="2400">
                <a:solidFill>
                  <a:schemeClr val="tx1"/>
                </a:solidFill>
                <a:latin typeface="Times New Roman" panose="02020603050405020304" pitchFamily="18" charset="0"/>
              </a:defRPr>
            </a:lvl6pPr>
            <a:lvl7pPr marL="2560638" defTabSz="739775" eaLnBrk="0" fontAlgn="base" hangingPunct="0">
              <a:spcBef>
                <a:spcPct val="0"/>
              </a:spcBef>
              <a:spcAft>
                <a:spcPct val="0"/>
              </a:spcAft>
              <a:defRPr sz="2400">
                <a:solidFill>
                  <a:schemeClr val="tx1"/>
                </a:solidFill>
                <a:latin typeface="Times New Roman" panose="02020603050405020304" pitchFamily="18" charset="0"/>
              </a:defRPr>
            </a:lvl7pPr>
            <a:lvl8pPr marL="3017838" defTabSz="739775" eaLnBrk="0" fontAlgn="base" hangingPunct="0">
              <a:spcBef>
                <a:spcPct val="0"/>
              </a:spcBef>
              <a:spcAft>
                <a:spcPct val="0"/>
              </a:spcAft>
              <a:defRPr sz="2400">
                <a:solidFill>
                  <a:schemeClr val="tx1"/>
                </a:solidFill>
                <a:latin typeface="Times New Roman" panose="02020603050405020304" pitchFamily="18" charset="0"/>
              </a:defRPr>
            </a:lvl8pPr>
            <a:lvl9pPr marL="3475038" defTabSz="739775" eaLnBrk="0" fontAlgn="base" hangingPunct="0">
              <a:spcBef>
                <a:spcPct val="0"/>
              </a:spcBef>
              <a:spcAft>
                <a:spcPct val="0"/>
              </a:spcAft>
              <a:defRPr sz="2400">
                <a:solidFill>
                  <a:schemeClr val="tx1"/>
                </a:solidFill>
                <a:latin typeface="Times New Roman" panose="02020603050405020304" pitchFamily="18" charset="0"/>
              </a:defRPr>
            </a:lvl9pPr>
          </a:lstStyle>
          <a:p>
            <a:r>
              <a:rPr lang="es-ES_tradnl" altLang="es-ES" sz="1600" b="1" dirty="0" smtClean="0">
                <a:latin typeface="Arial" panose="020B0604020202020204" pitchFamily="34" charset="0"/>
              </a:rPr>
              <a:t>DATA</a:t>
            </a:r>
            <a:endParaRPr lang="es-ES_tradnl" altLang="es-ES" sz="1600" b="1" dirty="0">
              <a:latin typeface="Arial" panose="020B0604020202020204" pitchFamily="34" charset="0"/>
            </a:endParaRPr>
          </a:p>
        </p:txBody>
      </p:sp>
      <p:sp>
        <p:nvSpPr>
          <p:cNvPr id="223243" name="Oval 11"/>
          <p:cNvSpPr>
            <a:spLocks noChangeArrowheads="1"/>
          </p:cNvSpPr>
          <p:nvPr/>
        </p:nvSpPr>
        <p:spPr bwMode="auto">
          <a:xfrm>
            <a:off x="6400800" y="2689225"/>
            <a:ext cx="1827213" cy="1363663"/>
          </a:xfrm>
          <a:prstGeom prst="ellipse">
            <a:avLst/>
          </a:prstGeom>
          <a:gradFill rotWithShape="0">
            <a:gsLst>
              <a:gs pos="0">
                <a:srgbClr val="FFFF99"/>
              </a:gs>
              <a:gs pos="100000">
                <a:srgbClr val="FFFF99">
                  <a:gamma/>
                  <a:shade val="66275"/>
                  <a:invGamma/>
                </a:srgbClr>
              </a:gs>
            </a:gsLst>
            <a:path path="shape">
              <a:fillToRect l="50000" t="50000" r="50000" b="50000"/>
            </a:path>
          </a:gradFill>
          <a:ln>
            <a:noFill/>
          </a:ln>
          <a:effectLst/>
          <a:extLst>
            <a:ext uri="{91240B29-F687-4F45-9708-019B960494DF}">
              <a14:hiddenLine xmlns:a14="http://schemas.microsoft.com/office/drawing/2010/main" w="12700">
                <a:solidFill>
                  <a:srgbClr val="FFFF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23244" name="Rectangle 12"/>
          <p:cNvSpPr>
            <a:spLocks noChangeArrowheads="1"/>
          </p:cNvSpPr>
          <p:nvPr/>
        </p:nvSpPr>
        <p:spPr bwMode="auto">
          <a:xfrm>
            <a:off x="3803650" y="3209925"/>
            <a:ext cx="1454150" cy="32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lvl1pPr defTabSz="739775">
              <a:defRPr sz="2400">
                <a:solidFill>
                  <a:schemeClr val="tx1"/>
                </a:solidFill>
                <a:latin typeface="Times New Roman" panose="02020603050405020304" pitchFamily="18" charset="0"/>
              </a:defRPr>
            </a:lvl1pPr>
            <a:lvl2pPr marL="411163" defTabSz="739775">
              <a:defRPr sz="2400">
                <a:solidFill>
                  <a:schemeClr val="tx1"/>
                </a:solidFill>
                <a:latin typeface="Times New Roman" panose="02020603050405020304" pitchFamily="18" charset="0"/>
              </a:defRPr>
            </a:lvl2pPr>
            <a:lvl3pPr marL="822325" defTabSz="739775">
              <a:defRPr sz="2400">
                <a:solidFill>
                  <a:schemeClr val="tx1"/>
                </a:solidFill>
                <a:latin typeface="Times New Roman" panose="02020603050405020304" pitchFamily="18" charset="0"/>
              </a:defRPr>
            </a:lvl3pPr>
            <a:lvl4pPr marL="1235075" defTabSz="739775">
              <a:defRPr sz="2400">
                <a:solidFill>
                  <a:schemeClr val="tx1"/>
                </a:solidFill>
                <a:latin typeface="Times New Roman" panose="02020603050405020304" pitchFamily="18" charset="0"/>
              </a:defRPr>
            </a:lvl4pPr>
            <a:lvl5pPr marL="1646238" defTabSz="739775">
              <a:defRPr sz="2400">
                <a:solidFill>
                  <a:schemeClr val="tx1"/>
                </a:solidFill>
                <a:latin typeface="Times New Roman" panose="02020603050405020304" pitchFamily="18" charset="0"/>
              </a:defRPr>
            </a:lvl5pPr>
            <a:lvl6pPr marL="2103438" defTabSz="739775" eaLnBrk="0" fontAlgn="base" hangingPunct="0">
              <a:spcBef>
                <a:spcPct val="0"/>
              </a:spcBef>
              <a:spcAft>
                <a:spcPct val="0"/>
              </a:spcAft>
              <a:defRPr sz="2400">
                <a:solidFill>
                  <a:schemeClr val="tx1"/>
                </a:solidFill>
                <a:latin typeface="Times New Roman" panose="02020603050405020304" pitchFamily="18" charset="0"/>
              </a:defRPr>
            </a:lvl6pPr>
            <a:lvl7pPr marL="2560638" defTabSz="739775" eaLnBrk="0" fontAlgn="base" hangingPunct="0">
              <a:spcBef>
                <a:spcPct val="0"/>
              </a:spcBef>
              <a:spcAft>
                <a:spcPct val="0"/>
              </a:spcAft>
              <a:defRPr sz="2400">
                <a:solidFill>
                  <a:schemeClr val="tx1"/>
                </a:solidFill>
                <a:latin typeface="Times New Roman" panose="02020603050405020304" pitchFamily="18" charset="0"/>
              </a:defRPr>
            </a:lvl7pPr>
            <a:lvl8pPr marL="3017838" defTabSz="739775" eaLnBrk="0" fontAlgn="base" hangingPunct="0">
              <a:spcBef>
                <a:spcPct val="0"/>
              </a:spcBef>
              <a:spcAft>
                <a:spcPct val="0"/>
              </a:spcAft>
              <a:defRPr sz="2400">
                <a:solidFill>
                  <a:schemeClr val="tx1"/>
                </a:solidFill>
                <a:latin typeface="Times New Roman" panose="02020603050405020304" pitchFamily="18" charset="0"/>
              </a:defRPr>
            </a:lvl8pPr>
            <a:lvl9pPr marL="3475038" defTabSz="739775" eaLnBrk="0" fontAlgn="base" hangingPunct="0">
              <a:spcBef>
                <a:spcPct val="0"/>
              </a:spcBef>
              <a:spcAft>
                <a:spcPct val="0"/>
              </a:spcAft>
              <a:defRPr sz="2400">
                <a:solidFill>
                  <a:schemeClr val="tx1"/>
                </a:solidFill>
                <a:latin typeface="Times New Roman" panose="02020603050405020304" pitchFamily="18" charset="0"/>
              </a:defRPr>
            </a:lvl9pPr>
          </a:lstStyle>
          <a:p>
            <a:r>
              <a:rPr lang="es-ES_tradnl" altLang="es-ES" sz="1600" b="1" dirty="0" smtClean="0">
                <a:latin typeface="Arial" panose="020B0604020202020204" pitchFamily="34" charset="0"/>
              </a:rPr>
              <a:t>DATA VALUE</a:t>
            </a:r>
            <a:endParaRPr lang="es-ES_tradnl" altLang="es-ES" sz="1600" b="1" dirty="0">
              <a:latin typeface="Arial" panose="020B0604020202020204" pitchFamily="34" charset="0"/>
            </a:endParaRPr>
          </a:p>
        </p:txBody>
      </p:sp>
      <p:sp>
        <p:nvSpPr>
          <p:cNvPr id="223245" name="Rectangle 13"/>
          <p:cNvSpPr>
            <a:spLocks noChangeArrowheads="1"/>
          </p:cNvSpPr>
          <p:nvPr/>
        </p:nvSpPr>
        <p:spPr bwMode="auto">
          <a:xfrm>
            <a:off x="6553200" y="3209925"/>
            <a:ext cx="1674813" cy="32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2550" tIns="41275" rIns="82550" bIns="41275">
            <a:spAutoFit/>
          </a:bodyPr>
          <a:lstStyle>
            <a:lvl1pPr defTabSz="739775">
              <a:defRPr sz="2400">
                <a:solidFill>
                  <a:schemeClr val="tx1"/>
                </a:solidFill>
                <a:latin typeface="Times New Roman" panose="02020603050405020304" pitchFamily="18" charset="0"/>
              </a:defRPr>
            </a:lvl1pPr>
            <a:lvl2pPr marL="411163" defTabSz="739775">
              <a:defRPr sz="2400">
                <a:solidFill>
                  <a:schemeClr val="tx1"/>
                </a:solidFill>
                <a:latin typeface="Times New Roman" panose="02020603050405020304" pitchFamily="18" charset="0"/>
              </a:defRPr>
            </a:lvl2pPr>
            <a:lvl3pPr marL="822325" defTabSz="739775">
              <a:defRPr sz="2400">
                <a:solidFill>
                  <a:schemeClr val="tx1"/>
                </a:solidFill>
                <a:latin typeface="Times New Roman" panose="02020603050405020304" pitchFamily="18" charset="0"/>
              </a:defRPr>
            </a:lvl3pPr>
            <a:lvl4pPr marL="1235075" defTabSz="739775">
              <a:defRPr sz="2400">
                <a:solidFill>
                  <a:schemeClr val="tx1"/>
                </a:solidFill>
                <a:latin typeface="Times New Roman" panose="02020603050405020304" pitchFamily="18" charset="0"/>
              </a:defRPr>
            </a:lvl4pPr>
            <a:lvl5pPr marL="1646238" defTabSz="739775">
              <a:defRPr sz="2400">
                <a:solidFill>
                  <a:schemeClr val="tx1"/>
                </a:solidFill>
                <a:latin typeface="Times New Roman" panose="02020603050405020304" pitchFamily="18" charset="0"/>
              </a:defRPr>
            </a:lvl5pPr>
            <a:lvl6pPr marL="2103438" defTabSz="739775" eaLnBrk="0" fontAlgn="base" hangingPunct="0">
              <a:spcBef>
                <a:spcPct val="0"/>
              </a:spcBef>
              <a:spcAft>
                <a:spcPct val="0"/>
              </a:spcAft>
              <a:defRPr sz="2400">
                <a:solidFill>
                  <a:schemeClr val="tx1"/>
                </a:solidFill>
                <a:latin typeface="Times New Roman" panose="02020603050405020304" pitchFamily="18" charset="0"/>
              </a:defRPr>
            </a:lvl6pPr>
            <a:lvl7pPr marL="2560638" defTabSz="739775" eaLnBrk="0" fontAlgn="base" hangingPunct="0">
              <a:spcBef>
                <a:spcPct val="0"/>
              </a:spcBef>
              <a:spcAft>
                <a:spcPct val="0"/>
              </a:spcAft>
              <a:defRPr sz="2400">
                <a:solidFill>
                  <a:schemeClr val="tx1"/>
                </a:solidFill>
                <a:latin typeface="Times New Roman" panose="02020603050405020304" pitchFamily="18" charset="0"/>
              </a:defRPr>
            </a:lvl7pPr>
            <a:lvl8pPr marL="3017838" defTabSz="739775" eaLnBrk="0" fontAlgn="base" hangingPunct="0">
              <a:spcBef>
                <a:spcPct val="0"/>
              </a:spcBef>
              <a:spcAft>
                <a:spcPct val="0"/>
              </a:spcAft>
              <a:defRPr sz="2400">
                <a:solidFill>
                  <a:schemeClr val="tx1"/>
                </a:solidFill>
                <a:latin typeface="Times New Roman" panose="02020603050405020304" pitchFamily="18" charset="0"/>
              </a:defRPr>
            </a:lvl8pPr>
            <a:lvl9pPr marL="3475038" defTabSz="739775" eaLnBrk="0" fontAlgn="base" hangingPunct="0">
              <a:spcBef>
                <a:spcPct val="0"/>
              </a:spcBef>
              <a:spcAft>
                <a:spcPct val="0"/>
              </a:spcAft>
              <a:defRPr sz="2400">
                <a:solidFill>
                  <a:schemeClr val="tx1"/>
                </a:solidFill>
                <a:latin typeface="Times New Roman" panose="02020603050405020304" pitchFamily="18" charset="0"/>
              </a:defRPr>
            </a:lvl9pPr>
          </a:lstStyle>
          <a:p>
            <a:r>
              <a:rPr lang="es-ES_tradnl" altLang="es-ES" sz="1600" b="1" dirty="0" smtClean="0">
                <a:latin typeface="Arial" panose="020B0604020202020204" pitchFamily="34" charset="0"/>
              </a:rPr>
              <a:t>INTELLIGENCE</a:t>
            </a:r>
            <a:endParaRPr lang="es-ES_tradnl" altLang="es-ES" sz="1600" b="1" dirty="0">
              <a:latin typeface="Arial" panose="020B0604020202020204" pitchFamily="34" charset="0"/>
            </a:endParaRPr>
          </a:p>
        </p:txBody>
      </p:sp>
      <p:sp>
        <p:nvSpPr>
          <p:cNvPr id="223246" name="Rectangle 14"/>
          <p:cNvSpPr>
            <a:spLocks noChangeArrowheads="1"/>
          </p:cNvSpPr>
          <p:nvPr/>
        </p:nvSpPr>
        <p:spPr bwMode="auto">
          <a:xfrm>
            <a:off x="546100" y="4540250"/>
            <a:ext cx="251618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just"/>
            <a:r>
              <a:rPr lang="es-ES_tradnl" altLang="es-ES" sz="1600" b="1" dirty="0" err="1" smtClean="0">
                <a:latin typeface="Arial" panose="020B0604020202020204" pitchFamily="34" charset="0"/>
              </a:rPr>
              <a:t>What</a:t>
            </a:r>
            <a:r>
              <a:rPr lang="es-ES_tradnl" altLang="es-ES" sz="1600" b="1" dirty="0" smtClean="0">
                <a:latin typeface="Arial" panose="020B0604020202020204" pitchFamily="34" charset="0"/>
              </a:rPr>
              <a:t> data to use </a:t>
            </a:r>
            <a:endParaRPr lang="es-ES_tradnl" altLang="es-ES" sz="1600" b="1" dirty="0">
              <a:solidFill>
                <a:schemeClr val="tx1"/>
              </a:solidFill>
              <a:latin typeface="Arial" panose="020B0604020202020204" pitchFamily="34" charset="0"/>
            </a:endParaRPr>
          </a:p>
        </p:txBody>
      </p:sp>
      <p:sp>
        <p:nvSpPr>
          <p:cNvPr id="223247" name="Rectangle 15"/>
          <p:cNvSpPr>
            <a:spLocks noChangeArrowheads="1"/>
          </p:cNvSpPr>
          <p:nvPr/>
        </p:nvSpPr>
        <p:spPr bwMode="auto">
          <a:xfrm>
            <a:off x="3425825" y="4518978"/>
            <a:ext cx="2276475"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just"/>
            <a:r>
              <a:rPr lang="es-ES_tradnl" altLang="es-ES" sz="1600" b="1" dirty="0" err="1" smtClean="0">
                <a:latin typeface="Arial" panose="020B0604020202020204" pitchFamily="34" charset="0"/>
              </a:rPr>
              <a:t>How</a:t>
            </a:r>
            <a:r>
              <a:rPr lang="es-ES_tradnl" altLang="es-ES" sz="1600" b="1" dirty="0" smtClean="0">
                <a:latin typeface="Arial" panose="020B0604020202020204" pitchFamily="34" charset="0"/>
              </a:rPr>
              <a:t> to </a:t>
            </a:r>
            <a:r>
              <a:rPr lang="es-ES_tradnl" altLang="es-ES" sz="1600" b="1" dirty="0" err="1" smtClean="0">
                <a:latin typeface="Arial" panose="020B0604020202020204" pitchFamily="34" charset="0"/>
              </a:rPr>
              <a:t>model</a:t>
            </a:r>
            <a:r>
              <a:rPr lang="es-ES_tradnl" altLang="es-ES" sz="1600" b="1" dirty="0" smtClean="0">
                <a:latin typeface="Arial" panose="020B0604020202020204" pitchFamily="34" charset="0"/>
              </a:rPr>
              <a:t> </a:t>
            </a:r>
            <a:r>
              <a:rPr lang="es-ES_tradnl" altLang="es-ES" sz="1600" b="1" dirty="0" err="1" smtClean="0">
                <a:latin typeface="Arial" panose="020B0604020202020204" pitchFamily="34" charset="0"/>
              </a:rPr>
              <a:t>them</a:t>
            </a:r>
            <a:endParaRPr lang="es-ES_tradnl" altLang="es-ES" sz="1600" b="1" dirty="0">
              <a:solidFill>
                <a:schemeClr val="tx1"/>
              </a:solidFill>
              <a:latin typeface="Arial" panose="020B0604020202020204" pitchFamily="34" charset="0"/>
            </a:endParaRPr>
          </a:p>
        </p:txBody>
      </p:sp>
      <p:sp>
        <p:nvSpPr>
          <p:cNvPr id="223248" name="Rectangle 16"/>
          <p:cNvSpPr>
            <a:spLocks noChangeArrowheads="1"/>
          </p:cNvSpPr>
          <p:nvPr/>
        </p:nvSpPr>
        <p:spPr bwMode="auto">
          <a:xfrm>
            <a:off x="6118225" y="4540250"/>
            <a:ext cx="2373313" cy="107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just"/>
            <a:r>
              <a:rPr lang="es-ES_tradnl" altLang="es-ES" sz="1600" b="1" dirty="0" err="1" smtClean="0">
                <a:latin typeface="Arial" panose="020B0604020202020204" pitchFamily="34" charset="0"/>
              </a:rPr>
              <a:t>Take</a:t>
            </a:r>
            <a:r>
              <a:rPr lang="es-ES_tradnl" altLang="es-ES" sz="1600" b="1" dirty="0" smtClean="0">
                <a:latin typeface="Arial" panose="020B0604020202020204" pitchFamily="34" charset="0"/>
              </a:rPr>
              <a:t> </a:t>
            </a:r>
            <a:r>
              <a:rPr lang="es-ES_tradnl" altLang="es-ES" sz="1600" b="1" dirty="0" err="1" smtClean="0">
                <a:latin typeface="Arial" panose="020B0604020202020204" pitchFamily="34" charset="0"/>
              </a:rPr>
              <a:t>model</a:t>
            </a:r>
            <a:r>
              <a:rPr lang="es-ES_tradnl" altLang="es-ES" sz="1600" b="1" dirty="0" smtClean="0">
                <a:latin typeface="Arial" panose="020B0604020202020204" pitchFamily="34" charset="0"/>
              </a:rPr>
              <a:t> </a:t>
            </a:r>
            <a:r>
              <a:rPr lang="es-ES_tradnl" altLang="es-ES" sz="1600" b="1" dirty="0" err="1" smtClean="0">
                <a:latin typeface="Arial" panose="020B0604020202020204" pitchFamily="34" charset="0"/>
              </a:rPr>
              <a:t>results</a:t>
            </a:r>
            <a:r>
              <a:rPr lang="es-ES_tradnl" altLang="es-ES" sz="1600" b="1" dirty="0" smtClean="0">
                <a:latin typeface="Arial" panose="020B0604020202020204" pitchFamily="34" charset="0"/>
              </a:rPr>
              <a:t> and </a:t>
            </a:r>
            <a:r>
              <a:rPr lang="es-ES_tradnl" altLang="es-ES" sz="1600" b="1" dirty="0" err="1" smtClean="0">
                <a:latin typeface="Arial" panose="020B0604020202020204" pitchFamily="34" charset="0"/>
              </a:rPr>
              <a:t>embed</a:t>
            </a:r>
            <a:r>
              <a:rPr lang="es-ES_tradnl" altLang="es-ES" sz="1600" b="1" dirty="0" smtClean="0">
                <a:latin typeface="Arial" panose="020B0604020202020204" pitchFamily="34" charset="0"/>
              </a:rPr>
              <a:t> </a:t>
            </a:r>
            <a:r>
              <a:rPr lang="es-ES_tradnl" altLang="es-ES" sz="1600" b="1" dirty="0" err="1" smtClean="0">
                <a:latin typeface="Arial" panose="020B0604020202020204" pitchFamily="34" charset="0"/>
              </a:rPr>
              <a:t>them</a:t>
            </a:r>
            <a:r>
              <a:rPr lang="es-ES_tradnl" altLang="es-ES" sz="1600" b="1" dirty="0" smtClean="0">
                <a:latin typeface="Arial" panose="020B0604020202020204" pitchFamily="34" charset="0"/>
              </a:rPr>
              <a:t> </a:t>
            </a:r>
            <a:r>
              <a:rPr lang="es-ES_tradnl" altLang="es-ES" sz="1600" b="1" dirty="0" err="1" smtClean="0">
                <a:latin typeface="Arial" panose="020B0604020202020204" pitchFamily="34" charset="0"/>
              </a:rPr>
              <a:t>into</a:t>
            </a:r>
            <a:r>
              <a:rPr lang="es-ES_tradnl" altLang="es-ES" sz="1600" b="1" dirty="0" smtClean="0">
                <a:latin typeface="Arial" panose="020B0604020202020204" pitchFamily="34" charset="0"/>
              </a:rPr>
              <a:t> </a:t>
            </a:r>
            <a:r>
              <a:rPr lang="es-ES_tradnl" altLang="es-ES" sz="1600" b="1" dirty="0" err="1" smtClean="0">
                <a:latin typeface="Arial" panose="020B0604020202020204" pitchFamily="34" charset="0"/>
              </a:rPr>
              <a:t>business</a:t>
            </a:r>
            <a:r>
              <a:rPr lang="es-ES_tradnl" altLang="es-ES" sz="1600" b="1" dirty="0" smtClean="0">
                <a:latin typeface="Arial" panose="020B0604020202020204" pitchFamily="34" charset="0"/>
              </a:rPr>
              <a:t> decisión </a:t>
            </a:r>
            <a:r>
              <a:rPr lang="es-ES_tradnl" altLang="es-ES" sz="1600" b="1" dirty="0" err="1" smtClean="0">
                <a:latin typeface="Arial" panose="020B0604020202020204" pitchFamily="34" charset="0"/>
              </a:rPr>
              <a:t>processes</a:t>
            </a:r>
            <a:endParaRPr lang="es-ES_tradnl" altLang="es-ES" sz="1600" b="1" dirty="0">
              <a:solidFill>
                <a:schemeClr val="tx1"/>
              </a:solidFill>
              <a:latin typeface="Arial" panose="020B0604020202020204" pitchFamily="34" charset="0"/>
            </a:endParaRPr>
          </a:p>
        </p:txBody>
      </p:sp>
      <p:sp>
        <p:nvSpPr>
          <p:cNvPr id="223249" name="AutoShape 17"/>
          <p:cNvSpPr>
            <a:spLocks noChangeArrowheads="1"/>
          </p:cNvSpPr>
          <p:nvPr/>
        </p:nvSpPr>
        <p:spPr bwMode="auto">
          <a:xfrm>
            <a:off x="2857500" y="3086100"/>
            <a:ext cx="600075" cy="558800"/>
          </a:xfrm>
          <a:prstGeom prst="rightArrow">
            <a:avLst>
              <a:gd name="adj1" fmla="val 50000"/>
              <a:gd name="adj2" fmla="val 53698"/>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400" b="1"/>
          </a:p>
        </p:txBody>
      </p:sp>
      <p:sp>
        <p:nvSpPr>
          <p:cNvPr id="223250" name="AutoShape 18"/>
          <p:cNvSpPr>
            <a:spLocks noChangeArrowheads="1"/>
          </p:cNvSpPr>
          <p:nvPr/>
        </p:nvSpPr>
        <p:spPr bwMode="auto">
          <a:xfrm>
            <a:off x="5626100" y="3060700"/>
            <a:ext cx="600075" cy="558800"/>
          </a:xfrm>
          <a:prstGeom prst="rightArrow">
            <a:avLst>
              <a:gd name="adj1" fmla="val 50000"/>
              <a:gd name="adj2" fmla="val 53698"/>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400" b="1"/>
          </a:p>
        </p:txBody>
      </p:sp>
      <p:sp>
        <p:nvSpPr>
          <p:cNvPr id="223251" name="AutoShape 19"/>
          <p:cNvSpPr>
            <a:spLocks noChangeArrowheads="1"/>
          </p:cNvSpPr>
          <p:nvPr/>
        </p:nvSpPr>
        <p:spPr bwMode="auto">
          <a:xfrm rot="16200000" flipH="1">
            <a:off x="1644650" y="2190750"/>
            <a:ext cx="520700" cy="457200"/>
          </a:xfrm>
          <a:prstGeom prst="rightArrow">
            <a:avLst>
              <a:gd name="adj1" fmla="val 50000"/>
              <a:gd name="adj2" fmla="val 56950"/>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23252" name="Line 20"/>
          <p:cNvSpPr>
            <a:spLocks noChangeShapeType="1"/>
          </p:cNvSpPr>
          <p:nvPr/>
        </p:nvSpPr>
        <p:spPr bwMode="auto">
          <a:xfrm>
            <a:off x="1790700" y="2095500"/>
            <a:ext cx="5575300" cy="0"/>
          </a:xfrm>
          <a:prstGeom prst="line">
            <a:avLst/>
          </a:prstGeom>
          <a:noFill/>
          <a:ln w="1270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23253" name="Line 21"/>
          <p:cNvSpPr>
            <a:spLocks noChangeShapeType="1"/>
          </p:cNvSpPr>
          <p:nvPr/>
        </p:nvSpPr>
        <p:spPr bwMode="auto">
          <a:xfrm>
            <a:off x="7302500" y="2146300"/>
            <a:ext cx="0" cy="406400"/>
          </a:xfrm>
          <a:prstGeom prst="line">
            <a:avLst/>
          </a:prstGeom>
          <a:noFill/>
          <a:ln w="1270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2"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Analytics</a:t>
            </a:r>
            <a:r>
              <a:rPr lang="es-ES_tradnl" sz="2000" kern="0" dirty="0" smtClean="0"/>
              <a:t> </a:t>
            </a:r>
            <a:r>
              <a:rPr lang="es-ES_tradnl" sz="2000" kern="0" dirty="0" err="1" smtClean="0"/>
              <a:t>Process</a:t>
            </a:r>
            <a:endParaRPr lang="es-ES_tradnl" sz="2000" kern="0" dirty="0"/>
          </a:p>
        </p:txBody>
      </p:sp>
    </p:spTree>
    <p:extLst>
      <p:ext uri="{BB962C8B-B14F-4D97-AF65-F5344CB8AC3E}">
        <p14:creationId xmlns:p14="http://schemas.microsoft.com/office/powerpoint/2010/main" val="1720579563"/>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30</a:t>
            </a:fld>
            <a:endParaRPr lang="es-ES_tradnl" dirty="0"/>
          </a:p>
        </p:txBody>
      </p:sp>
      <p:sp>
        <p:nvSpPr>
          <p:cNvPr id="5" name="4 Marcador de contenido"/>
          <p:cNvSpPr>
            <a:spLocks noGrp="1"/>
          </p:cNvSpPr>
          <p:nvPr>
            <p:ph sz="quarter" idx="1"/>
          </p:nvPr>
        </p:nvSpPr>
        <p:spPr>
          <a:xfrm>
            <a:off x="457199" y="864054"/>
            <a:ext cx="8507289" cy="4937760"/>
          </a:xfrm>
        </p:spPr>
        <p:txBody>
          <a:bodyPr>
            <a:normAutofit/>
          </a:bodyPr>
          <a:lstStyle/>
          <a:p>
            <a:r>
              <a:rPr lang="en-US" sz="2000" dirty="0" smtClean="0"/>
              <a:t>How to do it?</a:t>
            </a:r>
          </a:p>
          <a:p>
            <a:pPr lvl="1">
              <a:lnSpc>
                <a:spcPct val="150000"/>
              </a:lnSpc>
            </a:pPr>
            <a:r>
              <a:rPr lang="en-US" sz="1600" b="1" dirty="0" smtClean="0"/>
              <a:t>Integrating complex and heterogeneous data from different data sources in a Big Data platform .</a:t>
            </a:r>
          </a:p>
          <a:p>
            <a:pPr lvl="1">
              <a:lnSpc>
                <a:spcPct val="150000"/>
              </a:lnSpc>
            </a:pPr>
            <a:r>
              <a:rPr lang="en-US" sz="1600" b="1" dirty="0"/>
              <a:t>D</a:t>
            </a:r>
            <a:r>
              <a:rPr lang="en-US" sz="1600" b="1" dirty="0" smtClean="0"/>
              <a:t>eploying complex mathematical algorithms to identify the gaps and build a satisfaction index at individual customer level.</a:t>
            </a:r>
          </a:p>
          <a:p>
            <a:pPr lvl="1">
              <a:lnSpc>
                <a:spcPct val="150000"/>
              </a:lnSpc>
            </a:pPr>
            <a:r>
              <a:rPr lang="en-US" sz="1600" b="1" dirty="0" smtClean="0"/>
              <a:t>Training algorithms continually </a:t>
            </a:r>
            <a:r>
              <a:rPr lang="en-US" sz="1600" dirty="0"/>
              <a:t>to improve performance </a:t>
            </a:r>
            <a:r>
              <a:rPr lang="en-US" sz="1600" dirty="0" smtClean="0"/>
              <a:t>overtime …</a:t>
            </a:r>
          </a:p>
          <a:p>
            <a:pPr lvl="1">
              <a:lnSpc>
                <a:spcPct val="150000"/>
              </a:lnSpc>
            </a:pPr>
            <a:r>
              <a:rPr lang="en-US" sz="1600" b="1" dirty="0" smtClean="0"/>
              <a:t>… and implementing them: reporting </a:t>
            </a:r>
            <a:r>
              <a:rPr lang="en-US" sz="1600" dirty="0" smtClean="0"/>
              <a:t>when a significant change on customer satisfaction index happen, at required level (by customer, business process or segments).</a:t>
            </a:r>
          </a:p>
          <a:p>
            <a:pPr lvl="2"/>
            <a:endParaRPr lang="en-US" sz="1400" dirty="0"/>
          </a:p>
        </p:txBody>
      </p:sp>
      <p:graphicFrame>
        <p:nvGraphicFramePr>
          <p:cNvPr id="6" name="5 Diagrama"/>
          <p:cNvGraphicFramePr/>
          <p:nvPr>
            <p:extLst/>
          </p:nvPr>
        </p:nvGraphicFramePr>
        <p:xfrm>
          <a:off x="1043608" y="4563637"/>
          <a:ext cx="7560840" cy="167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a:t>
            </a:r>
            <a:r>
              <a:rPr lang="es-ES_tradnl" sz="2000" kern="0" dirty="0" err="1" smtClean="0"/>
              <a:t>Predictive</a:t>
            </a:r>
            <a:r>
              <a:rPr lang="es-ES_tradnl" sz="2000" kern="0" dirty="0" smtClean="0"/>
              <a:t> </a:t>
            </a:r>
            <a:r>
              <a:rPr lang="es-ES_tradnl" sz="2000" kern="0" dirty="0" err="1" smtClean="0"/>
              <a:t>Analytics</a:t>
            </a:r>
            <a:endParaRPr lang="es-ES_tradnl" sz="2000" kern="0" dirty="0"/>
          </a:p>
        </p:txBody>
      </p:sp>
    </p:spTree>
    <p:extLst>
      <p:ext uri="{BB962C8B-B14F-4D97-AF65-F5344CB8AC3E}">
        <p14:creationId xmlns:p14="http://schemas.microsoft.com/office/powerpoint/2010/main" val="16628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31</a:t>
            </a:fld>
            <a:endParaRPr lang="es-ES_tradnl" dirty="0"/>
          </a:p>
        </p:txBody>
      </p:sp>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sp>
        <p:nvSpPr>
          <p:cNvPr id="6" name="4 Marcador de contenido"/>
          <p:cNvSpPr>
            <a:spLocks noGrp="1"/>
          </p:cNvSpPr>
          <p:nvPr>
            <p:ph sz="quarter" idx="1"/>
          </p:nvPr>
        </p:nvSpPr>
        <p:spPr>
          <a:xfrm>
            <a:off x="457200" y="928920"/>
            <a:ext cx="8435280" cy="4937760"/>
          </a:xfrm>
        </p:spPr>
        <p:txBody>
          <a:bodyPr>
            <a:normAutofit/>
          </a:bodyPr>
          <a:lstStyle/>
          <a:p>
            <a:r>
              <a:rPr lang="en-US" sz="1800" dirty="0" smtClean="0"/>
              <a:t>How to do it? </a:t>
            </a:r>
            <a:br>
              <a:rPr lang="en-US" sz="1800" dirty="0" smtClean="0"/>
            </a:br>
            <a:r>
              <a:rPr lang="en-US" sz="1800" dirty="0" smtClean="0"/>
              <a:t/>
            </a:r>
            <a:br>
              <a:rPr lang="en-US" sz="1800" dirty="0" smtClean="0"/>
            </a:br>
            <a:r>
              <a:rPr lang="en-US" sz="1800" dirty="0" smtClean="0"/>
              <a:t>First , working together, with the customer, we identify critical factors and touch points with customers to map processes, tasks and data availability:</a:t>
            </a:r>
          </a:p>
          <a:p>
            <a:pPr marL="0" indent="0">
              <a:buNone/>
            </a:pPr>
            <a:endParaRPr lang="en-US" sz="1800" b="1" dirty="0" smtClean="0"/>
          </a:p>
          <a:p>
            <a:pPr marL="0" indent="0">
              <a:buNone/>
            </a:pPr>
            <a:endParaRPr lang="en-US" sz="1800" dirty="0" smtClean="0"/>
          </a:p>
          <a:p>
            <a:pPr lvl="2"/>
            <a:endParaRPr lang="es-ES" sz="1400" dirty="0"/>
          </a:p>
        </p:txBody>
      </p:sp>
      <p:graphicFrame>
        <p:nvGraphicFramePr>
          <p:cNvPr id="7" name="6 Diagrama"/>
          <p:cNvGraphicFramePr/>
          <p:nvPr>
            <p:extLst>
              <p:ext uri="{D42A27DB-BD31-4B8C-83A1-F6EECF244321}">
                <p14:modId xmlns:p14="http://schemas.microsoft.com/office/powerpoint/2010/main" val="3288424724"/>
              </p:ext>
            </p:extLst>
          </p:nvPr>
        </p:nvGraphicFramePr>
        <p:xfrm>
          <a:off x="667657" y="2483096"/>
          <a:ext cx="4178464" cy="3773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1506" y="2336792"/>
            <a:ext cx="3773722" cy="3773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7754" y="102054"/>
            <a:ext cx="26209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1725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a:xfrm>
            <a:off x="8448675" y="6488113"/>
            <a:ext cx="652463" cy="341312"/>
          </a:xfrm>
        </p:spPr>
        <p:txBody>
          <a:bodyPr/>
          <a:lstStyle/>
          <a:p>
            <a:pPr>
              <a:defRPr/>
            </a:pPr>
            <a:fld id="{3804C9F9-AE03-4061-8B60-458662F8215B}" type="slidenum">
              <a:rPr lang="es-ES_tradnl" smtClean="0"/>
              <a:pPr>
                <a:defRPr/>
              </a:pPr>
              <a:t>32</a:t>
            </a:fld>
            <a:endParaRPr lang="es-ES_tradnl"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754" y="102054"/>
            <a:ext cx="26209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4 Marcador de contenido"/>
          <p:cNvSpPr>
            <a:spLocks noGrp="1"/>
          </p:cNvSpPr>
          <p:nvPr>
            <p:ph sz="quarter" idx="1"/>
          </p:nvPr>
        </p:nvSpPr>
        <p:spPr>
          <a:xfrm>
            <a:off x="457200" y="899892"/>
            <a:ext cx="8435280" cy="4937760"/>
          </a:xfrm>
        </p:spPr>
        <p:txBody>
          <a:bodyPr>
            <a:normAutofit/>
          </a:bodyPr>
          <a:lstStyle/>
          <a:p>
            <a:r>
              <a:rPr lang="en-US" sz="1800" dirty="0" smtClean="0"/>
              <a:t>How  to do it? </a:t>
            </a:r>
            <a:br>
              <a:rPr lang="en-US" sz="1800" dirty="0" smtClean="0"/>
            </a:br>
            <a:endParaRPr lang="en-US" sz="1800" dirty="0" smtClean="0"/>
          </a:p>
          <a:p>
            <a:r>
              <a:rPr lang="en-US" sz="1800" dirty="0" smtClean="0"/>
              <a:t>Then</a:t>
            </a:r>
            <a:r>
              <a:rPr lang="en-US" sz="1800" dirty="0" smtClean="0"/>
              <a:t>, </a:t>
            </a:r>
            <a:r>
              <a:rPr lang="en-US" sz="1800" dirty="0"/>
              <a:t>relevant data </a:t>
            </a:r>
            <a:r>
              <a:rPr lang="en-US" sz="1800" dirty="0" smtClean="0"/>
              <a:t>is captured all the from the overall data sources across the customer </a:t>
            </a:r>
            <a:r>
              <a:rPr lang="en-US" sz="1800" dirty="0"/>
              <a:t>j</a:t>
            </a:r>
            <a:r>
              <a:rPr lang="en-US" sz="1800" dirty="0" smtClean="0"/>
              <a:t>ourney.</a:t>
            </a:r>
            <a:endParaRPr lang="en-US" sz="1800" b="1" dirty="0" smtClean="0"/>
          </a:p>
          <a:p>
            <a:pPr marL="0" indent="0">
              <a:buNone/>
            </a:pPr>
            <a:endParaRPr lang="en-US" sz="1800" dirty="0" smtClean="0"/>
          </a:p>
          <a:p>
            <a:pPr lvl="2"/>
            <a:endParaRPr lang="es-ES" sz="1400" dirty="0"/>
          </a:p>
        </p:txBody>
      </p:sp>
      <p:sp>
        <p:nvSpPr>
          <p:cNvPr id="7"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grpSp>
        <p:nvGrpSpPr>
          <p:cNvPr id="8" name="7 Grupo"/>
          <p:cNvGrpSpPr/>
          <p:nvPr/>
        </p:nvGrpSpPr>
        <p:grpSpPr>
          <a:xfrm>
            <a:off x="1024319" y="2236882"/>
            <a:ext cx="7508121" cy="3878397"/>
            <a:chOff x="395536" y="1988840"/>
            <a:chExt cx="8712968" cy="4430380"/>
          </a:xfrm>
        </p:grpSpPr>
        <p:sp>
          <p:nvSpPr>
            <p:cNvPr id="9" name="8 Rectángulo"/>
            <p:cNvSpPr/>
            <p:nvPr/>
          </p:nvSpPr>
          <p:spPr>
            <a:xfrm>
              <a:off x="4591910" y="2242756"/>
              <a:ext cx="1656184" cy="3850540"/>
            </a:xfrm>
            <a:prstGeom prst="rect">
              <a:avLst/>
            </a:prstGeom>
            <a:solidFill>
              <a:srgbClr val="FAE2E6"/>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p:cNvSpPr/>
            <p:nvPr/>
          </p:nvSpPr>
          <p:spPr>
            <a:xfrm>
              <a:off x="2647694" y="2242756"/>
              <a:ext cx="1656184" cy="3850540"/>
            </a:xfrm>
            <a:prstGeom prst="rect">
              <a:avLst/>
            </a:prstGeom>
            <a:solidFill>
              <a:srgbClr val="FAE2E6"/>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Disco magnético"/>
            <p:cNvSpPr/>
            <p:nvPr/>
          </p:nvSpPr>
          <p:spPr>
            <a:xfrm>
              <a:off x="2791710" y="2492896"/>
              <a:ext cx="1440160" cy="1656184"/>
            </a:xfrm>
            <a:prstGeom prst="flowChartMagneticDisk">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smtClean="0">
                  <a:solidFill>
                    <a:schemeClr val="bg1"/>
                  </a:solidFill>
                </a:rPr>
                <a:t>CUSTOMER SURVEYS</a:t>
              </a:r>
            </a:p>
            <a:p>
              <a:pPr algn="ctr"/>
              <a:endParaRPr lang="es-ES" sz="900" b="1" dirty="0" smtClean="0">
                <a:solidFill>
                  <a:schemeClr val="bg1"/>
                </a:solidFill>
              </a:endParaRPr>
            </a:p>
            <a:p>
              <a:pPr algn="ctr"/>
              <a:r>
                <a:rPr lang="es-ES" sz="900" b="1" dirty="0" smtClean="0">
                  <a:solidFill>
                    <a:schemeClr val="bg1"/>
                  </a:solidFill>
                </a:rPr>
                <a:t>VOICE FILES</a:t>
              </a:r>
            </a:p>
            <a:p>
              <a:pPr algn="ctr"/>
              <a:endParaRPr lang="es-ES" sz="900" b="1" dirty="0" smtClean="0">
                <a:solidFill>
                  <a:schemeClr val="bg1"/>
                </a:solidFill>
              </a:endParaRPr>
            </a:p>
            <a:p>
              <a:pPr algn="ctr"/>
              <a:r>
                <a:rPr lang="es-ES" sz="900" b="1" dirty="0" smtClean="0">
                  <a:solidFill>
                    <a:schemeClr val="bg1"/>
                  </a:solidFill>
                </a:rPr>
                <a:t>SOCIAL NETWORKS</a:t>
              </a:r>
              <a:endParaRPr lang="es-ES" sz="900" b="1" dirty="0">
                <a:solidFill>
                  <a:schemeClr val="bg1"/>
                </a:solidFill>
              </a:endParaRPr>
            </a:p>
          </p:txBody>
        </p:sp>
        <p:sp>
          <p:nvSpPr>
            <p:cNvPr id="12" name="11 Disco magnético"/>
            <p:cNvSpPr/>
            <p:nvPr/>
          </p:nvSpPr>
          <p:spPr>
            <a:xfrm>
              <a:off x="4663918" y="2492896"/>
              <a:ext cx="1440160" cy="1656184"/>
            </a:xfrm>
            <a:prstGeom prst="flowChartMagneticDisk">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smtClean="0"/>
                <a:t>CUSTOMER QUALITY SERVICE</a:t>
              </a:r>
            </a:p>
            <a:p>
              <a:pPr algn="ctr"/>
              <a:endParaRPr lang="es-ES" sz="900" b="1" dirty="0"/>
            </a:p>
            <a:p>
              <a:pPr algn="ctr"/>
              <a:r>
                <a:rPr lang="es-ES" sz="900" b="1" dirty="0" smtClean="0"/>
                <a:t>CUSTOMER BEHAVIOR</a:t>
              </a:r>
              <a:endParaRPr lang="es-ES" sz="900" b="1" dirty="0"/>
            </a:p>
          </p:txBody>
        </p:sp>
        <p:sp>
          <p:nvSpPr>
            <p:cNvPr id="13" name="12 Disco magnético"/>
            <p:cNvSpPr/>
            <p:nvPr/>
          </p:nvSpPr>
          <p:spPr>
            <a:xfrm>
              <a:off x="2791710" y="4293096"/>
              <a:ext cx="1440160" cy="1656184"/>
            </a:xfrm>
            <a:prstGeom prst="flowChartMagneticDisk">
              <a:avLst/>
            </a:prstGeom>
            <a:solidFill>
              <a:srgbClr val="993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smtClean="0"/>
                <a:t>SURVEYS ANALYSIS</a:t>
              </a:r>
            </a:p>
            <a:p>
              <a:pPr algn="ctr"/>
              <a:endParaRPr lang="es-ES" sz="900" b="1" dirty="0" smtClean="0"/>
            </a:p>
            <a:p>
              <a:pPr algn="ctr"/>
              <a:r>
                <a:rPr lang="es-ES_tradnl" sz="900" b="1" dirty="0" err="1" smtClean="0"/>
                <a:t>KPI´s</a:t>
              </a:r>
              <a:r>
                <a:rPr lang="es-ES_tradnl" sz="900" b="1" dirty="0" smtClean="0"/>
                <a:t>  </a:t>
              </a:r>
              <a:r>
                <a:rPr lang="es-ES_tradnl" sz="900" b="1" dirty="0" err="1" smtClean="0"/>
                <a:t>on</a:t>
              </a:r>
              <a:r>
                <a:rPr lang="es-ES_tradnl" sz="900" b="1" dirty="0" smtClean="0"/>
                <a:t> </a:t>
              </a:r>
              <a:r>
                <a:rPr lang="es-ES_tradnl" sz="900" b="1" dirty="0" err="1" smtClean="0"/>
                <a:t>the</a:t>
              </a:r>
              <a:r>
                <a:rPr lang="es-ES_tradnl" sz="900" b="1" dirty="0" smtClean="0"/>
                <a:t> </a:t>
              </a:r>
              <a:r>
                <a:rPr lang="es-ES_tradnl" sz="900" b="1" dirty="0" err="1" smtClean="0"/>
                <a:t>Customer</a:t>
              </a:r>
              <a:r>
                <a:rPr lang="es-ES_tradnl" sz="900" b="1" dirty="0" smtClean="0"/>
                <a:t> </a:t>
              </a:r>
              <a:r>
                <a:rPr lang="es-ES_tradnl" sz="900" b="1" dirty="0" err="1" smtClean="0"/>
                <a:t>Journey</a:t>
              </a:r>
              <a:r>
                <a:rPr lang="es-ES_tradnl" sz="900" b="1" dirty="0" smtClean="0"/>
                <a:t> </a:t>
              </a:r>
              <a:r>
                <a:rPr lang="es-ES_tradnl" sz="900" b="1" dirty="0" err="1" smtClean="0"/>
                <a:t>Touch</a:t>
              </a:r>
              <a:r>
                <a:rPr lang="es-ES_tradnl" sz="900" b="1" dirty="0" smtClean="0"/>
                <a:t> </a:t>
              </a:r>
              <a:r>
                <a:rPr lang="es-ES_tradnl" sz="900" b="1" dirty="0" err="1" smtClean="0"/>
                <a:t>Points</a:t>
              </a:r>
              <a:endParaRPr lang="es-ES" sz="900" b="1" dirty="0" smtClean="0"/>
            </a:p>
            <a:p>
              <a:pPr algn="ctr"/>
              <a:endParaRPr lang="es-ES" sz="900" b="1" dirty="0"/>
            </a:p>
            <a:p>
              <a:pPr algn="ctr"/>
              <a:r>
                <a:rPr lang="es-ES" sz="900" b="1" dirty="0" smtClean="0"/>
                <a:t>CX INDEX</a:t>
              </a:r>
              <a:endParaRPr lang="es-ES" sz="900" b="1" dirty="0"/>
            </a:p>
          </p:txBody>
        </p:sp>
        <p:sp>
          <p:nvSpPr>
            <p:cNvPr id="14" name="13 Disco magnético"/>
            <p:cNvSpPr/>
            <p:nvPr/>
          </p:nvSpPr>
          <p:spPr>
            <a:xfrm>
              <a:off x="4663918" y="4293096"/>
              <a:ext cx="1440160" cy="1656184"/>
            </a:xfrm>
            <a:prstGeom prst="flowChartMagneticDisk">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smtClean="0"/>
                <a:t>CUSTOMER FILES</a:t>
              </a:r>
            </a:p>
            <a:p>
              <a:pPr algn="ctr"/>
              <a:endParaRPr lang="es-ES" sz="900" b="1" dirty="0"/>
            </a:p>
            <a:p>
              <a:pPr algn="ctr"/>
              <a:r>
                <a:rPr lang="es-ES" sz="900" b="1" dirty="0" smtClean="0"/>
                <a:t>COMPLAIN FORMS</a:t>
              </a:r>
            </a:p>
            <a:p>
              <a:pPr algn="ctr"/>
              <a:endParaRPr lang="es-ES_tradnl" sz="900" b="1" dirty="0"/>
            </a:p>
            <a:p>
              <a:pPr algn="ctr"/>
              <a:r>
                <a:rPr lang="es-ES_tradnl" sz="900" b="1" dirty="0" smtClean="0"/>
                <a:t>OTHER</a:t>
              </a:r>
              <a:endParaRPr lang="es-ES" sz="900" b="1" dirty="0" smtClean="0"/>
            </a:p>
          </p:txBody>
        </p:sp>
        <p:cxnSp>
          <p:nvCxnSpPr>
            <p:cNvPr id="15" name="14 Conector recto de flecha"/>
            <p:cNvCxnSpPr/>
            <p:nvPr/>
          </p:nvCxnSpPr>
          <p:spPr>
            <a:xfrm>
              <a:off x="4447894" y="2132856"/>
              <a:ext cx="0" cy="4032448"/>
            </a:xfrm>
            <a:prstGeom prst="straightConnector1">
              <a:avLst/>
            </a:prstGeom>
            <a:ln w="76200" cap="sq">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a:off x="2431670" y="4221088"/>
              <a:ext cx="4176464" cy="0"/>
            </a:xfrm>
            <a:prstGeom prst="straightConnector1">
              <a:avLst/>
            </a:prstGeom>
            <a:ln w="76200" cap="sq">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16 CuadroTexto"/>
            <p:cNvSpPr txBox="1"/>
            <p:nvPr/>
          </p:nvSpPr>
          <p:spPr>
            <a:xfrm>
              <a:off x="3727814" y="1988840"/>
              <a:ext cx="1728192" cy="253916"/>
            </a:xfrm>
            <a:prstGeom prst="rect">
              <a:avLst/>
            </a:prstGeom>
            <a:noFill/>
          </p:spPr>
          <p:txBody>
            <a:bodyPr wrap="square" rtlCol="0">
              <a:spAutoFit/>
            </a:bodyPr>
            <a:lstStyle/>
            <a:p>
              <a:r>
                <a:rPr lang="es-ES" sz="1050" b="1" dirty="0" smtClean="0"/>
                <a:t>UNSTRUCTURED</a:t>
              </a:r>
              <a:endParaRPr lang="es-ES" sz="1050" b="1" dirty="0"/>
            </a:p>
          </p:txBody>
        </p:sp>
        <p:sp>
          <p:nvSpPr>
            <p:cNvPr id="18" name="17 CuadroTexto"/>
            <p:cNvSpPr txBox="1"/>
            <p:nvPr/>
          </p:nvSpPr>
          <p:spPr>
            <a:xfrm>
              <a:off x="3837716" y="6165304"/>
              <a:ext cx="1728192" cy="253916"/>
            </a:xfrm>
            <a:prstGeom prst="rect">
              <a:avLst/>
            </a:prstGeom>
            <a:noFill/>
          </p:spPr>
          <p:txBody>
            <a:bodyPr wrap="square" rtlCol="0">
              <a:spAutoFit/>
            </a:bodyPr>
            <a:lstStyle/>
            <a:p>
              <a:r>
                <a:rPr lang="es-ES" sz="1050" b="1" dirty="0" smtClean="0"/>
                <a:t>STRUCTURED</a:t>
              </a:r>
              <a:endParaRPr lang="es-ES" sz="1050" b="1" dirty="0"/>
            </a:p>
          </p:txBody>
        </p:sp>
        <p:sp>
          <p:nvSpPr>
            <p:cNvPr id="19" name="18 CuadroTexto"/>
            <p:cNvSpPr txBox="1"/>
            <p:nvPr/>
          </p:nvSpPr>
          <p:spPr>
            <a:xfrm rot="16200000">
              <a:off x="1728648" y="4022122"/>
              <a:ext cx="1008112" cy="253917"/>
            </a:xfrm>
            <a:prstGeom prst="rect">
              <a:avLst/>
            </a:prstGeom>
            <a:noFill/>
          </p:spPr>
          <p:txBody>
            <a:bodyPr wrap="square" rtlCol="0">
              <a:spAutoFit/>
            </a:bodyPr>
            <a:lstStyle/>
            <a:p>
              <a:r>
                <a:rPr lang="es-ES" sz="1050" b="1" dirty="0" smtClean="0"/>
                <a:t>DIRECT</a:t>
              </a:r>
              <a:endParaRPr lang="es-ES" sz="1050" b="1" dirty="0"/>
            </a:p>
          </p:txBody>
        </p:sp>
        <p:sp>
          <p:nvSpPr>
            <p:cNvPr id="20" name="19 CuadroTexto"/>
            <p:cNvSpPr txBox="1"/>
            <p:nvPr/>
          </p:nvSpPr>
          <p:spPr>
            <a:xfrm rot="5400000">
              <a:off x="6231037" y="4174522"/>
              <a:ext cx="1008112" cy="253917"/>
            </a:xfrm>
            <a:prstGeom prst="rect">
              <a:avLst/>
            </a:prstGeom>
            <a:noFill/>
          </p:spPr>
          <p:txBody>
            <a:bodyPr wrap="square" rtlCol="0">
              <a:spAutoFit/>
            </a:bodyPr>
            <a:lstStyle/>
            <a:p>
              <a:r>
                <a:rPr lang="es-ES" sz="1050" b="1" dirty="0" smtClean="0"/>
                <a:t>INDIRECT</a:t>
              </a:r>
              <a:endParaRPr lang="es-ES" sz="1050" b="1" dirty="0"/>
            </a:p>
          </p:txBody>
        </p:sp>
        <p:pic>
          <p:nvPicPr>
            <p:cNvPr id="21" name="Picture 4" descr="C:\Users\Vidal\Desktop\Captur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721404"/>
              <a:ext cx="1440160" cy="17958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C:\Users\Vidal\Desktop\Captura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060" y="4221088"/>
              <a:ext cx="2174444" cy="174102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22 Conector recto"/>
            <p:cNvCxnSpPr/>
            <p:nvPr/>
          </p:nvCxnSpPr>
          <p:spPr>
            <a:xfrm flipH="1">
              <a:off x="1115616" y="6021288"/>
              <a:ext cx="1353948"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flipV="1">
              <a:off x="1115616" y="5589240"/>
              <a:ext cx="0" cy="396044"/>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a:off x="6306938" y="2780928"/>
              <a:ext cx="1505422"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p:nvPr/>
          </p:nvCxnSpPr>
          <p:spPr>
            <a:xfrm>
              <a:off x="7812360" y="2780928"/>
              <a:ext cx="0" cy="137789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7" name="Picture 6" descr="C:\Users\Vidal\Desktop\Captura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2132856"/>
              <a:ext cx="1614206" cy="133701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27 Conector recto"/>
            <p:cNvCxnSpPr/>
            <p:nvPr/>
          </p:nvCxnSpPr>
          <p:spPr>
            <a:xfrm flipH="1">
              <a:off x="2009742" y="2924944"/>
              <a:ext cx="612223" cy="0"/>
            </a:xfrm>
            <a:prstGeom prst="line">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28 CuadroTexto"/>
            <p:cNvSpPr txBox="1"/>
            <p:nvPr/>
          </p:nvSpPr>
          <p:spPr>
            <a:xfrm>
              <a:off x="467544" y="2287905"/>
              <a:ext cx="1440160" cy="527370"/>
            </a:xfrm>
            <a:prstGeom prst="rect">
              <a:avLst/>
            </a:prstGeom>
            <a:solidFill>
              <a:schemeClr val="bg1"/>
            </a:solidFill>
          </p:spPr>
          <p:txBody>
            <a:bodyPr wrap="square" rtlCol="0">
              <a:spAutoFit/>
            </a:bodyPr>
            <a:lstStyle/>
            <a:p>
              <a:r>
                <a:rPr lang="es-ES" sz="800" b="1" dirty="0">
                  <a:solidFill>
                    <a:srgbClr val="000099"/>
                  </a:solidFill>
                </a:rPr>
                <a:t>EXTERNAL DATA ENRICHMENT &amp; </a:t>
              </a:r>
            </a:p>
            <a:p>
              <a:r>
                <a:rPr lang="es-ES" sz="800" b="1" dirty="0">
                  <a:solidFill>
                    <a:srgbClr val="000099"/>
                  </a:solidFill>
                </a:rPr>
                <a:t>VOICE FILES</a:t>
              </a:r>
            </a:p>
          </p:txBody>
        </p:sp>
      </p:grpSp>
      <p:sp>
        <p:nvSpPr>
          <p:cNvPr id="30" name="29 Rectángulo"/>
          <p:cNvSpPr/>
          <p:nvPr/>
        </p:nvSpPr>
        <p:spPr>
          <a:xfrm>
            <a:off x="1041936" y="3969069"/>
            <a:ext cx="1153800" cy="507831"/>
          </a:xfrm>
          <a:prstGeom prst="rect">
            <a:avLst/>
          </a:prstGeom>
          <a:solidFill>
            <a:schemeClr val="bg1"/>
          </a:solidFill>
        </p:spPr>
        <p:txBody>
          <a:bodyPr wrap="square">
            <a:spAutoFit/>
          </a:bodyPr>
          <a:lstStyle/>
          <a:p>
            <a:pPr algn="ctr"/>
            <a:r>
              <a:rPr lang="es-ES" sz="900" b="1" dirty="0">
                <a:solidFill>
                  <a:srgbClr val="000099"/>
                </a:solidFill>
              </a:rPr>
              <a:t>PRODUCT</a:t>
            </a:r>
          </a:p>
          <a:p>
            <a:pPr algn="ctr"/>
            <a:r>
              <a:rPr lang="es-ES" sz="900" b="1" dirty="0">
                <a:solidFill>
                  <a:srgbClr val="000099"/>
                </a:solidFill>
              </a:rPr>
              <a:t>OPERATIONAL DATA</a:t>
            </a:r>
          </a:p>
        </p:txBody>
      </p:sp>
      <p:sp>
        <p:nvSpPr>
          <p:cNvPr id="31" name="30 CuadroTexto"/>
          <p:cNvSpPr txBox="1"/>
          <p:nvPr/>
        </p:nvSpPr>
        <p:spPr>
          <a:xfrm>
            <a:off x="6732240" y="4445236"/>
            <a:ext cx="1621519" cy="507831"/>
          </a:xfrm>
          <a:prstGeom prst="rect">
            <a:avLst/>
          </a:prstGeom>
          <a:solidFill>
            <a:schemeClr val="bg1"/>
          </a:solidFill>
        </p:spPr>
        <p:txBody>
          <a:bodyPr wrap="square" rtlCol="0">
            <a:spAutoFit/>
          </a:bodyPr>
          <a:lstStyle/>
          <a:p>
            <a:r>
              <a:rPr lang="es-ES" sz="900" b="1" dirty="0" smtClean="0">
                <a:solidFill>
                  <a:srgbClr val="000099"/>
                </a:solidFill>
              </a:rPr>
              <a:t>CUSTOMER INTERACTION OPERATIONAL DATA</a:t>
            </a:r>
            <a:endParaRPr lang="es-ES" sz="900" b="1" dirty="0">
              <a:solidFill>
                <a:srgbClr val="000099"/>
              </a:solidFill>
            </a:endParaRPr>
          </a:p>
        </p:txBody>
      </p:sp>
    </p:spTree>
    <p:extLst>
      <p:ext uri="{BB962C8B-B14F-4D97-AF65-F5344CB8AC3E}">
        <p14:creationId xmlns:p14="http://schemas.microsoft.com/office/powerpoint/2010/main" val="3133477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33</a:t>
            </a:fld>
            <a:endParaRPr lang="es-ES_tradnl" dirty="0"/>
          </a:p>
        </p:txBody>
      </p:sp>
      <p:sp>
        <p:nvSpPr>
          <p:cNvPr id="5" name="4 Marcador de contenido"/>
          <p:cNvSpPr>
            <a:spLocks noGrp="1"/>
          </p:cNvSpPr>
          <p:nvPr>
            <p:ph sz="quarter" idx="1"/>
          </p:nvPr>
        </p:nvSpPr>
        <p:spPr>
          <a:xfrm>
            <a:off x="457200" y="1001490"/>
            <a:ext cx="8579296" cy="4937760"/>
          </a:xfrm>
        </p:spPr>
        <p:txBody>
          <a:bodyPr>
            <a:normAutofit/>
          </a:bodyPr>
          <a:lstStyle/>
          <a:p>
            <a:r>
              <a:rPr lang="en-US" sz="1800" dirty="0" smtClean="0"/>
              <a:t>How to do it? </a:t>
            </a:r>
            <a:br>
              <a:rPr lang="en-US" sz="1800" dirty="0" smtClean="0"/>
            </a:br>
            <a:endParaRPr lang="en-US" sz="1800" dirty="0" smtClean="0"/>
          </a:p>
          <a:p>
            <a:r>
              <a:rPr lang="en-US" sz="1800" dirty="0" smtClean="0"/>
              <a:t>Data </a:t>
            </a:r>
            <a:r>
              <a:rPr lang="en-US" sz="1800" dirty="0" smtClean="0"/>
              <a:t>captured is integrated in a BIG DATA Managed Platform (BDMP).</a:t>
            </a:r>
            <a:endParaRPr lang="en-US" sz="1800" b="1" dirty="0" smtClean="0"/>
          </a:p>
          <a:p>
            <a:pPr marL="0" indent="0">
              <a:buNone/>
            </a:pPr>
            <a:endParaRPr lang="en-US" sz="1800" dirty="0" smtClean="0"/>
          </a:p>
          <a:p>
            <a:pPr lvl="2"/>
            <a:endParaRPr lang="es-ES" sz="1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754" y="102054"/>
            <a:ext cx="26209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grpSp>
        <p:nvGrpSpPr>
          <p:cNvPr id="63" name="62 Grupo"/>
          <p:cNvGrpSpPr/>
          <p:nvPr/>
        </p:nvGrpSpPr>
        <p:grpSpPr>
          <a:xfrm>
            <a:off x="1475656" y="2170028"/>
            <a:ext cx="6579773" cy="4078318"/>
            <a:chOff x="683568" y="983962"/>
            <a:chExt cx="7612404" cy="5685398"/>
          </a:xfrm>
        </p:grpSpPr>
        <p:sp>
          <p:nvSpPr>
            <p:cNvPr id="64" name="Rectangle 3"/>
            <p:cNvSpPr/>
            <p:nvPr/>
          </p:nvSpPr>
          <p:spPr>
            <a:xfrm>
              <a:off x="683568" y="1480924"/>
              <a:ext cx="831260" cy="1080381"/>
            </a:xfrm>
            <a:prstGeom prst="rect">
              <a:avLst/>
            </a:prstGeom>
            <a:gradFill rotWithShape="1">
              <a:gsLst>
                <a:gs pos="0">
                  <a:srgbClr val="FADA7A">
                    <a:tint val="45000"/>
                    <a:satMod val="200000"/>
                  </a:srgbClr>
                </a:gs>
                <a:gs pos="30000">
                  <a:srgbClr val="FADA7A">
                    <a:tint val="61000"/>
                    <a:satMod val="200000"/>
                  </a:srgbClr>
                </a:gs>
                <a:gs pos="45000">
                  <a:srgbClr val="FADA7A">
                    <a:tint val="66000"/>
                    <a:satMod val="200000"/>
                  </a:srgbClr>
                </a:gs>
                <a:gs pos="55000">
                  <a:srgbClr val="FADA7A">
                    <a:tint val="66000"/>
                    <a:satMod val="200000"/>
                  </a:srgbClr>
                </a:gs>
                <a:gs pos="73000">
                  <a:srgbClr val="FADA7A">
                    <a:tint val="61000"/>
                    <a:satMod val="200000"/>
                  </a:srgbClr>
                </a:gs>
                <a:gs pos="100000">
                  <a:srgbClr val="FADA7A">
                    <a:tint val="45000"/>
                    <a:satMod val="200000"/>
                  </a:srgbClr>
                </a:gs>
              </a:gsLst>
              <a:lin ang="950000" scaled="1"/>
            </a:gradFill>
            <a:ln w="9525" cap="flat" cmpd="sng" algn="ctr">
              <a:solidFill>
                <a:srgbClr val="FADA7A"/>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Gill Sans MT"/>
                  <a:ea typeface="+mn-ea"/>
                  <a:cs typeface="+mn-cs"/>
                </a:rPr>
                <a:t>Data Source</a:t>
              </a:r>
            </a:p>
          </p:txBody>
        </p:sp>
        <p:sp>
          <p:nvSpPr>
            <p:cNvPr id="65" name="Rectangle 5"/>
            <p:cNvSpPr/>
            <p:nvPr/>
          </p:nvSpPr>
          <p:spPr>
            <a:xfrm rot="16200000">
              <a:off x="1239198" y="1852433"/>
              <a:ext cx="1080382" cy="337350"/>
            </a:xfrm>
            <a:prstGeom prst="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Extractor</a:t>
              </a:r>
            </a:p>
          </p:txBody>
        </p:sp>
        <p:cxnSp>
          <p:nvCxnSpPr>
            <p:cNvPr id="66" name="Straight Arrow Connector 8"/>
            <p:cNvCxnSpPr/>
            <p:nvPr/>
          </p:nvCxnSpPr>
          <p:spPr>
            <a:xfrm>
              <a:off x="2005597" y="2155792"/>
              <a:ext cx="845816" cy="0"/>
            </a:xfrm>
            <a:prstGeom prst="straightConnector1">
              <a:avLst/>
            </a:prstGeom>
            <a:noFill/>
            <a:ln w="38100" cap="flat" cmpd="sng" algn="ctr">
              <a:solidFill>
                <a:srgbClr val="8E736A">
                  <a:lumMod val="75000"/>
                </a:srgbClr>
              </a:solidFill>
              <a:prstDash val="solid"/>
              <a:tailEnd type="triangle" w="med" len="med"/>
            </a:ln>
            <a:effectLst/>
          </p:spPr>
        </p:cxnSp>
        <p:sp>
          <p:nvSpPr>
            <p:cNvPr id="67" name="Rectangle 11"/>
            <p:cNvSpPr/>
            <p:nvPr/>
          </p:nvSpPr>
          <p:spPr>
            <a:xfrm>
              <a:off x="2005597" y="1722751"/>
              <a:ext cx="845816" cy="337350"/>
            </a:xfrm>
            <a:prstGeom prst="rect">
              <a:avLst/>
            </a:prstGeom>
            <a:solidFill>
              <a:srgbClr val="FADA7A"/>
            </a:solidFill>
            <a:ln w="25400" cap="flat" cmpd="sng" algn="ctr">
              <a:solidFill>
                <a:sysClr val="window" lastClr="FFFFFF"/>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Sender</a:t>
              </a:r>
            </a:p>
          </p:txBody>
        </p:sp>
        <p:sp>
          <p:nvSpPr>
            <p:cNvPr id="68" name="Rectangle 13"/>
            <p:cNvSpPr/>
            <p:nvPr/>
          </p:nvSpPr>
          <p:spPr>
            <a:xfrm rot="16200000">
              <a:off x="2545093" y="1852433"/>
              <a:ext cx="1080382" cy="337350"/>
            </a:xfrm>
            <a:prstGeom prst="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Injector</a:t>
              </a:r>
            </a:p>
          </p:txBody>
        </p:sp>
        <p:sp>
          <p:nvSpPr>
            <p:cNvPr id="69" name="Rectangle 14"/>
            <p:cNvSpPr/>
            <p:nvPr/>
          </p:nvSpPr>
          <p:spPr>
            <a:xfrm rot="16200000">
              <a:off x="2949781" y="1848892"/>
              <a:ext cx="1080382" cy="337350"/>
            </a:xfrm>
            <a:prstGeom prst="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Transformer</a:t>
              </a:r>
            </a:p>
          </p:txBody>
        </p:sp>
        <p:sp>
          <p:nvSpPr>
            <p:cNvPr id="70" name="Rectangle 15"/>
            <p:cNvSpPr/>
            <p:nvPr/>
          </p:nvSpPr>
          <p:spPr>
            <a:xfrm>
              <a:off x="683568" y="2824170"/>
              <a:ext cx="831260" cy="1080381"/>
            </a:xfrm>
            <a:prstGeom prst="rect">
              <a:avLst/>
            </a:prstGeom>
            <a:gradFill rotWithShape="1">
              <a:gsLst>
                <a:gs pos="0">
                  <a:srgbClr val="FADA7A">
                    <a:tint val="45000"/>
                    <a:satMod val="200000"/>
                  </a:srgbClr>
                </a:gs>
                <a:gs pos="30000">
                  <a:srgbClr val="FADA7A">
                    <a:tint val="61000"/>
                    <a:satMod val="200000"/>
                  </a:srgbClr>
                </a:gs>
                <a:gs pos="45000">
                  <a:srgbClr val="FADA7A">
                    <a:tint val="66000"/>
                    <a:satMod val="200000"/>
                  </a:srgbClr>
                </a:gs>
                <a:gs pos="55000">
                  <a:srgbClr val="FADA7A">
                    <a:tint val="66000"/>
                    <a:satMod val="200000"/>
                  </a:srgbClr>
                </a:gs>
                <a:gs pos="73000">
                  <a:srgbClr val="FADA7A">
                    <a:tint val="61000"/>
                    <a:satMod val="200000"/>
                  </a:srgbClr>
                </a:gs>
                <a:gs pos="100000">
                  <a:srgbClr val="FADA7A">
                    <a:tint val="45000"/>
                    <a:satMod val="200000"/>
                  </a:srgbClr>
                </a:gs>
              </a:gsLst>
              <a:lin ang="950000" scaled="1"/>
            </a:gradFill>
            <a:ln w="9525" cap="flat" cmpd="sng" algn="ctr">
              <a:solidFill>
                <a:srgbClr val="FADA7A"/>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Gill Sans MT"/>
                  <a:ea typeface="+mn-ea"/>
                  <a:cs typeface="+mn-cs"/>
                </a:rPr>
                <a:t>Data Source</a:t>
              </a:r>
            </a:p>
          </p:txBody>
        </p:sp>
        <p:sp>
          <p:nvSpPr>
            <p:cNvPr id="71" name="Rectangle 16"/>
            <p:cNvSpPr/>
            <p:nvPr/>
          </p:nvSpPr>
          <p:spPr>
            <a:xfrm rot="16200000">
              <a:off x="1239198" y="3195679"/>
              <a:ext cx="1080382" cy="337350"/>
            </a:xfrm>
            <a:prstGeom prst="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Extractor</a:t>
              </a:r>
            </a:p>
          </p:txBody>
        </p:sp>
        <p:cxnSp>
          <p:nvCxnSpPr>
            <p:cNvPr id="72" name="Straight Arrow Connector 17"/>
            <p:cNvCxnSpPr/>
            <p:nvPr/>
          </p:nvCxnSpPr>
          <p:spPr>
            <a:xfrm>
              <a:off x="2005597" y="3499038"/>
              <a:ext cx="845816" cy="0"/>
            </a:xfrm>
            <a:prstGeom prst="straightConnector1">
              <a:avLst/>
            </a:prstGeom>
            <a:noFill/>
            <a:ln w="38100" cap="flat" cmpd="sng" algn="ctr">
              <a:solidFill>
                <a:srgbClr val="8E736A">
                  <a:lumMod val="75000"/>
                </a:srgbClr>
              </a:solidFill>
              <a:prstDash val="solid"/>
              <a:tailEnd type="triangle" w="med" len="med"/>
            </a:ln>
            <a:effectLst/>
          </p:spPr>
        </p:cxnSp>
        <p:sp>
          <p:nvSpPr>
            <p:cNvPr id="73" name="Rectangle 18"/>
            <p:cNvSpPr/>
            <p:nvPr/>
          </p:nvSpPr>
          <p:spPr>
            <a:xfrm>
              <a:off x="2005597" y="3065997"/>
              <a:ext cx="845816" cy="337350"/>
            </a:xfrm>
            <a:prstGeom prst="rect">
              <a:avLst/>
            </a:prstGeom>
            <a:solidFill>
              <a:srgbClr val="FADA7A"/>
            </a:solidFill>
            <a:ln w="25400" cap="flat" cmpd="sng" algn="ctr">
              <a:solidFill>
                <a:sysClr val="window" lastClr="FFFFFF"/>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Sender</a:t>
              </a:r>
            </a:p>
          </p:txBody>
        </p:sp>
        <p:sp>
          <p:nvSpPr>
            <p:cNvPr id="74" name="Rectangle 19"/>
            <p:cNvSpPr/>
            <p:nvPr/>
          </p:nvSpPr>
          <p:spPr>
            <a:xfrm rot="16200000">
              <a:off x="2545093" y="3195679"/>
              <a:ext cx="1080382" cy="337350"/>
            </a:xfrm>
            <a:prstGeom prst="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Injector</a:t>
              </a:r>
            </a:p>
          </p:txBody>
        </p:sp>
        <p:sp>
          <p:nvSpPr>
            <p:cNvPr id="75" name="Rectangle 20"/>
            <p:cNvSpPr/>
            <p:nvPr/>
          </p:nvSpPr>
          <p:spPr>
            <a:xfrm rot="16200000">
              <a:off x="2949781" y="3192138"/>
              <a:ext cx="1080382" cy="337350"/>
            </a:xfrm>
            <a:prstGeom prst="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Transformer</a:t>
              </a:r>
            </a:p>
          </p:txBody>
        </p:sp>
        <p:sp>
          <p:nvSpPr>
            <p:cNvPr id="76" name="Rectangle 21"/>
            <p:cNvSpPr/>
            <p:nvPr/>
          </p:nvSpPr>
          <p:spPr>
            <a:xfrm>
              <a:off x="3768313" y="1465992"/>
              <a:ext cx="1625157" cy="2423629"/>
            </a:xfrm>
            <a:prstGeom prst="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prstClr val="white"/>
                </a:solidFill>
                <a:effectLst/>
                <a:uLnTx/>
                <a:uFillTx/>
                <a:latin typeface="Gill Sans MT"/>
                <a:ea typeface="+mn-ea"/>
                <a:cs typeface="+mn-cs"/>
              </a:endParaRPr>
            </a:p>
          </p:txBody>
        </p:sp>
        <p:sp>
          <p:nvSpPr>
            <p:cNvPr id="77" name="Rectangle 22"/>
            <p:cNvSpPr/>
            <p:nvPr/>
          </p:nvSpPr>
          <p:spPr>
            <a:xfrm>
              <a:off x="3993573" y="1653197"/>
              <a:ext cx="1197879" cy="564880"/>
            </a:xfrm>
            <a:prstGeom prst="rect">
              <a:avLst/>
            </a:prstGeom>
            <a:gradFill rotWithShape="1">
              <a:gsLst>
                <a:gs pos="0">
                  <a:srgbClr val="9FB8CD">
                    <a:shade val="63000"/>
                  </a:srgbClr>
                </a:gs>
                <a:gs pos="30000">
                  <a:srgbClr val="9FB8CD">
                    <a:shade val="90000"/>
                    <a:satMod val="110000"/>
                  </a:srgbClr>
                </a:gs>
                <a:gs pos="45000">
                  <a:srgbClr val="9FB8CD">
                    <a:shade val="100000"/>
                    <a:satMod val="118000"/>
                  </a:srgbClr>
                </a:gs>
                <a:gs pos="55000">
                  <a:srgbClr val="9FB8CD">
                    <a:shade val="100000"/>
                    <a:satMod val="118000"/>
                  </a:srgbClr>
                </a:gs>
                <a:gs pos="73000">
                  <a:srgbClr val="9FB8CD">
                    <a:shade val="90000"/>
                    <a:satMod val="110000"/>
                  </a:srgbClr>
                </a:gs>
                <a:gs pos="100000">
                  <a:srgbClr val="9FB8CD">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9FB8CD"/>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SQL BD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Data WH</a:t>
              </a:r>
            </a:p>
          </p:txBody>
        </p:sp>
        <p:sp>
          <p:nvSpPr>
            <p:cNvPr id="78" name="Rectangle 23"/>
            <p:cNvSpPr/>
            <p:nvPr/>
          </p:nvSpPr>
          <p:spPr>
            <a:xfrm>
              <a:off x="3993571" y="2603052"/>
              <a:ext cx="1197879" cy="1110327"/>
            </a:xfrm>
            <a:prstGeom prst="rect">
              <a:avLst/>
            </a:prstGeom>
            <a:gradFill rotWithShape="1">
              <a:gsLst>
                <a:gs pos="0">
                  <a:srgbClr val="9FB8CD">
                    <a:shade val="63000"/>
                  </a:srgbClr>
                </a:gs>
                <a:gs pos="30000">
                  <a:srgbClr val="9FB8CD">
                    <a:shade val="90000"/>
                    <a:satMod val="110000"/>
                  </a:srgbClr>
                </a:gs>
                <a:gs pos="45000">
                  <a:srgbClr val="9FB8CD">
                    <a:shade val="100000"/>
                    <a:satMod val="118000"/>
                  </a:srgbClr>
                </a:gs>
                <a:gs pos="55000">
                  <a:srgbClr val="9FB8CD">
                    <a:shade val="100000"/>
                    <a:satMod val="118000"/>
                  </a:srgbClr>
                </a:gs>
                <a:gs pos="73000">
                  <a:srgbClr val="9FB8CD">
                    <a:shade val="90000"/>
                    <a:satMod val="110000"/>
                  </a:srgbClr>
                </a:gs>
                <a:gs pos="100000">
                  <a:srgbClr val="9FB8CD">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9FB8CD"/>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Big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Hadoop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No SQL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Graph DB</a:t>
              </a:r>
            </a:p>
          </p:txBody>
        </p:sp>
        <p:cxnSp>
          <p:nvCxnSpPr>
            <p:cNvPr id="79" name="Straight Arrow Connector 24"/>
            <p:cNvCxnSpPr/>
            <p:nvPr/>
          </p:nvCxnSpPr>
          <p:spPr>
            <a:xfrm>
              <a:off x="4379338" y="2221531"/>
              <a:ext cx="0" cy="339774"/>
            </a:xfrm>
            <a:prstGeom prst="straightConnector1">
              <a:avLst/>
            </a:prstGeom>
            <a:noFill/>
            <a:ln w="38100" cap="flat" cmpd="sng" algn="ctr">
              <a:solidFill>
                <a:srgbClr val="727CA3">
                  <a:lumMod val="60000"/>
                  <a:lumOff val="40000"/>
                </a:srgbClr>
              </a:solidFill>
              <a:prstDash val="solid"/>
              <a:tailEnd type="triangle" w="med" len="med"/>
            </a:ln>
            <a:effectLst/>
          </p:spPr>
        </p:cxnSp>
        <p:cxnSp>
          <p:nvCxnSpPr>
            <p:cNvPr id="80" name="Straight Arrow Connector 27"/>
            <p:cNvCxnSpPr/>
            <p:nvPr/>
          </p:nvCxnSpPr>
          <p:spPr>
            <a:xfrm flipV="1">
              <a:off x="4798048" y="2218077"/>
              <a:ext cx="0" cy="337563"/>
            </a:xfrm>
            <a:prstGeom prst="straightConnector1">
              <a:avLst/>
            </a:prstGeom>
            <a:noFill/>
            <a:ln w="38100" cap="flat" cmpd="sng" algn="ctr">
              <a:solidFill>
                <a:srgbClr val="727CA3">
                  <a:lumMod val="60000"/>
                  <a:lumOff val="40000"/>
                </a:srgbClr>
              </a:solidFill>
              <a:prstDash val="solid"/>
              <a:tailEnd type="triangle" w="med" len="med"/>
            </a:ln>
            <a:effectLst/>
          </p:spPr>
        </p:cxnSp>
        <p:sp>
          <p:nvSpPr>
            <p:cNvPr id="81" name="Rectangle 30"/>
            <p:cNvSpPr/>
            <p:nvPr/>
          </p:nvSpPr>
          <p:spPr>
            <a:xfrm>
              <a:off x="3779933" y="4401740"/>
              <a:ext cx="1625157" cy="542289"/>
            </a:xfrm>
            <a:prstGeom prst="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Core Analytics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R / Others</a:t>
              </a:r>
            </a:p>
          </p:txBody>
        </p:sp>
        <p:cxnSp>
          <p:nvCxnSpPr>
            <p:cNvPr id="82" name="Straight Arrow Connector 31"/>
            <p:cNvCxnSpPr/>
            <p:nvPr/>
          </p:nvCxnSpPr>
          <p:spPr>
            <a:xfrm>
              <a:off x="4403461" y="3893168"/>
              <a:ext cx="0" cy="501204"/>
            </a:xfrm>
            <a:prstGeom prst="straightConnector1">
              <a:avLst/>
            </a:prstGeom>
            <a:noFill/>
            <a:ln w="38100" cap="flat" cmpd="sng" algn="ctr">
              <a:solidFill>
                <a:srgbClr val="727CA3"/>
              </a:solidFill>
              <a:prstDash val="solid"/>
              <a:tailEnd type="triangle" w="med" len="med"/>
            </a:ln>
            <a:effectLst/>
          </p:spPr>
        </p:cxnSp>
        <p:cxnSp>
          <p:nvCxnSpPr>
            <p:cNvPr id="83" name="Straight Arrow Connector 33"/>
            <p:cNvCxnSpPr/>
            <p:nvPr/>
          </p:nvCxnSpPr>
          <p:spPr>
            <a:xfrm flipV="1">
              <a:off x="4791842" y="3866289"/>
              <a:ext cx="0" cy="528083"/>
            </a:xfrm>
            <a:prstGeom prst="straightConnector1">
              <a:avLst/>
            </a:prstGeom>
            <a:noFill/>
            <a:ln w="38100" cap="flat" cmpd="sng" algn="ctr">
              <a:solidFill>
                <a:srgbClr val="727CA3"/>
              </a:solidFill>
              <a:prstDash val="solid"/>
              <a:tailEnd type="triangle" w="med" len="med"/>
            </a:ln>
            <a:effectLst/>
          </p:spPr>
        </p:cxnSp>
        <p:sp>
          <p:nvSpPr>
            <p:cNvPr id="84" name="Rectangle 35"/>
            <p:cNvSpPr/>
            <p:nvPr/>
          </p:nvSpPr>
          <p:spPr>
            <a:xfrm>
              <a:off x="3768313" y="5753888"/>
              <a:ext cx="1625157" cy="542289"/>
            </a:xfrm>
            <a:prstGeom prst="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Custom Analytics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R / Others</a:t>
              </a:r>
            </a:p>
          </p:txBody>
        </p:sp>
        <p:sp>
          <p:nvSpPr>
            <p:cNvPr id="85" name="Rectangle 36"/>
            <p:cNvSpPr/>
            <p:nvPr/>
          </p:nvSpPr>
          <p:spPr>
            <a:xfrm>
              <a:off x="3779933" y="5005077"/>
              <a:ext cx="1625157" cy="481241"/>
            </a:xfrm>
            <a:prstGeom prst="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Extensibility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API</a:t>
              </a:r>
            </a:p>
          </p:txBody>
        </p:sp>
        <p:cxnSp>
          <p:nvCxnSpPr>
            <p:cNvPr id="86" name="Straight Arrow Connector 37"/>
            <p:cNvCxnSpPr/>
            <p:nvPr/>
          </p:nvCxnSpPr>
          <p:spPr>
            <a:xfrm>
              <a:off x="4394806" y="5503286"/>
              <a:ext cx="0" cy="250602"/>
            </a:xfrm>
            <a:prstGeom prst="straightConnector1">
              <a:avLst/>
            </a:prstGeom>
            <a:noFill/>
            <a:ln w="38100" cap="flat" cmpd="sng" algn="ctr">
              <a:solidFill>
                <a:srgbClr val="727CA3"/>
              </a:solidFill>
              <a:prstDash val="solid"/>
              <a:tailEnd type="triangle" w="med" len="med"/>
            </a:ln>
            <a:effectLst/>
          </p:spPr>
        </p:cxnSp>
        <p:cxnSp>
          <p:nvCxnSpPr>
            <p:cNvPr id="87" name="Straight Arrow Connector 39"/>
            <p:cNvCxnSpPr/>
            <p:nvPr/>
          </p:nvCxnSpPr>
          <p:spPr>
            <a:xfrm flipV="1">
              <a:off x="4787408" y="5503286"/>
              <a:ext cx="0" cy="250602"/>
            </a:xfrm>
            <a:prstGeom prst="straightConnector1">
              <a:avLst/>
            </a:prstGeom>
            <a:noFill/>
            <a:ln w="38100" cap="flat" cmpd="sng" algn="ctr">
              <a:solidFill>
                <a:srgbClr val="727CA3"/>
              </a:solidFill>
              <a:prstDash val="solid"/>
              <a:tailEnd type="triangle" w="med" len="med"/>
            </a:ln>
            <a:effectLst/>
          </p:spPr>
        </p:cxnSp>
        <p:sp>
          <p:nvSpPr>
            <p:cNvPr id="88" name="Rectangle 42"/>
            <p:cNvSpPr/>
            <p:nvPr/>
          </p:nvSpPr>
          <p:spPr>
            <a:xfrm>
              <a:off x="1582689" y="983962"/>
              <a:ext cx="2064338" cy="337350"/>
            </a:xfrm>
            <a:prstGeom prst="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ETL Security Layer</a:t>
              </a:r>
            </a:p>
          </p:txBody>
        </p:sp>
        <p:sp>
          <p:nvSpPr>
            <p:cNvPr id="89" name="Rectangle 43"/>
            <p:cNvSpPr/>
            <p:nvPr/>
          </p:nvSpPr>
          <p:spPr>
            <a:xfrm rot="16200000">
              <a:off x="2471731" y="5187983"/>
              <a:ext cx="1901805" cy="337350"/>
            </a:xfrm>
            <a:prstGeom prst="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Core Security Layer</a:t>
              </a:r>
            </a:p>
          </p:txBody>
        </p:sp>
        <p:cxnSp>
          <p:nvCxnSpPr>
            <p:cNvPr id="90" name="Straight Arrow Connector 45"/>
            <p:cNvCxnSpPr/>
            <p:nvPr/>
          </p:nvCxnSpPr>
          <p:spPr>
            <a:xfrm>
              <a:off x="5757137" y="1462801"/>
              <a:ext cx="1058747" cy="0"/>
            </a:xfrm>
            <a:prstGeom prst="straightConnector1">
              <a:avLst/>
            </a:prstGeom>
            <a:noFill/>
            <a:ln w="38100" cap="flat" cmpd="sng" algn="ctr">
              <a:solidFill>
                <a:srgbClr val="8E736A">
                  <a:lumMod val="75000"/>
                </a:srgbClr>
              </a:solidFill>
              <a:prstDash val="solid"/>
              <a:tailEnd type="triangle" w="med" len="med"/>
            </a:ln>
            <a:effectLst/>
          </p:spPr>
        </p:cxnSp>
        <p:sp>
          <p:nvSpPr>
            <p:cNvPr id="91" name="Rectangle 46"/>
            <p:cNvSpPr/>
            <p:nvPr/>
          </p:nvSpPr>
          <p:spPr>
            <a:xfrm>
              <a:off x="5765882" y="1037367"/>
              <a:ext cx="1050002" cy="337350"/>
            </a:xfrm>
            <a:prstGeom prst="rect">
              <a:avLst/>
            </a:prstGeom>
            <a:solidFill>
              <a:srgbClr val="B88472"/>
            </a:solidFill>
            <a:ln w="25400" cap="flat" cmpd="sng" algn="ctr">
              <a:solidFill>
                <a:sysClr val="window" lastClr="FFFFFF"/>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Extractor</a:t>
              </a:r>
            </a:p>
          </p:txBody>
        </p:sp>
        <p:sp>
          <p:nvSpPr>
            <p:cNvPr id="92" name="Rectangle 47"/>
            <p:cNvSpPr/>
            <p:nvPr/>
          </p:nvSpPr>
          <p:spPr>
            <a:xfrm>
              <a:off x="7446588" y="1037367"/>
              <a:ext cx="831260" cy="551573"/>
            </a:xfrm>
            <a:prstGeom prst="rect">
              <a:avLst/>
            </a:prstGeom>
            <a:gradFill rotWithShape="1">
              <a:gsLst>
                <a:gs pos="0">
                  <a:srgbClr val="8E736A">
                    <a:shade val="63000"/>
                  </a:srgbClr>
                </a:gs>
                <a:gs pos="30000">
                  <a:srgbClr val="8E736A">
                    <a:shade val="90000"/>
                    <a:satMod val="110000"/>
                  </a:srgbClr>
                </a:gs>
                <a:gs pos="45000">
                  <a:srgbClr val="8E736A">
                    <a:shade val="100000"/>
                    <a:satMod val="118000"/>
                  </a:srgbClr>
                </a:gs>
                <a:gs pos="55000">
                  <a:srgbClr val="8E736A">
                    <a:shade val="100000"/>
                    <a:satMod val="118000"/>
                  </a:srgbClr>
                </a:gs>
                <a:gs pos="73000">
                  <a:srgbClr val="8E736A">
                    <a:shade val="90000"/>
                    <a:satMod val="110000"/>
                  </a:srgbClr>
                </a:gs>
                <a:gs pos="100000">
                  <a:srgbClr val="8E736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8E736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Data Export</a:t>
              </a:r>
            </a:p>
          </p:txBody>
        </p:sp>
        <p:sp>
          <p:nvSpPr>
            <p:cNvPr id="93" name="Rectangle 48"/>
            <p:cNvSpPr/>
            <p:nvPr/>
          </p:nvSpPr>
          <p:spPr>
            <a:xfrm rot="16200000">
              <a:off x="6566409" y="1459047"/>
              <a:ext cx="1180709" cy="337350"/>
            </a:xfrm>
            <a:prstGeom prst="rect">
              <a:avLst/>
            </a:prstGeom>
            <a:gradFill rotWithShape="1">
              <a:gsLst>
                <a:gs pos="0">
                  <a:srgbClr val="8E736A">
                    <a:shade val="63000"/>
                  </a:srgbClr>
                </a:gs>
                <a:gs pos="30000">
                  <a:srgbClr val="8E736A">
                    <a:shade val="90000"/>
                    <a:satMod val="110000"/>
                  </a:srgbClr>
                </a:gs>
                <a:gs pos="45000">
                  <a:srgbClr val="8E736A">
                    <a:shade val="100000"/>
                    <a:satMod val="118000"/>
                  </a:srgbClr>
                </a:gs>
                <a:gs pos="55000">
                  <a:srgbClr val="8E736A">
                    <a:shade val="100000"/>
                    <a:satMod val="118000"/>
                  </a:srgbClr>
                </a:gs>
                <a:gs pos="73000">
                  <a:srgbClr val="8E736A">
                    <a:shade val="90000"/>
                    <a:satMod val="110000"/>
                  </a:srgbClr>
                </a:gs>
                <a:gs pos="100000">
                  <a:srgbClr val="8E736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8E736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Access Security</a:t>
              </a:r>
            </a:p>
          </p:txBody>
        </p:sp>
        <p:sp>
          <p:nvSpPr>
            <p:cNvPr id="94" name="Rectangle 51"/>
            <p:cNvSpPr/>
            <p:nvPr/>
          </p:nvSpPr>
          <p:spPr>
            <a:xfrm>
              <a:off x="5757137" y="1888097"/>
              <a:ext cx="1050002" cy="337350"/>
            </a:xfrm>
            <a:prstGeom prst="rect">
              <a:avLst/>
            </a:prstGeom>
            <a:solidFill>
              <a:srgbClr val="B88472"/>
            </a:solidFill>
            <a:ln w="25400" cap="flat" cmpd="sng" algn="ctr">
              <a:solidFill>
                <a:sysClr val="window" lastClr="FFFFFF"/>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Extractor</a:t>
              </a:r>
            </a:p>
          </p:txBody>
        </p:sp>
        <p:sp>
          <p:nvSpPr>
            <p:cNvPr id="95" name="Rectangle 52"/>
            <p:cNvSpPr/>
            <p:nvPr/>
          </p:nvSpPr>
          <p:spPr>
            <a:xfrm>
              <a:off x="7443783" y="1668112"/>
              <a:ext cx="831260" cy="551573"/>
            </a:xfrm>
            <a:prstGeom prst="rect">
              <a:avLst/>
            </a:prstGeom>
            <a:gradFill rotWithShape="1">
              <a:gsLst>
                <a:gs pos="0">
                  <a:srgbClr val="8E736A">
                    <a:shade val="63000"/>
                  </a:srgbClr>
                </a:gs>
                <a:gs pos="30000">
                  <a:srgbClr val="8E736A">
                    <a:shade val="90000"/>
                    <a:satMod val="110000"/>
                  </a:srgbClr>
                </a:gs>
                <a:gs pos="45000">
                  <a:srgbClr val="8E736A">
                    <a:shade val="100000"/>
                    <a:satMod val="118000"/>
                  </a:srgbClr>
                </a:gs>
                <a:gs pos="55000">
                  <a:srgbClr val="8E736A">
                    <a:shade val="100000"/>
                    <a:satMod val="118000"/>
                  </a:srgbClr>
                </a:gs>
                <a:gs pos="73000">
                  <a:srgbClr val="8E736A">
                    <a:shade val="90000"/>
                    <a:satMod val="110000"/>
                  </a:srgbClr>
                </a:gs>
                <a:gs pos="100000">
                  <a:srgbClr val="8E736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8E736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Data Export</a:t>
              </a:r>
            </a:p>
          </p:txBody>
        </p:sp>
        <p:sp>
          <p:nvSpPr>
            <p:cNvPr id="96" name="Rectangle 53"/>
            <p:cNvSpPr/>
            <p:nvPr/>
          </p:nvSpPr>
          <p:spPr>
            <a:xfrm>
              <a:off x="5923926" y="3065997"/>
              <a:ext cx="1048618" cy="382773"/>
            </a:xfrm>
            <a:prstGeom prst="rect">
              <a:avLst/>
            </a:pr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Gill Sans MT"/>
                  <a:ea typeface="+mn-ea"/>
                  <a:cs typeface="+mn-cs"/>
                </a:rPr>
                <a:t>Data Security</a:t>
              </a:r>
            </a:p>
          </p:txBody>
        </p:sp>
        <p:sp>
          <p:nvSpPr>
            <p:cNvPr id="97" name="Rectangle 55"/>
            <p:cNvSpPr/>
            <p:nvPr/>
          </p:nvSpPr>
          <p:spPr>
            <a:xfrm>
              <a:off x="7135736" y="3380939"/>
              <a:ext cx="1153731" cy="830974"/>
            </a:xfrm>
            <a:prstGeom prst="rect">
              <a:avLst/>
            </a:pr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Data Mart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Data Access</a:t>
              </a:r>
            </a:p>
          </p:txBody>
        </p:sp>
        <p:cxnSp>
          <p:nvCxnSpPr>
            <p:cNvPr id="98" name="Straight Arrow Connector 56"/>
            <p:cNvCxnSpPr/>
            <p:nvPr/>
          </p:nvCxnSpPr>
          <p:spPr>
            <a:xfrm>
              <a:off x="7559515" y="4211913"/>
              <a:ext cx="0" cy="250602"/>
            </a:xfrm>
            <a:prstGeom prst="straightConnector1">
              <a:avLst/>
            </a:prstGeom>
            <a:noFill/>
            <a:ln w="38100" cap="flat" cmpd="sng" algn="ctr">
              <a:solidFill>
                <a:srgbClr val="727CA3"/>
              </a:solidFill>
              <a:prstDash val="solid"/>
              <a:tailEnd type="triangle" w="med" len="med"/>
            </a:ln>
            <a:effectLst/>
          </p:spPr>
        </p:cxnSp>
        <p:cxnSp>
          <p:nvCxnSpPr>
            <p:cNvPr id="99" name="Straight Arrow Connector 57"/>
            <p:cNvCxnSpPr/>
            <p:nvPr/>
          </p:nvCxnSpPr>
          <p:spPr>
            <a:xfrm flipV="1">
              <a:off x="7952117" y="4211913"/>
              <a:ext cx="0" cy="250602"/>
            </a:xfrm>
            <a:prstGeom prst="straightConnector1">
              <a:avLst/>
            </a:prstGeom>
            <a:noFill/>
            <a:ln w="38100" cap="flat" cmpd="sng" algn="ctr">
              <a:solidFill>
                <a:srgbClr val="727CA3"/>
              </a:solidFill>
              <a:prstDash val="solid"/>
              <a:tailEnd type="triangle" w="med" len="med"/>
            </a:ln>
            <a:effectLst/>
          </p:spPr>
        </p:cxnSp>
        <p:sp>
          <p:nvSpPr>
            <p:cNvPr id="100" name="Rectangle 58"/>
            <p:cNvSpPr/>
            <p:nvPr/>
          </p:nvSpPr>
          <p:spPr>
            <a:xfrm>
              <a:off x="7140341" y="4485343"/>
              <a:ext cx="1153731" cy="652910"/>
            </a:xfrm>
            <a:prstGeom prst="rect">
              <a:avLst/>
            </a:pr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Middleware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Mid-Tier</a:t>
              </a:r>
            </a:p>
          </p:txBody>
        </p:sp>
        <p:cxnSp>
          <p:nvCxnSpPr>
            <p:cNvPr id="101" name="Straight Arrow Connector 59"/>
            <p:cNvCxnSpPr/>
            <p:nvPr/>
          </p:nvCxnSpPr>
          <p:spPr>
            <a:xfrm flipH="1" flipV="1">
              <a:off x="5561113" y="1120478"/>
              <a:ext cx="9500" cy="4776861"/>
            </a:xfrm>
            <a:prstGeom prst="straightConnector1">
              <a:avLst/>
            </a:prstGeom>
            <a:noFill/>
            <a:ln w="38100" cap="flat" cmpd="sng" algn="ctr">
              <a:solidFill>
                <a:srgbClr val="727CA3"/>
              </a:solidFill>
              <a:prstDash val="solid"/>
              <a:tailEnd type="none" w="med" len="med"/>
            </a:ln>
            <a:effectLst/>
          </p:spPr>
        </p:cxnSp>
        <p:cxnSp>
          <p:nvCxnSpPr>
            <p:cNvPr id="102" name="Straight Arrow Connector 61"/>
            <p:cNvCxnSpPr/>
            <p:nvPr/>
          </p:nvCxnSpPr>
          <p:spPr>
            <a:xfrm flipV="1">
              <a:off x="5923926" y="3713379"/>
              <a:ext cx="1104872" cy="1963"/>
            </a:xfrm>
            <a:prstGeom prst="straightConnector1">
              <a:avLst/>
            </a:prstGeom>
            <a:noFill/>
            <a:ln w="38100" cap="flat" cmpd="sng" algn="ctr">
              <a:solidFill>
                <a:srgbClr val="727CA3"/>
              </a:solidFill>
              <a:prstDash val="solid"/>
              <a:tailEnd type="triangle" w="med" len="med"/>
            </a:ln>
            <a:effectLst/>
          </p:spPr>
        </p:cxnSp>
        <p:cxnSp>
          <p:nvCxnSpPr>
            <p:cNvPr id="103" name="Straight Arrow Connector 64"/>
            <p:cNvCxnSpPr/>
            <p:nvPr/>
          </p:nvCxnSpPr>
          <p:spPr>
            <a:xfrm flipV="1">
              <a:off x="5923926" y="3715342"/>
              <a:ext cx="0" cy="2181997"/>
            </a:xfrm>
            <a:prstGeom prst="straightConnector1">
              <a:avLst/>
            </a:prstGeom>
            <a:noFill/>
            <a:ln w="38100" cap="flat" cmpd="sng" algn="ctr">
              <a:solidFill>
                <a:srgbClr val="727CA3"/>
              </a:solidFill>
              <a:prstDash val="solid"/>
              <a:tailEnd type="none" w="med" len="med"/>
            </a:ln>
            <a:effectLst/>
          </p:spPr>
        </p:cxnSp>
        <p:cxnSp>
          <p:nvCxnSpPr>
            <p:cNvPr id="104" name="Straight Arrow Connector 67"/>
            <p:cNvCxnSpPr/>
            <p:nvPr/>
          </p:nvCxnSpPr>
          <p:spPr>
            <a:xfrm flipV="1">
              <a:off x="5393470" y="5897338"/>
              <a:ext cx="530456" cy="1"/>
            </a:xfrm>
            <a:prstGeom prst="straightConnector1">
              <a:avLst/>
            </a:prstGeom>
            <a:noFill/>
            <a:ln w="38100" cap="flat" cmpd="sng" algn="ctr">
              <a:solidFill>
                <a:srgbClr val="727CA3"/>
              </a:solidFill>
              <a:prstDash val="solid"/>
              <a:tailEnd type="none" w="med" len="med"/>
            </a:ln>
            <a:effectLst/>
          </p:spPr>
        </p:cxnSp>
        <p:sp>
          <p:nvSpPr>
            <p:cNvPr id="105" name="Rectangle 72"/>
            <p:cNvSpPr/>
            <p:nvPr/>
          </p:nvSpPr>
          <p:spPr>
            <a:xfrm>
              <a:off x="7131596" y="5215209"/>
              <a:ext cx="1153731" cy="375862"/>
            </a:xfrm>
            <a:prstGeom prst="rect">
              <a:avLst/>
            </a:pr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Front-End</a:t>
              </a:r>
            </a:p>
          </p:txBody>
        </p:sp>
        <p:sp>
          <p:nvSpPr>
            <p:cNvPr id="106" name="Rectangle 73"/>
            <p:cNvSpPr/>
            <p:nvPr/>
          </p:nvSpPr>
          <p:spPr>
            <a:xfrm>
              <a:off x="7131596" y="5945762"/>
              <a:ext cx="1141442" cy="723598"/>
            </a:xfrm>
            <a:prstGeom prst="rect">
              <a:avLst/>
            </a:prstGeom>
            <a:gradFill rotWithShape="1">
              <a:gsLst>
                <a:gs pos="0">
                  <a:srgbClr val="8E736A">
                    <a:shade val="63000"/>
                  </a:srgbClr>
                </a:gs>
                <a:gs pos="30000">
                  <a:srgbClr val="8E736A">
                    <a:shade val="90000"/>
                    <a:satMod val="110000"/>
                  </a:srgbClr>
                </a:gs>
                <a:gs pos="45000">
                  <a:srgbClr val="8E736A">
                    <a:shade val="100000"/>
                    <a:satMod val="118000"/>
                  </a:srgbClr>
                </a:gs>
                <a:gs pos="55000">
                  <a:srgbClr val="8E736A">
                    <a:shade val="100000"/>
                    <a:satMod val="118000"/>
                  </a:srgbClr>
                </a:gs>
                <a:gs pos="73000">
                  <a:srgbClr val="8E736A">
                    <a:shade val="90000"/>
                    <a:satMod val="110000"/>
                  </a:srgbClr>
                </a:gs>
                <a:gs pos="100000">
                  <a:srgbClr val="8E736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8E736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Reporting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Predictive</a:t>
              </a:r>
            </a:p>
          </p:txBody>
        </p:sp>
        <p:cxnSp>
          <p:nvCxnSpPr>
            <p:cNvPr id="107" name="Straight Arrow Connector 74"/>
            <p:cNvCxnSpPr/>
            <p:nvPr/>
          </p:nvCxnSpPr>
          <p:spPr>
            <a:xfrm>
              <a:off x="7702317" y="5628587"/>
              <a:ext cx="0" cy="294596"/>
            </a:xfrm>
            <a:prstGeom prst="straightConnector1">
              <a:avLst/>
            </a:prstGeom>
            <a:noFill/>
            <a:ln w="38100" cap="flat" cmpd="sng" algn="ctr">
              <a:solidFill>
                <a:srgbClr val="8E736A">
                  <a:lumMod val="75000"/>
                </a:srgbClr>
              </a:solidFill>
              <a:prstDash val="solid"/>
              <a:tailEnd type="triangle" w="med" len="med"/>
            </a:ln>
            <a:effectLst/>
          </p:spPr>
        </p:cxnSp>
        <p:sp>
          <p:nvSpPr>
            <p:cNvPr id="108" name="Rectangle 76"/>
            <p:cNvSpPr/>
            <p:nvPr/>
          </p:nvSpPr>
          <p:spPr>
            <a:xfrm rot="16200000">
              <a:off x="6148291" y="5788853"/>
              <a:ext cx="1423663" cy="337350"/>
            </a:xfrm>
            <a:prstGeom prst="rect">
              <a:avLst/>
            </a:pr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Access Security</a:t>
              </a:r>
            </a:p>
          </p:txBody>
        </p:sp>
        <p:cxnSp>
          <p:nvCxnSpPr>
            <p:cNvPr id="109" name="Straight Arrow Connector 88"/>
            <p:cNvCxnSpPr/>
            <p:nvPr/>
          </p:nvCxnSpPr>
          <p:spPr>
            <a:xfrm>
              <a:off x="5757137" y="1792319"/>
              <a:ext cx="1058747" cy="0"/>
            </a:xfrm>
            <a:prstGeom prst="straightConnector1">
              <a:avLst/>
            </a:prstGeom>
            <a:noFill/>
            <a:ln w="38100" cap="flat" cmpd="sng" algn="ctr">
              <a:solidFill>
                <a:srgbClr val="8E736A">
                  <a:lumMod val="75000"/>
                </a:srgbClr>
              </a:solidFill>
              <a:prstDash val="solid"/>
              <a:tailEnd type="triangle" w="med" len="med"/>
            </a:ln>
            <a:effectLst/>
          </p:spPr>
        </p:cxnSp>
        <p:cxnSp>
          <p:nvCxnSpPr>
            <p:cNvPr id="110" name="Straight Arrow Connector 90"/>
            <p:cNvCxnSpPr/>
            <p:nvPr/>
          </p:nvCxnSpPr>
          <p:spPr>
            <a:xfrm>
              <a:off x="5555529" y="1120478"/>
              <a:ext cx="152400" cy="0"/>
            </a:xfrm>
            <a:prstGeom prst="straightConnector1">
              <a:avLst/>
            </a:prstGeom>
            <a:noFill/>
            <a:ln w="38100" cap="flat" cmpd="sng" algn="ctr">
              <a:solidFill>
                <a:srgbClr val="727CA3"/>
              </a:solidFill>
              <a:prstDash val="solid"/>
              <a:tailEnd type="triangle" w="med" len="med"/>
            </a:ln>
            <a:effectLst/>
          </p:spPr>
        </p:cxnSp>
        <p:cxnSp>
          <p:nvCxnSpPr>
            <p:cNvPr id="111" name="Straight Arrow Connector 93"/>
            <p:cNvCxnSpPr/>
            <p:nvPr/>
          </p:nvCxnSpPr>
          <p:spPr>
            <a:xfrm>
              <a:off x="5565131" y="1973394"/>
              <a:ext cx="152400" cy="0"/>
            </a:xfrm>
            <a:prstGeom prst="straightConnector1">
              <a:avLst/>
            </a:prstGeom>
            <a:noFill/>
            <a:ln w="38100" cap="flat" cmpd="sng" algn="ctr">
              <a:solidFill>
                <a:srgbClr val="727CA3"/>
              </a:solidFill>
              <a:prstDash val="solid"/>
              <a:tailEnd type="triangle" w="med" len="med"/>
            </a:ln>
            <a:effectLst/>
          </p:spPr>
        </p:cxnSp>
        <p:cxnSp>
          <p:nvCxnSpPr>
            <p:cNvPr id="112" name="Straight Arrow Connector 96"/>
            <p:cNvCxnSpPr/>
            <p:nvPr/>
          </p:nvCxnSpPr>
          <p:spPr>
            <a:xfrm flipV="1">
              <a:off x="5405090" y="2127015"/>
              <a:ext cx="331044" cy="1"/>
            </a:xfrm>
            <a:prstGeom prst="straightConnector1">
              <a:avLst/>
            </a:prstGeom>
            <a:noFill/>
            <a:ln w="38100" cap="flat" cmpd="sng" algn="ctr">
              <a:solidFill>
                <a:srgbClr val="727CA3">
                  <a:lumMod val="60000"/>
                  <a:lumOff val="40000"/>
                </a:srgbClr>
              </a:solidFill>
              <a:prstDash val="solid"/>
              <a:tailEnd type="triangle" w="med" len="med"/>
            </a:ln>
            <a:effectLst/>
          </p:spPr>
        </p:cxnSp>
        <p:cxnSp>
          <p:nvCxnSpPr>
            <p:cNvPr id="113" name="Straight Arrow Connector 98"/>
            <p:cNvCxnSpPr/>
            <p:nvPr/>
          </p:nvCxnSpPr>
          <p:spPr>
            <a:xfrm>
              <a:off x="5191452" y="1280699"/>
              <a:ext cx="533062" cy="0"/>
            </a:xfrm>
            <a:prstGeom prst="straightConnector1">
              <a:avLst/>
            </a:prstGeom>
            <a:noFill/>
            <a:ln w="38100" cap="flat" cmpd="sng" algn="ctr">
              <a:solidFill>
                <a:srgbClr val="727CA3">
                  <a:lumMod val="60000"/>
                  <a:lumOff val="40000"/>
                </a:srgbClr>
              </a:solidFill>
              <a:prstDash val="solid"/>
              <a:tailEnd type="triangle" w="med" len="med"/>
            </a:ln>
            <a:effectLst/>
          </p:spPr>
        </p:cxnSp>
        <p:cxnSp>
          <p:nvCxnSpPr>
            <p:cNvPr id="114" name="Straight Arrow Connector 105"/>
            <p:cNvCxnSpPr/>
            <p:nvPr/>
          </p:nvCxnSpPr>
          <p:spPr>
            <a:xfrm>
              <a:off x="5411337" y="3574638"/>
              <a:ext cx="1617461" cy="0"/>
            </a:xfrm>
            <a:prstGeom prst="straightConnector1">
              <a:avLst/>
            </a:prstGeom>
            <a:noFill/>
            <a:ln w="38100" cap="flat" cmpd="sng" algn="ctr">
              <a:solidFill>
                <a:srgbClr val="727CA3">
                  <a:lumMod val="60000"/>
                  <a:lumOff val="40000"/>
                </a:srgbClr>
              </a:solidFill>
              <a:prstDash val="solid"/>
              <a:tailEnd type="triangle" w="med" len="med"/>
            </a:ln>
            <a:effectLst/>
          </p:spPr>
        </p:cxnSp>
        <p:cxnSp>
          <p:nvCxnSpPr>
            <p:cNvPr id="115" name="Straight Arrow Connector 112"/>
            <p:cNvCxnSpPr/>
            <p:nvPr/>
          </p:nvCxnSpPr>
          <p:spPr>
            <a:xfrm flipV="1">
              <a:off x="5191450" y="1280699"/>
              <a:ext cx="0" cy="185293"/>
            </a:xfrm>
            <a:prstGeom prst="straightConnector1">
              <a:avLst/>
            </a:prstGeom>
            <a:noFill/>
            <a:ln w="38100" cap="flat" cmpd="sng" algn="ctr">
              <a:solidFill>
                <a:srgbClr val="727CA3">
                  <a:lumMod val="60000"/>
                  <a:lumOff val="40000"/>
                </a:srgbClr>
              </a:solidFill>
              <a:prstDash val="solid"/>
              <a:tailEnd type="none" w="med" len="med"/>
            </a:ln>
            <a:effectLst/>
          </p:spPr>
        </p:cxnSp>
        <p:sp>
          <p:nvSpPr>
            <p:cNvPr id="116" name="Rectangle 115"/>
            <p:cNvSpPr/>
            <p:nvPr/>
          </p:nvSpPr>
          <p:spPr>
            <a:xfrm>
              <a:off x="7138801" y="2969366"/>
              <a:ext cx="1157171" cy="337350"/>
            </a:xfrm>
            <a:prstGeom prst="rect">
              <a:avLst/>
            </a:pr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Access Security</a:t>
              </a:r>
            </a:p>
          </p:txBody>
        </p:sp>
        <p:sp>
          <p:nvSpPr>
            <p:cNvPr id="117" name="Rectangle 116"/>
            <p:cNvSpPr/>
            <p:nvPr/>
          </p:nvSpPr>
          <p:spPr>
            <a:xfrm>
              <a:off x="7143885" y="2548730"/>
              <a:ext cx="1141442" cy="366566"/>
            </a:xfrm>
            <a:prstGeom prst="rect">
              <a:avLst/>
            </a:prstGeom>
            <a:gradFill rotWithShape="1">
              <a:gsLst>
                <a:gs pos="0">
                  <a:srgbClr val="8E736A">
                    <a:shade val="63000"/>
                  </a:srgbClr>
                </a:gs>
                <a:gs pos="30000">
                  <a:srgbClr val="8E736A">
                    <a:shade val="90000"/>
                    <a:satMod val="110000"/>
                  </a:srgbClr>
                </a:gs>
                <a:gs pos="45000">
                  <a:srgbClr val="8E736A">
                    <a:shade val="100000"/>
                    <a:satMod val="118000"/>
                  </a:srgbClr>
                </a:gs>
                <a:gs pos="55000">
                  <a:srgbClr val="8E736A">
                    <a:shade val="100000"/>
                    <a:satMod val="118000"/>
                  </a:srgbClr>
                </a:gs>
                <a:gs pos="73000">
                  <a:srgbClr val="8E736A">
                    <a:shade val="90000"/>
                    <a:satMod val="110000"/>
                  </a:srgbClr>
                </a:gs>
                <a:gs pos="100000">
                  <a:srgbClr val="8E736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8E736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white"/>
                  </a:solidFill>
                  <a:effectLst/>
                  <a:uLnTx/>
                  <a:uFillTx/>
                  <a:latin typeface="Gill Sans MT"/>
                  <a:ea typeface="+mn-ea"/>
                  <a:cs typeface="+mn-cs"/>
                </a:rPr>
                <a:t>Data Usage</a:t>
              </a:r>
            </a:p>
          </p:txBody>
        </p:sp>
      </p:grpSp>
    </p:spTree>
    <p:extLst>
      <p:ext uri="{BB962C8B-B14F-4D97-AF65-F5344CB8AC3E}">
        <p14:creationId xmlns:p14="http://schemas.microsoft.com/office/powerpoint/2010/main" val="2746937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34</a:t>
            </a:fld>
            <a:endParaRPr lang="es-ES_tradnl" dirty="0"/>
          </a:p>
        </p:txBody>
      </p:sp>
      <p:sp>
        <p:nvSpPr>
          <p:cNvPr id="6"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sp>
        <p:nvSpPr>
          <p:cNvPr id="8" name="7 Rectángulo"/>
          <p:cNvSpPr/>
          <p:nvPr/>
        </p:nvSpPr>
        <p:spPr>
          <a:xfrm>
            <a:off x="275771" y="892520"/>
            <a:ext cx="8682946" cy="4968552"/>
          </a:xfrm>
          <a:prstGeom prst="rect">
            <a:avLst/>
          </a:prstGeom>
        </p:spPr>
        <p:txBody>
          <a:bodyPr vert="horz">
            <a:normAutofit/>
          </a:bodyPr>
          <a:lstStyle/>
          <a:p>
            <a:pPr marL="274320" indent="-274320">
              <a:spcBef>
                <a:spcPts val="600"/>
              </a:spcBef>
              <a:buClr>
                <a:schemeClr val="accent1"/>
              </a:buClr>
              <a:buSzPct val="76000"/>
              <a:buFont typeface="Wingdings 3"/>
              <a:buChar char=""/>
            </a:pPr>
            <a:r>
              <a:rPr lang="en-US" sz="1800" b="1" dirty="0" smtClean="0"/>
              <a:t>How do we do it? </a:t>
            </a:r>
            <a:br>
              <a:rPr lang="en-US" sz="1800" b="1" dirty="0" smtClean="0"/>
            </a:br>
            <a:r>
              <a:rPr lang="en-US" sz="1800" b="1" dirty="0" smtClean="0"/>
              <a:t>We deploy a set of algorithms to analyze complex and heterogeneous data. </a:t>
            </a:r>
          </a:p>
          <a:p>
            <a:pPr>
              <a:spcBef>
                <a:spcPts val="600"/>
              </a:spcBef>
              <a:buClr>
                <a:schemeClr val="accent1"/>
              </a:buClr>
              <a:buSzPct val="76000"/>
            </a:pPr>
            <a:endParaRPr lang="en-US" sz="1800" b="1" dirty="0" smtClean="0"/>
          </a:p>
        </p:txBody>
      </p:sp>
      <p:graphicFrame>
        <p:nvGraphicFramePr>
          <p:cNvPr id="9" name="8 Diagrama"/>
          <p:cNvGraphicFramePr/>
          <p:nvPr>
            <p:extLst/>
          </p:nvPr>
        </p:nvGraphicFramePr>
        <p:xfrm>
          <a:off x="-36512" y="764704"/>
          <a:ext cx="7668344" cy="604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18 Grupo"/>
          <p:cNvGrpSpPr/>
          <p:nvPr/>
        </p:nvGrpSpPr>
        <p:grpSpPr>
          <a:xfrm>
            <a:off x="4649780" y="1713074"/>
            <a:ext cx="4458724" cy="1292662"/>
            <a:chOff x="4608003" y="1920314"/>
            <a:chExt cx="4458724" cy="1292662"/>
          </a:xfrm>
        </p:grpSpPr>
        <p:sp>
          <p:nvSpPr>
            <p:cNvPr id="20" name="19 Rectángulo redondeado"/>
            <p:cNvSpPr/>
            <p:nvPr/>
          </p:nvSpPr>
          <p:spPr>
            <a:xfrm>
              <a:off x="4608003" y="1932802"/>
              <a:ext cx="4458724" cy="1263044"/>
            </a:xfrm>
            <a:prstGeom prst="roundRect">
              <a:avLst/>
            </a:prstGeom>
            <a:solidFill>
              <a:srgbClr val="9FB8CD">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sp>
          <p:nvSpPr>
            <p:cNvPr id="21" name="20 CuadroTexto"/>
            <p:cNvSpPr txBox="1"/>
            <p:nvPr/>
          </p:nvSpPr>
          <p:spPr>
            <a:xfrm>
              <a:off x="4644008" y="1920314"/>
              <a:ext cx="4350710" cy="129266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black"/>
                  </a:solidFill>
                  <a:effectLst/>
                  <a:uLnTx/>
                  <a:uFillTx/>
                  <a:latin typeface="Gill Sans MT"/>
                </a:rPr>
                <a:t>By using </a:t>
              </a:r>
              <a:r>
                <a:rPr kumimoji="0" lang="en-US" sz="1300" b="1" i="0" u="none" strike="noStrike" kern="0" cap="none" spc="0" normalizeH="0" baseline="0" noProof="0" dirty="0" smtClean="0">
                  <a:ln>
                    <a:noFill/>
                  </a:ln>
                  <a:solidFill>
                    <a:prstClr val="black"/>
                  </a:solidFill>
                  <a:effectLst/>
                  <a:uLnTx/>
                  <a:uFillTx/>
                  <a:latin typeface="Gill Sans MT"/>
                </a:rPr>
                <a:t>multivariate factor analysis</a:t>
              </a:r>
              <a:r>
                <a:rPr kumimoji="0" lang="en-US" sz="1300" b="0" i="0" u="none" strike="noStrike" kern="0" cap="none" spc="0" normalizeH="0" baseline="0" noProof="0" dirty="0" smtClean="0">
                  <a:ln>
                    <a:noFill/>
                  </a:ln>
                  <a:solidFill>
                    <a:prstClr val="black"/>
                  </a:solidFill>
                  <a:effectLst/>
                  <a:uLnTx/>
                  <a:uFillTx/>
                  <a:latin typeface="Gill Sans MT"/>
                </a:rPr>
                <a:t>, we identify latent relevant variables impacting customer experience and build  customer experience indexes for every business processes at individual customer level. It allows companies to track customer experience across business processes and identify the what variables are involved.  </a:t>
              </a:r>
              <a:endParaRPr kumimoji="0" lang="en-US" sz="1300" b="1" i="0" u="none" strike="noStrike" kern="0" cap="none" spc="0" normalizeH="0" baseline="0" noProof="0" dirty="0" smtClean="0">
                <a:ln>
                  <a:noFill/>
                </a:ln>
                <a:solidFill>
                  <a:prstClr val="black"/>
                </a:solidFill>
                <a:effectLst/>
                <a:uLnTx/>
                <a:uFillTx/>
                <a:latin typeface="Gill Sans MT"/>
              </a:endParaRPr>
            </a:p>
          </p:txBody>
        </p:sp>
      </p:grpSp>
      <p:grpSp>
        <p:nvGrpSpPr>
          <p:cNvPr id="22" name="21 Grupo"/>
          <p:cNvGrpSpPr/>
          <p:nvPr/>
        </p:nvGrpSpPr>
        <p:grpSpPr>
          <a:xfrm>
            <a:off x="5508104" y="3153234"/>
            <a:ext cx="3558623" cy="1512168"/>
            <a:chOff x="5508104" y="3429000"/>
            <a:chExt cx="3558623" cy="1512168"/>
          </a:xfrm>
        </p:grpSpPr>
        <p:sp>
          <p:nvSpPr>
            <p:cNvPr id="23" name="22 Rectángulo redondeado"/>
            <p:cNvSpPr/>
            <p:nvPr/>
          </p:nvSpPr>
          <p:spPr>
            <a:xfrm>
              <a:off x="5585543" y="3429000"/>
              <a:ext cx="3481184" cy="1512168"/>
            </a:xfrm>
            <a:prstGeom prst="roundRect">
              <a:avLst/>
            </a:prstGeom>
            <a:solidFill>
              <a:srgbClr val="9FB8CD">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sp>
          <p:nvSpPr>
            <p:cNvPr id="24" name="23 CuadroTexto"/>
            <p:cNvSpPr txBox="1"/>
            <p:nvPr/>
          </p:nvSpPr>
          <p:spPr>
            <a:xfrm>
              <a:off x="5508104" y="3448452"/>
              <a:ext cx="3456384" cy="149271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rPr>
                <a:t>Structural &amp; simultaneous equations</a:t>
              </a:r>
              <a:r>
                <a:rPr kumimoji="0" lang="en-US" sz="1300" b="0" i="0" u="none" strike="noStrike" kern="0" cap="none" spc="0" normalizeH="0" baseline="0" noProof="0" dirty="0" smtClean="0">
                  <a:ln>
                    <a:noFill/>
                  </a:ln>
                  <a:solidFill>
                    <a:prstClr val="black"/>
                  </a:solidFill>
                  <a:effectLst/>
                  <a:uLnTx/>
                  <a:uFillTx/>
                  <a:latin typeface="Gill Sans MT"/>
                </a:rPr>
                <a:t>, allows us to identify what drive customer satisfaction and dissatisfaction. We can also weight the drivers’ impact on customer satisfaction and how the interactions between  different business processes may affect to customer experience. </a:t>
              </a:r>
              <a:endParaRPr kumimoji="0" lang="en-US" sz="1300" b="1" i="0" u="none" strike="noStrike" kern="0" cap="none" spc="0" normalizeH="0" baseline="0" noProof="0" dirty="0" smtClean="0">
                <a:ln>
                  <a:noFill/>
                </a:ln>
                <a:solidFill>
                  <a:prstClr val="black"/>
                </a:solidFill>
                <a:effectLst/>
                <a:uLnTx/>
                <a:uFillTx/>
                <a:latin typeface="Gill Sans MT"/>
              </a:endParaRPr>
            </a:p>
          </p:txBody>
        </p:sp>
      </p:grpSp>
      <p:grpSp>
        <p:nvGrpSpPr>
          <p:cNvPr id="25" name="24 Grupo"/>
          <p:cNvGrpSpPr/>
          <p:nvPr/>
        </p:nvGrpSpPr>
        <p:grpSpPr>
          <a:xfrm>
            <a:off x="4608004" y="4924406"/>
            <a:ext cx="4464497" cy="1397188"/>
            <a:chOff x="4608004" y="5229200"/>
            <a:chExt cx="4464497" cy="1397188"/>
          </a:xfrm>
        </p:grpSpPr>
        <p:sp>
          <p:nvSpPr>
            <p:cNvPr id="26" name="25 Rectángulo redondeado"/>
            <p:cNvSpPr/>
            <p:nvPr/>
          </p:nvSpPr>
          <p:spPr>
            <a:xfrm>
              <a:off x="4608004" y="5229200"/>
              <a:ext cx="4464497" cy="1397188"/>
            </a:xfrm>
            <a:prstGeom prst="roundRect">
              <a:avLst/>
            </a:prstGeom>
            <a:solidFill>
              <a:srgbClr val="9FB8CD">
                <a:lumMod val="75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smtClean="0">
                <a:ln>
                  <a:noFill/>
                </a:ln>
                <a:solidFill>
                  <a:prstClr val="white"/>
                </a:solidFill>
                <a:effectLst/>
                <a:uLnTx/>
                <a:uFillTx/>
                <a:latin typeface="Gill Sans MT"/>
                <a:ea typeface="+mn-ea"/>
                <a:cs typeface="+mn-cs"/>
              </a:endParaRPr>
            </a:p>
          </p:txBody>
        </p:sp>
        <p:sp>
          <p:nvSpPr>
            <p:cNvPr id="27" name="26 CuadroTexto"/>
            <p:cNvSpPr txBox="1"/>
            <p:nvPr/>
          </p:nvSpPr>
          <p:spPr>
            <a:xfrm>
              <a:off x="5149433" y="5302949"/>
              <a:ext cx="3887063" cy="132343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Gill Sans MT"/>
                </a:rPr>
                <a:t>Cluster &amp; SOM analysis</a:t>
              </a:r>
              <a:r>
                <a:rPr kumimoji="0" lang="en-US" sz="1600" b="0" i="0" u="none" strike="noStrike" kern="0" cap="none" spc="0" normalizeH="0" baseline="0" noProof="0" dirty="0" smtClean="0">
                  <a:ln>
                    <a:noFill/>
                  </a:ln>
                  <a:solidFill>
                    <a:prstClr val="black"/>
                  </a:solidFill>
                  <a:effectLst/>
                  <a:uLnTx/>
                  <a:uFillTx/>
                  <a:latin typeface="Gill Sans MT"/>
                </a:rPr>
                <a:t>, allow us to deploy a segmentation analysis based on different criteria to implement a set of strategies and actions to improve customer experience. </a:t>
              </a:r>
              <a:endParaRPr kumimoji="0" lang="en-US" sz="1600" b="1" i="0" u="none" strike="noStrike" kern="0" cap="none" spc="0" normalizeH="0" baseline="0" noProof="0" dirty="0" smtClean="0">
                <a:ln>
                  <a:noFill/>
                </a:ln>
                <a:solidFill>
                  <a:prstClr val="black"/>
                </a:solidFill>
                <a:effectLst/>
                <a:uLnTx/>
                <a:uFillTx/>
                <a:latin typeface="Gill Sans MT"/>
              </a:endParaRPr>
            </a:p>
          </p:txBody>
        </p:sp>
      </p:grpSp>
      <p:pic>
        <p:nvPicPr>
          <p:cNvPr id="2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40271" y="66050"/>
            <a:ext cx="2658865" cy="62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5007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063" y="2156714"/>
            <a:ext cx="2734579"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35</a:t>
            </a:fld>
            <a:endParaRPr lang="es-ES_tradnl" dirty="0"/>
          </a:p>
        </p:txBody>
      </p:sp>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0271" y="66050"/>
            <a:ext cx="2658865" cy="62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Rectángulo"/>
          <p:cNvSpPr/>
          <p:nvPr/>
        </p:nvSpPr>
        <p:spPr>
          <a:xfrm>
            <a:off x="467545" y="1008632"/>
            <a:ext cx="8208912" cy="648072"/>
          </a:xfrm>
          <a:prstGeom prst="rect">
            <a:avLst/>
          </a:prstGeom>
        </p:spPr>
        <p:txBody>
          <a:bodyPr vert="horz">
            <a:normAutofit/>
          </a:bodyPr>
          <a:lstStyle/>
          <a:p>
            <a:pPr marL="274320" indent="-274320">
              <a:spcBef>
                <a:spcPts val="600"/>
              </a:spcBef>
              <a:buClr>
                <a:schemeClr val="accent1"/>
              </a:buClr>
              <a:buSzPct val="76000"/>
              <a:buFont typeface="Wingdings 3"/>
              <a:buChar char=""/>
            </a:pPr>
            <a:r>
              <a:rPr lang="en-US" sz="1800" b="1" dirty="0" smtClean="0"/>
              <a:t>How to do it?.  Multifactor analysis</a:t>
            </a:r>
          </a:p>
        </p:txBody>
      </p:sp>
      <p:sp>
        <p:nvSpPr>
          <p:cNvPr id="8" name="7 Rectángulo"/>
          <p:cNvSpPr/>
          <p:nvPr/>
        </p:nvSpPr>
        <p:spPr>
          <a:xfrm>
            <a:off x="105817" y="1425376"/>
            <a:ext cx="6512701" cy="4755148"/>
          </a:xfrm>
          <a:prstGeom prst="rect">
            <a:avLst/>
          </a:prstGeom>
        </p:spPr>
        <p:txBody>
          <a:bodyPr wrap="square">
            <a:spAutoFit/>
          </a:bodyPr>
          <a:lstStyle/>
          <a:p>
            <a:pPr marL="731520" lvl="1" indent="-274320">
              <a:spcBef>
                <a:spcPts val="600"/>
              </a:spcBef>
              <a:buClr>
                <a:schemeClr val="accent1"/>
              </a:buClr>
              <a:buSzPct val="76000"/>
              <a:buFont typeface="Wingdings 3"/>
              <a:buChar char=""/>
            </a:pPr>
            <a:r>
              <a:rPr lang="en-US" altLang="es-ES" sz="1600" dirty="0" smtClean="0"/>
              <a:t>Multifactor analysis allows us to build precise CUSTOMER SATISFACTION INDEXES, at individual customer level, based on a huge and very detailed variables extracted from a set of different and heterogeneous data sources .</a:t>
            </a:r>
            <a:endParaRPr lang="en-US" altLang="es-ES" sz="1600" dirty="0"/>
          </a:p>
          <a:p>
            <a:pPr marL="731520" lvl="1" indent="-274320">
              <a:spcBef>
                <a:spcPts val="600"/>
              </a:spcBef>
              <a:buClr>
                <a:schemeClr val="accent1"/>
              </a:buClr>
              <a:buSzPct val="76000"/>
              <a:buFont typeface="Wingdings 3"/>
              <a:buChar char=""/>
            </a:pPr>
            <a:r>
              <a:rPr lang="en-US" altLang="es-ES" sz="1600" dirty="0" smtClean="0"/>
              <a:t>CUSTOMER SATISFACTION INDEXES can help marketers to track and monitor customer experience across business processes, at individual customer level or any other aggregations according to business needs.</a:t>
            </a:r>
            <a:endParaRPr lang="en-US" altLang="es-ES" sz="1600" dirty="0"/>
          </a:p>
          <a:p>
            <a:pPr marL="731520" lvl="1" indent="-274320">
              <a:spcBef>
                <a:spcPts val="600"/>
              </a:spcBef>
              <a:buClr>
                <a:schemeClr val="accent1"/>
              </a:buClr>
              <a:buSzPct val="76000"/>
              <a:buFont typeface="Wingdings 3"/>
              <a:buChar char=""/>
            </a:pPr>
            <a:r>
              <a:rPr lang="en-US" altLang="es-ES" sz="1600" dirty="0" smtClean="0"/>
              <a:t>CUSTOMER SATISFACTION INDEXES can be disaggregated in the set of variables from which they were built to have a better understanding of what drive customer satisfaction or dissatisfaction and the drivers’ weights . </a:t>
            </a:r>
            <a:endParaRPr lang="en-US" altLang="es-ES" sz="1600" dirty="0"/>
          </a:p>
          <a:p>
            <a:pPr marL="731520" lvl="1" indent="-274320">
              <a:spcBef>
                <a:spcPts val="600"/>
              </a:spcBef>
              <a:buClr>
                <a:schemeClr val="accent1"/>
              </a:buClr>
              <a:buSzPct val="76000"/>
              <a:buFont typeface="Wingdings 3"/>
              <a:buChar char=""/>
            </a:pPr>
            <a:r>
              <a:rPr lang="en-US" altLang="es-ES" sz="1600" dirty="0" smtClean="0"/>
              <a:t>Multifactor analysis allows marketers to have a better knowledge about customer experience drivers across the overall customer journey thanks to, both a graphical visualization and an actionable scorecard business processes oriented, at individual customer level or any other aggregations business experts may require.</a:t>
            </a:r>
          </a:p>
        </p:txBody>
      </p:sp>
      <p:pic>
        <p:nvPicPr>
          <p:cNvPr id="9" name="Picture 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76913">
            <a:off x="6500296" y="3980267"/>
            <a:ext cx="1922600" cy="1973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612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36</a:t>
            </a:fld>
            <a:endParaRPr lang="es-ES_tradnl" dirty="0"/>
          </a:p>
        </p:txBody>
      </p:sp>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0271" y="66050"/>
            <a:ext cx="2658865" cy="62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10 Rectángulo"/>
          <p:cNvSpPr/>
          <p:nvPr/>
        </p:nvSpPr>
        <p:spPr>
          <a:xfrm>
            <a:off x="467545" y="937456"/>
            <a:ext cx="8208912" cy="1380710"/>
          </a:xfrm>
          <a:prstGeom prst="rect">
            <a:avLst/>
          </a:prstGeom>
        </p:spPr>
        <p:txBody>
          <a:bodyPr vert="horz">
            <a:normAutofit/>
          </a:bodyPr>
          <a:lstStyle/>
          <a:p>
            <a:pPr marL="274320" lvl="1" indent="-274320">
              <a:spcBef>
                <a:spcPts val="600"/>
              </a:spcBef>
              <a:buClr>
                <a:schemeClr val="accent1"/>
              </a:buClr>
              <a:buSzPct val="76000"/>
              <a:buFont typeface="Wingdings 3"/>
              <a:buChar char=""/>
            </a:pPr>
            <a:r>
              <a:rPr lang="en-US" sz="2000" dirty="0"/>
              <a:t>How </a:t>
            </a:r>
            <a:r>
              <a:rPr lang="en-US" sz="2000" dirty="0" smtClean="0"/>
              <a:t>to do </a:t>
            </a:r>
            <a:r>
              <a:rPr lang="en-US" sz="2000" dirty="0"/>
              <a:t>it?. </a:t>
            </a:r>
            <a:r>
              <a:rPr lang="en-US" sz="2000" dirty="0" smtClean="0"/>
              <a:t> </a:t>
            </a:r>
            <a:r>
              <a:rPr lang="en-US" altLang="es-ES" sz="2000" b="1" dirty="0" smtClean="0"/>
              <a:t>Structural </a:t>
            </a:r>
            <a:r>
              <a:rPr lang="en-US" altLang="es-ES" sz="2000" b="1" dirty="0"/>
              <a:t>and </a:t>
            </a:r>
            <a:r>
              <a:rPr lang="en-US" altLang="es-ES" sz="2000" b="1" dirty="0" smtClean="0"/>
              <a:t>simultaneous </a:t>
            </a:r>
            <a:r>
              <a:rPr lang="en-US" altLang="es-ES" sz="2000" b="1" dirty="0"/>
              <a:t>e</a:t>
            </a:r>
            <a:r>
              <a:rPr lang="en-US" altLang="es-ES" sz="2000" b="1" dirty="0" smtClean="0"/>
              <a:t>quations </a:t>
            </a:r>
            <a:r>
              <a:rPr lang="en-US" altLang="es-ES" sz="2000" b="1" dirty="0"/>
              <a:t>m</a:t>
            </a:r>
            <a:r>
              <a:rPr lang="en-US" altLang="es-ES" sz="2000" b="1" dirty="0" smtClean="0"/>
              <a:t>odel </a:t>
            </a:r>
            <a:endParaRPr lang="en-US" altLang="es-ES" sz="2000" dirty="0" smtClean="0"/>
          </a:p>
          <a:p>
            <a:pPr marL="274320" lvl="1" indent="-274320">
              <a:spcBef>
                <a:spcPts val="600"/>
              </a:spcBef>
              <a:buClr>
                <a:schemeClr val="accent1"/>
              </a:buClr>
              <a:buSzPct val="76000"/>
              <a:buFont typeface="Wingdings 3"/>
              <a:buChar char=""/>
            </a:pPr>
            <a:r>
              <a:rPr lang="en-US" altLang="es-ES" sz="2000" dirty="0" smtClean="0"/>
              <a:t>This </a:t>
            </a:r>
            <a:r>
              <a:rPr lang="en-US" altLang="es-ES" sz="2000" dirty="0"/>
              <a:t>way we can:</a:t>
            </a:r>
          </a:p>
        </p:txBody>
      </p:sp>
      <p:sp>
        <p:nvSpPr>
          <p:cNvPr id="12" name="11 Rectángulo"/>
          <p:cNvSpPr/>
          <p:nvPr/>
        </p:nvSpPr>
        <p:spPr>
          <a:xfrm>
            <a:off x="467544" y="1709702"/>
            <a:ext cx="6192688" cy="4339650"/>
          </a:xfrm>
          <a:prstGeom prst="rect">
            <a:avLst/>
          </a:prstGeom>
        </p:spPr>
        <p:txBody>
          <a:bodyPr wrap="square">
            <a:spAutoFit/>
          </a:bodyPr>
          <a:lstStyle/>
          <a:p>
            <a:pPr marL="731520" lvl="1" indent="-274320">
              <a:spcBef>
                <a:spcPts val="600"/>
              </a:spcBef>
              <a:buClr>
                <a:schemeClr val="accent1"/>
              </a:buClr>
              <a:buSzPct val="76000"/>
              <a:buFont typeface="Wingdings 3"/>
              <a:buChar char=""/>
            </a:pPr>
            <a:r>
              <a:rPr lang="en-US" altLang="es-ES" sz="1600" dirty="0" smtClean="0"/>
              <a:t>Build </a:t>
            </a:r>
            <a:r>
              <a:rPr lang="en-US" altLang="es-ES" sz="1600" dirty="0"/>
              <a:t>a </a:t>
            </a:r>
            <a:r>
              <a:rPr lang="en-US" altLang="es-ES" sz="1600" dirty="0" smtClean="0"/>
              <a:t>customer satisfaction curve to </a:t>
            </a:r>
            <a:r>
              <a:rPr lang="en-US" altLang="es-ES" sz="1600" dirty="0"/>
              <a:t>monitor and track customer satisfaction </a:t>
            </a:r>
            <a:r>
              <a:rPr lang="en-US" altLang="es-ES" sz="1600" dirty="0" smtClean="0"/>
              <a:t>evolution for every business area. We can estimate </a:t>
            </a:r>
            <a:r>
              <a:rPr lang="en-US" altLang="es-ES" sz="1600" dirty="0"/>
              <a:t>signification bands </a:t>
            </a:r>
            <a:r>
              <a:rPr lang="en-US" altLang="es-ES" sz="1600" dirty="0" smtClean="0"/>
              <a:t>and </a:t>
            </a:r>
            <a:r>
              <a:rPr lang="en-US" altLang="es-ES" sz="1600" dirty="0"/>
              <a:t>shoot an alarm when </a:t>
            </a:r>
            <a:r>
              <a:rPr lang="en-US" altLang="es-ES" sz="1600" dirty="0" smtClean="0"/>
              <a:t>low limit is overtaken.</a:t>
            </a:r>
          </a:p>
          <a:p>
            <a:pPr marL="731520" lvl="1" indent="-274320">
              <a:spcBef>
                <a:spcPts val="600"/>
              </a:spcBef>
              <a:buClr>
                <a:schemeClr val="accent1"/>
              </a:buClr>
              <a:buSzPct val="76000"/>
              <a:buFont typeface="Wingdings 3"/>
              <a:buChar char=""/>
            </a:pPr>
            <a:r>
              <a:rPr lang="en-US" altLang="es-ES" sz="1600" dirty="0" smtClean="0"/>
              <a:t>Identify business areas weights on the global customer experience index of the insurance company, allowing to have an </a:t>
            </a:r>
            <a:r>
              <a:rPr lang="en-US" altLang="es-ES" sz="1600" dirty="0"/>
              <a:t>integrated overview of business </a:t>
            </a:r>
            <a:r>
              <a:rPr lang="en-US" altLang="es-ES" sz="1600" dirty="0" smtClean="0"/>
              <a:t>processes and business areas and </a:t>
            </a:r>
            <a:r>
              <a:rPr lang="en-US" altLang="es-ES" sz="1600" dirty="0"/>
              <a:t>the influence on customer experience.</a:t>
            </a:r>
          </a:p>
          <a:p>
            <a:pPr marL="731520" lvl="1" indent="-274320">
              <a:spcBef>
                <a:spcPts val="600"/>
              </a:spcBef>
              <a:buClr>
                <a:schemeClr val="accent1"/>
              </a:buClr>
              <a:buSzPct val="76000"/>
              <a:buFont typeface="Wingdings 3"/>
              <a:buChar char=""/>
            </a:pPr>
            <a:r>
              <a:rPr lang="en-US" altLang="es-ES" sz="1600" dirty="0" smtClean="0"/>
              <a:t>Model also gives marketers and business experts the opportunity to evaluate the impact on customer experience of every management initiative or loyalty program they plan to execute and implement</a:t>
            </a:r>
            <a:r>
              <a:rPr lang="en-US" altLang="es-ES" sz="1600" dirty="0"/>
              <a:t>. </a:t>
            </a:r>
            <a:endParaRPr lang="en-US" altLang="es-ES" sz="1600" dirty="0" smtClean="0"/>
          </a:p>
          <a:p>
            <a:pPr marL="731520" lvl="1" indent="-274320">
              <a:spcBef>
                <a:spcPts val="600"/>
              </a:spcBef>
              <a:buClr>
                <a:schemeClr val="accent1"/>
              </a:buClr>
              <a:buSzPct val="76000"/>
              <a:buFont typeface="Wingdings 3"/>
              <a:buChar char=""/>
            </a:pPr>
            <a:r>
              <a:rPr lang="en-US" altLang="es-ES" sz="1600" dirty="0" smtClean="0"/>
              <a:t>Marketers </a:t>
            </a:r>
            <a:r>
              <a:rPr lang="en-US" altLang="es-ES" sz="1600" dirty="0"/>
              <a:t>now have an unbeatable tool to better understand of customer experience along the overall customer journey.</a:t>
            </a:r>
          </a:p>
          <a:p>
            <a:pPr marL="731520" lvl="1" indent="-274320">
              <a:spcBef>
                <a:spcPts val="600"/>
              </a:spcBef>
              <a:buClr>
                <a:schemeClr val="accent1"/>
              </a:buClr>
              <a:buSzPct val="76000"/>
              <a:buFont typeface="Wingdings 3"/>
              <a:buChar char=""/>
            </a:pPr>
            <a:endParaRPr lang="en-US" altLang="es-ES" sz="1600" dirty="0" smtClean="0"/>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1" y="1794268"/>
            <a:ext cx="2376265" cy="1666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3696309"/>
            <a:ext cx="2401887"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0880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37</a:t>
            </a:fld>
            <a:endParaRPr lang="es-ES_tradnl" dirty="0"/>
          </a:p>
        </p:txBody>
      </p:sp>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0271" y="66050"/>
            <a:ext cx="2658865" cy="62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Rectángulo"/>
          <p:cNvSpPr/>
          <p:nvPr/>
        </p:nvSpPr>
        <p:spPr>
          <a:xfrm>
            <a:off x="467545" y="979604"/>
            <a:ext cx="8208912" cy="648072"/>
          </a:xfrm>
          <a:prstGeom prst="rect">
            <a:avLst/>
          </a:prstGeom>
        </p:spPr>
        <p:txBody>
          <a:bodyPr vert="horz">
            <a:normAutofit/>
          </a:bodyPr>
          <a:lstStyle/>
          <a:p>
            <a:pPr marL="274320" indent="-274320">
              <a:spcBef>
                <a:spcPts val="600"/>
              </a:spcBef>
              <a:buClr>
                <a:schemeClr val="accent1"/>
              </a:buClr>
              <a:buSzPct val="76000"/>
              <a:buFont typeface="Wingdings 3"/>
              <a:buChar char=""/>
            </a:pPr>
            <a:r>
              <a:rPr lang="en-US" sz="1800" dirty="0" smtClean="0"/>
              <a:t>How do we do it?.  </a:t>
            </a:r>
            <a:r>
              <a:rPr lang="en-US" sz="1800" b="1" dirty="0" smtClean="0"/>
              <a:t>Cluster and SOM analysis</a:t>
            </a:r>
          </a:p>
        </p:txBody>
      </p:sp>
      <p:sp>
        <p:nvSpPr>
          <p:cNvPr id="8" name="7 Rectángulo"/>
          <p:cNvSpPr/>
          <p:nvPr/>
        </p:nvSpPr>
        <p:spPr>
          <a:xfrm>
            <a:off x="174171" y="1530216"/>
            <a:ext cx="6067749" cy="4401205"/>
          </a:xfrm>
          <a:prstGeom prst="rect">
            <a:avLst/>
          </a:prstGeom>
        </p:spPr>
        <p:txBody>
          <a:bodyPr wrap="square">
            <a:spAutoFit/>
          </a:bodyPr>
          <a:lstStyle/>
          <a:p>
            <a:pPr marL="731520" lvl="1" indent="-274320">
              <a:spcBef>
                <a:spcPts val="600"/>
              </a:spcBef>
              <a:buClr>
                <a:schemeClr val="accent1"/>
              </a:buClr>
              <a:buSzPct val="76000"/>
              <a:buFont typeface="Wingdings 3"/>
              <a:buChar char=""/>
            </a:pPr>
            <a:r>
              <a:rPr lang="en-US" altLang="es-ES" sz="1800" dirty="0" smtClean="0"/>
              <a:t>Cluster &amp; SOM analysis allows us to deploy an advanced segmentation and cross-segmentation of customer database, regarding different criteria.</a:t>
            </a:r>
            <a:endParaRPr lang="en-US" altLang="es-ES" sz="1800" dirty="0"/>
          </a:p>
          <a:p>
            <a:pPr marL="1200150" lvl="2" indent="-285750">
              <a:buClr>
                <a:schemeClr val="accent1"/>
              </a:buClr>
              <a:buSzPct val="76000"/>
              <a:buFont typeface="Wingdings" panose="05000000000000000000" pitchFamily="2" charset="2"/>
              <a:buChar char="Ø"/>
            </a:pPr>
            <a:r>
              <a:rPr lang="en-US" altLang="es-ES" sz="1800" dirty="0" smtClean="0"/>
              <a:t>Customer experience </a:t>
            </a:r>
            <a:r>
              <a:rPr lang="en-US" altLang="es-ES" sz="1800" dirty="0"/>
              <a:t>s</a:t>
            </a:r>
            <a:r>
              <a:rPr lang="en-US" altLang="es-ES" sz="1800" dirty="0" smtClean="0"/>
              <a:t>core.</a:t>
            </a:r>
          </a:p>
          <a:p>
            <a:pPr marL="1200150" lvl="2" indent="-285750">
              <a:buClr>
                <a:schemeClr val="accent1"/>
              </a:buClr>
              <a:buSzPct val="76000"/>
              <a:buFont typeface="Wingdings" panose="05000000000000000000" pitchFamily="2" charset="2"/>
              <a:buChar char="Ø"/>
            </a:pPr>
            <a:r>
              <a:rPr lang="en-US" altLang="es-ES" sz="1800" dirty="0" smtClean="0"/>
              <a:t>Business processes and business units.</a:t>
            </a:r>
          </a:p>
          <a:p>
            <a:pPr marL="1200150" lvl="2" indent="-285750">
              <a:buClr>
                <a:schemeClr val="accent1"/>
              </a:buClr>
              <a:buSzPct val="76000"/>
              <a:buFont typeface="Wingdings" panose="05000000000000000000" pitchFamily="2" charset="2"/>
              <a:buChar char="Ø"/>
            </a:pPr>
            <a:r>
              <a:rPr lang="en-US" altLang="es-ES" sz="1800" dirty="0" smtClean="0"/>
              <a:t>Customer metrics: behavioral segmentation, customer value segmentation , …</a:t>
            </a:r>
          </a:p>
          <a:p>
            <a:pPr marL="1200150" lvl="2" indent="-285750">
              <a:buClr>
                <a:schemeClr val="accent1"/>
              </a:buClr>
              <a:buSzPct val="76000"/>
              <a:buFont typeface="Wingdings" panose="05000000000000000000" pitchFamily="2" charset="2"/>
              <a:buChar char="Ø"/>
            </a:pPr>
            <a:r>
              <a:rPr lang="en-US" altLang="es-ES" sz="1800" dirty="0" smtClean="0"/>
              <a:t>Others.</a:t>
            </a:r>
          </a:p>
          <a:p>
            <a:pPr marL="731520" lvl="1" indent="-274320">
              <a:spcBef>
                <a:spcPts val="600"/>
              </a:spcBef>
              <a:buClr>
                <a:schemeClr val="accent1"/>
              </a:buClr>
              <a:buSzPct val="76000"/>
              <a:buFont typeface="Wingdings 3"/>
              <a:buChar char=""/>
            </a:pPr>
            <a:r>
              <a:rPr lang="en-US" altLang="es-ES" sz="1800" dirty="0" smtClean="0"/>
              <a:t>Cluster &amp; SOM analysis allows us to build a customer experience map to have a complete overview of the experience of your customers, segmented for different criteria above mentioned.</a:t>
            </a:r>
          </a:p>
          <a:p>
            <a:pPr marL="731520" lvl="1" indent="-274320">
              <a:spcBef>
                <a:spcPts val="600"/>
              </a:spcBef>
              <a:buClr>
                <a:schemeClr val="accent1"/>
              </a:buClr>
              <a:buSzPct val="76000"/>
              <a:buFont typeface="Wingdings 3"/>
              <a:buChar char=""/>
            </a:pPr>
            <a:r>
              <a:rPr lang="en-US" altLang="es-ES" sz="1800" dirty="0" smtClean="0"/>
              <a:t>Marketers can deploy different strategies and tactics to improve customer experience regarding different segments.</a:t>
            </a:r>
            <a:endParaRPr lang="en-US" altLang="es-ES" sz="18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921" y="1569058"/>
            <a:ext cx="260985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877" y="3717032"/>
            <a:ext cx="2767603" cy="1892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793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38</a:t>
            </a:fld>
            <a:endParaRPr lang="es-ES_tradnl" dirty="0"/>
          </a:p>
        </p:txBody>
      </p:sp>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sp>
        <p:nvSpPr>
          <p:cNvPr id="7" name="4 Marcador de contenido"/>
          <p:cNvSpPr>
            <a:spLocks noGrp="1"/>
          </p:cNvSpPr>
          <p:nvPr>
            <p:ph sz="quarter" idx="1"/>
          </p:nvPr>
        </p:nvSpPr>
        <p:spPr>
          <a:xfrm>
            <a:off x="457200" y="1219200"/>
            <a:ext cx="6779096" cy="4937760"/>
          </a:xfrm>
        </p:spPr>
        <p:txBody>
          <a:bodyPr>
            <a:normAutofit/>
          </a:bodyPr>
          <a:lstStyle/>
          <a:p>
            <a:pPr lvl="0"/>
            <a:r>
              <a:rPr lang="en-US" sz="2000" dirty="0" smtClean="0"/>
              <a:t>How </a:t>
            </a:r>
            <a:r>
              <a:rPr lang="en-US" sz="2000" dirty="0" smtClean="0"/>
              <a:t>to do it</a:t>
            </a:r>
            <a:r>
              <a:rPr lang="en-US" sz="2000" dirty="0" smtClean="0"/>
              <a:t>?. … and </a:t>
            </a:r>
            <a:r>
              <a:rPr lang="en-US" sz="1800" b="1" dirty="0" smtClean="0"/>
              <a:t>continually training algorithms </a:t>
            </a:r>
            <a:r>
              <a:rPr lang="en-US" sz="1800" dirty="0" smtClean="0"/>
              <a:t>to improve performance overtime </a:t>
            </a:r>
          </a:p>
          <a:p>
            <a:pPr lvl="0"/>
            <a:endParaRPr lang="en-US" sz="1800" dirty="0" smtClean="0"/>
          </a:p>
          <a:p>
            <a:pPr lvl="1">
              <a:buFont typeface="Wingdings" panose="05000000000000000000" pitchFamily="2" charset="2"/>
              <a:buChar char="q"/>
            </a:pPr>
            <a:r>
              <a:rPr lang="en-US" sz="1600" dirty="0" smtClean="0"/>
              <a:t>Algorithms </a:t>
            </a:r>
            <a:r>
              <a:rPr lang="en-US" sz="1600" dirty="0" smtClean="0"/>
              <a:t>need to be updated continually to </a:t>
            </a:r>
            <a:r>
              <a:rPr lang="en-US" sz="1600" dirty="0" smtClean="0"/>
              <a:t>ensure the precision and accuracy of customer </a:t>
            </a:r>
            <a:r>
              <a:rPr lang="en-US" sz="1600" dirty="0"/>
              <a:t>e</a:t>
            </a:r>
            <a:r>
              <a:rPr lang="en-US" sz="1600" dirty="0" smtClean="0"/>
              <a:t>xperience. </a:t>
            </a:r>
          </a:p>
          <a:p>
            <a:pPr marL="560070" lvl="1">
              <a:buFont typeface="Wingdings" panose="05000000000000000000" pitchFamily="2" charset="2"/>
              <a:buChar char="q"/>
            </a:pPr>
            <a:endParaRPr lang="en-US" sz="1600" dirty="0" smtClean="0"/>
          </a:p>
          <a:p>
            <a:pPr lvl="1">
              <a:buFont typeface="Wingdings" panose="05000000000000000000" pitchFamily="2" charset="2"/>
              <a:buChar char="q"/>
            </a:pPr>
            <a:r>
              <a:rPr lang="en-US" sz="1600" dirty="0" smtClean="0"/>
              <a:t>The methodology focuses on three stages:</a:t>
            </a:r>
          </a:p>
          <a:p>
            <a:pPr lvl="2"/>
            <a:r>
              <a:rPr lang="en-US" sz="1400" b="1" dirty="0" smtClean="0"/>
              <a:t>Monitoring</a:t>
            </a:r>
            <a:r>
              <a:rPr lang="en-US" sz="1400" dirty="0" smtClean="0"/>
              <a:t>.</a:t>
            </a:r>
          </a:p>
          <a:p>
            <a:pPr lvl="3"/>
            <a:r>
              <a:rPr lang="en-US" sz="1200" dirty="0" smtClean="0"/>
              <a:t> </a:t>
            </a:r>
            <a:r>
              <a:rPr lang="en-US" sz="1400" dirty="0" smtClean="0"/>
              <a:t>Algorithms are continuously monitored to ensure robustness, precision and accuracy.  </a:t>
            </a:r>
          </a:p>
          <a:p>
            <a:pPr lvl="2"/>
            <a:r>
              <a:rPr lang="en-US" sz="1400" b="1" dirty="0"/>
              <a:t>Re-calibration</a:t>
            </a:r>
            <a:r>
              <a:rPr lang="en-US" sz="1400" dirty="0" smtClean="0"/>
              <a:t>.</a:t>
            </a:r>
            <a:endParaRPr lang="en-US" sz="1400" dirty="0"/>
          </a:p>
          <a:p>
            <a:pPr lvl="3"/>
            <a:r>
              <a:rPr lang="en-US" sz="1400" dirty="0" smtClean="0"/>
              <a:t>In addition,  re-calibration is done as new data is added,  and as retention program feedback is included.</a:t>
            </a:r>
          </a:p>
          <a:p>
            <a:pPr lvl="2"/>
            <a:r>
              <a:rPr lang="en-US" sz="1400" b="1" dirty="0" smtClean="0"/>
              <a:t>Training</a:t>
            </a:r>
            <a:endParaRPr lang="en-US" sz="1400" dirty="0"/>
          </a:p>
          <a:p>
            <a:pPr lvl="3"/>
            <a:r>
              <a:rPr lang="en-US" sz="1400" dirty="0" smtClean="0"/>
              <a:t>Algorithms </a:t>
            </a:r>
            <a:r>
              <a:rPr lang="en-US" sz="1400" dirty="0"/>
              <a:t>are </a:t>
            </a:r>
            <a:r>
              <a:rPr lang="en-US" sz="1400" dirty="0" smtClean="0"/>
              <a:t>periodically trained </a:t>
            </a:r>
            <a:r>
              <a:rPr lang="en-US" sz="1400" dirty="0"/>
              <a:t>to ensure their effectiveness and stability over </a:t>
            </a:r>
            <a:r>
              <a:rPr lang="en-US" sz="1400" dirty="0" smtClean="0"/>
              <a:t>time.</a:t>
            </a:r>
            <a:endParaRPr lang="en-US" sz="1400"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283" y="1666196"/>
            <a:ext cx="1591785" cy="1059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4302" y="3603730"/>
            <a:ext cx="1539766" cy="1574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6757" y="72308"/>
            <a:ext cx="2649809" cy="62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7911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39</a:t>
            </a:fld>
            <a:endParaRPr lang="es-ES_tradnl" dirty="0"/>
          </a:p>
        </p:txBody>
      </p:sp>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PA</a:t>
            </a:r>
            <a:endParaRPr lang="es-ES_tradnl" sz="2000" kern="0" dirty="0"/>
          </a:p>
        </p:txBody>
      </p:sp>
      <p:sp>
        <p:nvSpPr>
          <p:cNvPr id="7" name="6 Rectángulo"/>
          <p:cNvSpPr/>
          <p:nvPr/>
        </p:nvSpPr>
        <p:spPr>
          <a:xfrm>
            <a:off x="467545" y="965090"/>
            <a:ext cx="8451966" cy="648072"/>
          </a:xfrm>
          <a:prstGeom prst="rect">
            <a:avLst/>
          </a:prstGeom>
        </p:spPr>
        <p:txBody>
          <a:bodyPr vert="horz">
            <a:normAutofit/>
          </a:bodyPr>
          <a:lstStyle/>
          <a:p>
            <a:pPr marL="274320" indent="-274320">
              <a:spcBef>
                <a:spcPts val="600"/>
              </a:spcBef>
              <a:buClr>
                <a:schemeClr val="accent1"/>
              </a:buClr>
              <a:buSzPct val="76000"/>
              <a:buFont typeface="Wingdings 3"/>
              <a:buChar char=""/>
            </a:pPr>
            <a:r>
              <a:rPr lang="en-US" sz="1800" b="1" dirty="0" smtClean="0"/>
              <a:t>How </a:t>
            </a:r>
            <a:r>
              <a:rPr lang="en-US" sz="1800" b="1" dirty="0" smtClean="0"/>
              <a:t>to do </a:t>
            </a:r>
            <a:r>
              <a:rPr lang="en-US" sz="1800" b="1" dirty="0" smtClean="0"/>
              <a:t>it?.  Evaluation model</a:t>
            </a:r>
          </a:p>
        </p:txBody>
      </p:sp>
      <p:sp>
        <p:nvSpPr>
          <p:cNvPr id="8" name="7 Rectángulo"/>
          <p:cNvSpPr/>
          <p:nvPr/>
        </p:nvSpPr>
        <p:spPr>
          <a:xfrm>
            <a:off x="229245" y="1429188"/>
            <a:ext cx="8697321" cy="3496342"/>
          </a:xfrm>
          <a:prstGeom prst="rect">
            <a:avLst/>
          </a:prstGeom>
        </p:spPr>
        <p:txBody>
          <a:bodyPr wrap="square">
            <a:spAutoFit/>
          </a:bodyPr>
          <a:lstStyle/>
          <a:p>
            <a:pPr marL="731520" lvl="1" indent="-274320">
              <a:lnSpc>
                <a:spcPct val="120000"/>
              </a:lnSpc>
              <a:spcBef>
                <a:spcPts val="600"/>
              </a:spcBef>
              <a:buClr>
                <a:schemeClr val="accent1"/>
              </a:buClr>
              <a:buSzPct val="76000"/>
              <a:buFont typeface="Wingdings 3"/>
              <a:buChar char=""/>
            </a:pPr>
            <a:r>
              <a:rPr lang="en-US" altLang="es-ES" sz="1600" dirty="0" smtClean="0"/>
              <a:t>Evaluation model allows business managers to quantify the impact on customer satisfaction index of every management initiative or loyalty program before it is implemented or executed.</a:t>
            </a:r>
          </a:p>
          <a:p>
            <a:pPr marL="731520" lvl="1" indent="-274320">
              <a:lnSpc>
                <a:spcPct val="120000"/>
              </a:lnSpc>
              <a:spcBef>
                <a:spcPts val="600"/>
              </a:spcBef>
              <a:buClr>
                <a:schemeClr val="accent1"/>
              </a:buClr>
              <a:buSzPct val="76000"/>
              <a:buFont typeface="Wingdings 3"/>
              <a:buChar char=""/>
            </a:pPr>
            <a:r>
              <a:rPr lang="en-US" altLang="es-ES" sz="1600" dirty="0" smtClean="0"/>
              <a:t>Impact quantification can be computed at customer level or any other aggregation criteria: </a:t>
            </a:r>
          </a:p>
          <a:p>
            <a:pPr marL="1200150" lvl="2" indent="-285750">
              <a:lnSpc>
                <a:spcPct val="120000"/>
              </a:lnSpc>
              <a:buClr>
                <a:schemeClr val="accent1"/>
              </a:buClr>
              <a:buSzPct val="76000"/>
              <a:buFont typeface="Wingdings" panose="05000000000000000000" pitchFamily="2" charset="2"/>
              <a:buChar char="Ø"/>
            </a:pPr>
            <a:r>
              <a:rPr lang="en-US" altLang="es-ES" sz="1600" dirty="0" smtClean="0"/>
              <a:t>Business processes and business </a:t>
            </a:r>
            <a:r>
              <a:rPr lang="en-US" altLang="es-ES" sz="1600" dirty="0"/>
              <a:t>u</a:t>
            </a:r>
            <a:r>
              <a:rPr lang="en-US" altLang="es-ES" sz="1600" dirty="0" smtClean="0"/>
              <a:t>nits; </a:t>
            </a:r>
          </a:p>
          <a:p>
            <a:pPr marL="1200150" lvl="2" indent="-285750">
              <a:lnSpc>
                <a:spcPct val="120000"/>
              </a:lnSpc>
              <a:buClr>
                <a:schemeClr val="accent1"/>
              </a:buClr>
              <a:buSzPct val="76000"/>
              <a:buFont typeface="Wingdings" panose="05000000000000000000" pitchFamily="2" charset="2"/>
              <a:buChar char="Ø"/>
            </a:pPr>
            <a:r>
              <a:rPr lang="en-US" altLang="es-ES" sz="1600" dirty="0" smtClean="0"/>
              <a:t>Channel; </a:t>
            </a:r>
          </a:p>
          <a:p>
            <a:pPr marL="1200150" lvl="2" indent="-285750">
              <a:lnSpc>
                <a:spcPct val="120000"/>
              </a:lnSpc>
              <a:buClr>
                <a:schemeClr val="accent1"/>
              </a:buClr>
              <a:buSzPct val="76000"/>
              <a:buFont typeface="Wingdings" panose="05000000000000000000" pitchFamily="2" charset="2"/>
              <a:buChar char="Ø"/>
            </a:pPr>
            <a:r>
              <a:rPr lang="en-US" altLang="es-ES" sz="1600" dirty="0" smtClean="0"/>
              <a:t>Any segmentation criteria; </a:t>
            </a:r>
          </a:p>
          <a:p>
            <a:pPr marL="1200150" lvl="2" indent="-285750">
              <a:lnSpc>
                <a:spcPct val="120000"/>
              </a:lnSpc>
              <a:buClr>
                <a:schemeClr val="accent1"/>
              </a:buClr>
              <a:buSzPct val="76000"/>
              <a:buFont typeface="Wingdings" panose="05000000000000000000" pitchFamily="2" charset="2"/>
              <a:buChar char="Ø"/>
            </a:pPr>
            <a:r>
              <a:rPr lang="en-US" altLang="es-ES" sz="1600" dirty="0" smtClean="0"/>
              <a:t>Others.</a:t>
            </a:r>
          </a:p>
          <a:p>
            <a:pPr marL="731520" lvl="1" indent="-274320">
              <a:lnSpc>
                <a:spcPct val="120000"/>
              </a:lnSpc>
              <a:spcBef>
                <a:spcPts val="600"/>
              </a:spcBef>
              <a:buClr>
                <a:schemeClr val="accent1"/>
              </a:buClr>
              <a:buSzPct val="76000"/>
              <a:buFont typeface="Wingdings 3"/>
              <a:buChar char=""/>
            </a:pPr>
            <a:r>
              <a:rPr lang="en-US" altLang="es-ES" sz="1600" dirty="0" smtClean="0"/>
              <a:t>Business managers can identify target variables with greatest </a:t>
            </a:r>
            <a:br>
              <a:rPr lang="en-US" altLang="es-ES" sz="1600" dirty="0" smtClean="0"/>
            </a:br>
            <a:r>
              <a:rPr lang="en-US" altLang="es-ES" sz="1600" dirty="0" smtClean="0"/>
              <a:t>impact on CX at any aggregation level.</a:t>
            </a:r>
            <a:endParaRPr lang="en-US" altLang="es-ES" sz="1600" dirty="0"/>
          </a:p>
        </p:txBody>
      </p:sp>
      <p:pic>
        <p:nvPicPr>
          <p:cNvPr id="1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693" y="5674255"/>
            <a:ext cx="658317" cy="654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6451" y="3746909"/>
            <a:ext cx="920009" cy="689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4698" y="4665521"/>
            <a:ext cx="3442616" cy="1741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16 Elipse"/>
          <p:cNvSpPr/>
          <p:nvPr/>
        </p:nvSpPr>
        <p:spPr>
          <a:xfrm>
            <a:off x="1338438" y="5125424"/>
            <a:ext cx="1673500" cy="1176486"/>
          </a:xfrm>
          <a:prstGeom prst="ellipse">
            <a:avLst/>
          </a:prstGeom>
          <a:gradFill rotWithShape="1">
            <a:gsLst>
              <a:gs pos="0">
                <a:srgbClr val="B88472">
                  <a:shade val="63000"/>
                </a:srgbClr>
              </a:gs>
              <a:gs pos="30000">
                <a:srgbClr val="B88472">
                  <a:shade val="90000"/>
                  <a:satMod val="110000"/>
                </a:srgbClr>
              </a:gs>
              <a:gs pos="45000">
                <a:srgbClr val="B88472">
                  <a:shade val="100000"/>
                  <a:satMod val="118000"/>
                </a:srgbClr>
              </a:gs>
              <a:gs pos="55000">
                <a:srgbClr val="B88472">
                  <a:shade val="100000"/>
                  <a:satMod val="118000"/>
                </a:srgbClr>
              </a:gs>
              <a:gs pos="73000">
                <a:srgbClr val="B88472">
                  <a:shade val="90000"/>
                  <a:satMod val="110000"/>
                </a:srgbClr>
              </a:gs>
              <a:gs pos="100000">
                <a:srgbClr val="B88472">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B8847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Gill Sans MT"/>
                <a:ea typeface="+mn-ea"/>
                <a:cs typeface="+mn-cs"/>
              </a:rPr>
              <a:t>Current customer exp. index</a:t>
            </a:r>
          </a:p>
        </p:txBody>
      </p:sp>
      <p:sp>
        <p:nvSpPr>
          <p:cNvPr id="18" name="17 Elipse"/>
          <p:cNvSpPr/>
          <p:nvPr/>
        </p:nvSpPr>
        <p:spPr>
          <a:xfrm>
            <a:off x="6918024" y="4091469"/>
            <a:ext cx="1944216" cy="1369059"/>
          </a:xfrm>
          <a:prstGeom prst="ellipse">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Gill Sans MT"/>
                <a:ea typeface="+mn-ea"/>
                <a:cs typeface="+mn-cs"/>
              </a:rPr>
              <a:t>EXPECTED target customer exp. index</a:t>
            </a:r>
          </a:p>
        </p:txBody>
      </p:sp>
      <p:pic>
        <p:nvPicPr>
          <p:cNvPr id="1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4146" y="43514"/>
            <a:ext cx="28416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80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498" name="Group 2"/>
          <p:cNvGrpSpPr>
            <a:grpSpLocks/>
          </p:cNvGrpSpPr>
          <p:nvPr/>
        </p:nvGrpSpPr>
        <p:grpSpPr bwMode="auto">
          <a:xfrm>
            <a:off x="631835" y="964184"/>
            <a:ext cx="8208245" cy="5162550"/>
            <a:chOff x="423" y="976"/>
            <a:chExt cx="5599" cy="3252"/>
          </a:xfrm>
        </p:grpSpPr>
        <p:sp>
          <p:nvSpPr>
            <p:cNvPr id="234499" name="Rectangle 3"/>
            <p:cNvSpPr>
              <a:spLocks noChangeArrowheads="1"/>
            </p:cNvSpPr>
            <p:nvPr/>
          </p:nvSpPr>
          <p:spPr bwMode="auto">
            <a:xfrm>
              <a:off x="5388" y="1065"/>
              <a:ext cx="634" cy="2438"/>
            </a:xfrm>
            <a:prstGeom prst="rect">
              <a:avLst/>
            </a:prstGeom>
            <a:solidFill>
              <a:srgbClr val="666699"/>
            </a:solidFill>
            <a:ln w="9525">
              <a:solidFill>
                <a:schemeClr val="tx1"/>
              </a:solidFill>
              <a:miter lim="800000"/>
              <a:headEnd/>
              <a:tailEnd/>
            </a:ln>
            <a:effectLst>
              <a:outerShdw dist="63500" dir="3187806" algn="ctr" rotWithShape="0">
                <a:schemeClr val="bg2"/>
              </a:outerShdw>
            </a:effectLst>
          </p:spPr>
          <p:txBody>
            <a:bodyPr wrap="none" anchor="ctr"/>
            <a:lstStyle/>
            <a:p>
              <a:endParaRPr lang="es-ES"/>
            </a:p>
          </p:txBody>
        </p:sp>
        <p:sp>
          <p:nvSpPr>
            <p:cNvPr id="234500" name="Text Box 4"/>
            <p:cNvSpPr txBox="1">
              <a:spLocks noChangeArrowheads="1"/>
            </p:cNvSpPr>
            <p:nvPr/>
          </p:nvSpPr>
          <p:spPr bwMode="auto">
            <a:xfrm rot="16200000">
              <a:off x="4623" y="2081"/>
              <a:ext cx="2173" cy="399"/>
            </a:xfrm>
            <a:prstGeom prst="rect">
              <a:avLst/>
            </a:prstGeom>
            <a:noFill/>
            <a:ln>
              <a:noFill/>
            </a:ln>
            <a:effectLst/>
            <a:extLst>
              <a:ext uri="{909E8E84-426E-40DD-AFC4-6F175D3DCCD1}">
                <a14:hiddenFill xmlns:a14="http://schemas.microsoft.com/office/drawing/2010/main">
                  <a:gradFill rotWithShape="0">
                    <a:gsLst>
                      <a:gs pos="0">
                        <a:srgbClr val="FFCC00"/>
                      </a:gs>
                      <a:gs pos="100000">
                        <a:srgbClr val="FFFFC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20000"/>
                </a:spcBef>
              </a:pPr>
              <a:r>
                <a:rPr lang="es-ES_tradnl" altLang="es-ES" sz="1600" b="1" dirty="0" smtClean="0">
                  <a:solidFill>
                    <a:schemeClr val="bg1"/>
                  </a:solidFill>
                </a:rPr>
                <a:t>IMPROVEMENT AND FINE TUNNING</a:t>
              </a:r>
              <a:endParaRPr lang="es-ES_tradnl" altLang="es-ES" sz="1600" b="1" dirty="0">
                <a:solidFill>
                  <a:schemeClr val="bg1"/>
                </a:solidFill>
              </a:endParaRPr>
            </a:p>
          </p:txBody>
        </p:sp>
        <p:sp>
          <p:nvSpPr>
            <p:cNvPr id="234501" name="Oval 5"/>
            <p:cNvSpPr>
              <a:spLocks noChangeArrowheads="1"/>
            </p:cNvSpPr>
            <p:nvPr/>
          </p:nvSpPr>
          <p:spPr bwMode="auto">
            <a:xfrm>
              <a:off x="423" y="3918"/>
              <a:ext cx="1392" cy="310"/>
            </a:xfrm>
            <a:prstGeom prst="ellipse">
              <a:avLst/>
            </a:prstGeom>
            <a:solidFill>
              <a:srgbClr val="F2F2A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02" name="AutoShape 6"/>
            <p:cNvSpPr>
              <a:spLocks noChangeArrowheads="1"/>
            </p:cNvSpPr>
            <p:nvPr/>
          </p:nvSpPr>
          <p:spPr bwMode="auto">
            <a:xfrm>
              <a:off x="1767" y="1508"/>
              <a:ext cx="3574" cy="488"/>
            </a:xfrm>
            <a:prstGeom prst="roundRect">
              <a:avLst>
                <a:gd name="adj" fmla="val 12495"/>
              </a:avLst>
            </a:prstGeom>
            <a:solidFill>
              <a:srgbClr val="DDDDD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03" name="AutoShape 7"/>
            <p:cNvSpPr>
              <a:spLocks noChangeArrowheads="1"/>
            </p:cNvSpPr>
            <p:nvPr/>
          </p:nvSpPr>
          <p:spPr bwMode="auto">
            <a:xfrm>
              <a:off x="1767" y="2040"/>
              <a:ext cx="3574" cy="488"/>
            </a:xfrm>
            <a:prstGeom prst="roundRect">
              <a:avLst>
                <a:gd name="adj" fmla="val 12495"/>
              </a:avLst>
            </a:prstGeom>
            <a:solidFill>
              <a:srgbClr val="DDDDD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04" name="AutoShape 8"/>
            <p:cNvSpPr>
              <a:spLocks noChangeArrowheads="1"/>
            </p:cNvSpPr>
            <p:nvPr/>
          </p:nvSpPr>
          <p:spPr bwMode="auto">
            <a:xfrm>
              <a:off x="1767" y="2583"/>
              <a:ext cx="3574" cy="488"/>
            </a:xfrm>
            <a:prstGeom prst="roundRect">
              <a:avLst>
                <a:gd name="adj" fmla="val 12495"/>
              </a:avLst>
            </a:prstGeom>
            <a:solidFill>
              <a:srgbClr val="DDDDD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05" name="AutoShape 9"/>
            <p:cNvSpPr>
              <a:spLocks noChangeArrowheads="1"/>
            </p:cNvSpPr>
            <p:nvPr/>
          </p:nvSpPr>
          <p:spPr bwMode="auto">
            <a:xfrm>
              <a:off x="1767" y="3148"/>
              <a:ext cx="3574" cy="696"/>
            </a:xfrm>
            <a:prstGeom prst="roundRect">
              <a:avLst>
                <a:gd name="adj" fmla="val 12495"/>
              </a:avLst>
            </a:prstGeom>
            <a:solidFill>
              <a:srgbClr val="DDDDD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06" name="AutoShape 10"/>
            <p:cNvSpPr>
              <a:spLocks noChangeArrowheads="1"/>
            </p:cNvSpPr>
            <p:nvPr/>
          </p:nvSpPr>
          <p:spPr bwMode="auto">
            <a:xfrm>
              <a:off x="1767" y="976"/>
              <a:ext cx="3574" cy="488"/>
            </a:xfrm>
            <a:prstGeom prst="roundRect">
              <a:avLst>
                <a:gd name="adj" fmla="val 12495"/>
              </a:avLst>
            </a:prstGeom>
            <a:solidFill>
              <a:srgbClr val="DDDDD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07" name="AutoShape 11"/>
            <p:cNvSpPr>
              <a:spLocks noChangeArrowheads="1"/>
            </p:cNvSpPr>
            <p:nvPr/>
          </p:nvSpPr>
          <p:spPr bwMode="auto">
            <a:xfrm>
              <a:off x="2974" y="1052"/>
              <a:ext cx="1021"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08" name="AutoShape 12"/>
            <p:cNvSpPr>
              <a:spLocks noChangeArrowheads="1"/>
            </p:cNvSpPr>
            <p:nvPr/>
          </p:nvSpPr>
          <p:spPr bwMode="auto">
            <a:xfrm>
              <a:off x="561" y="1056"/>
              <a:ext cx="1253" cy="355"/>
            </a:xfrm>
            <a:prstGeom prst="homePlate">
              <a:avLst>
                <a:gd name="adj" fmla="val 88239"/>
              </a:avLst>
            </a:prstGeom>
            <a:solidFill>
              <a:srgbClr val="C8E2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234509" name="Text Box 13"/>
            <p:cNvSpPr txBox="1">
              <a:spLocks noChangeArrowheads="1"/>
            </p:cNvSpPr>
            <p:nvPr/>
          </p:nvSpPr>
          <p:spPr bwMode="auto">
            <a:xfrm>
              <a:off x="607" y="1117"/>
              <a:ext cx="1159" cy="233"/>
            </a:xfrm>
            <a:prstGeom prst="rect">
              <a:avLst/>
            </a:prstGeom>
            <a:noFill/>
            <a:ln>
              <a:noFill/>
            </a:ln>
            <a:effectLst/>
            <a:extLst>
              <a:ext uri="{909E8E84-426E-40DD-AFC4-6F175D3DCCD1}">
                <a14:hiddenFill xmlns:a14="http://schemas.microsoft.com/office/drawing/2010/main">
                  <a:gradFill rotWithShape="0">
                    <a:gsLst>
                      <a:gs pos="0">
                        <a:srgbClr val="FFCC00"/>
                      </a:gs>
                      <a:gs pos="100000">
                        <a:srgbClr val="FFFFC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20000"/>
                </a:spcBef>
              </a:pPr>
              <a:r>
                <a:rPr lang="es-ES_tradnl" altLang="es-ES" sz="1800" dirty="0" smtClean="0"/>
                <a:t>SAMPLING</a:t>
              </a:r>
              <a:endParaRPr lang="es-ES_tradnl" altLang="es-ES" sz="1800" dirty="0">
                <a:solidFill>
                  <a:schemeClr val="tx1"/>
                </a:solidFill>
              </a:endParaRPr>
            </a:p>
          </p:txBody>
        </p:sp>
        <p:sp>
          <p:nvSpPr>
            <p:cNvPr id="234510" name="Rectangle 14"/>
            <p:cNvSpPr>
              <a:spLocks noChangeArrowheads="1"/>
            </p:cNvSpPr>
            <p:nvPr/>
          </p:nvSpPr>
          <p:spPr bwMode="auto">
            <a:xfrm>
              <a:off x="2989" y="1165"/>
              <a:ext cx="998"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SAMPLE SELECTION</a:t>
              </a:r>
              <a:endParaRPr lang="es-ES_tradnl" altLang="es-ES" sz="1000" dirty="0">
                <a:latin typeface="Arial" panose="020B0604020202020204" pitchFamily="34" charset="0"/>
              </a:endParaRPr>
            </a:p>
          </p:txBody>
        </p:sp>
        <p:sp>
          <p:nvSpPr>
            <p:cNvPr id="234511" name="AutoShape 15"/>
            <p:cNvSpPr>
              <a:spLocks noChangeArrowheads="1"/>
            </p:cNvSpPr>
            <p:nvPr/>
          </p:nvSpPr>
          <p:spPr bwMode="auto">
            <a:xfrm>
              <a:off x="1860" y="1052"/>
              <a:ext cx="1021"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12" name="Rectangle 16"/>
            <p:cNvSpPr>
              <a:spLocks noChangeArrowheads="1"/>
            </p:cNvSpPr>
            <p:nvPr/>
          </p:nvSpPr>
          <p:spPr bwMode="auto">
            <a:xfrm>
              <a:off x="2051" y="1111"/>
              <a:ext cx="63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VARIABLES </a:t>
              </a:r>
              <a:endParaRPr lang="es-ES_tradnl" altLang="es-ES" sz="1000" dirty="0">
                <a:latin typeface="Arial" panose="020B0604020202020204" pitchFamily="34" charset="0"/>
              </a:endParaRPr>
            </a:p>
            <a:p>
              <a:pPr algn="ctr"/>
              <a:r>
                <a:rPr lang="es-ES_tradnl" altLang="es-ES" sz="1000" dirty="0" smtClean="0">
                  <a:latin typeface="Arial" panose="020B0604020202020204" pitchFamily="34" charset="0"/>
                </a:rPr>
                <a:t>SELECTION</a:t>
              </a:r>
              <a:endParaRPr lang="es-ES_tradnl" altLang="es-ES" sz="1000" dirty="0">
                <a:latin typeface="Arial" panose="020B0604020202020204" pitchFamily="34" charset="0"/>
              </a:endParaRPr>
            </a:p>
          </p:txBody>
        </p:sp>
        <p:sp>
          <p:nvSpPr>
            <p:cNvPr id="234513" name="AutoShape 17"/>
            <p:cNvSpPr>
              <a:spLocks noChangeArrowheads="1"/>
            </p:cNvSpPr>
            <p:nvPr/>
          </p:nvSpPr>
          <p:spPr bwMode="auto">
            <a:xfrm>
              <a:off x="2974" y="1579"/>
              <a:ext cx="1021"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14" name="AutoShape 18"/>
            <p:cNvSpPr>
              <a:spLocks noChangeArrowheads="1"/>
            </p:cNvSpPr>
            <p:nvPr/>
          </p:nvSpPr>
          <p:spPr bwMode="auto">
            <a:xfrm>
              <a:off x="561" y="1584"/>
              <a:ext cx="1253" cy="354"/>
            </a:xfrm>
            <a:prstGeom prst="homePlate">
              <a:avLst>
                <a:gd name="adj" fmla="val 88489"/>
              </a:avLst>
            </a:prstGeom>
            <a:solidFill>
              <a:srgbClr val="C8E2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234515" name="Text Box 19"/>
            <p:cNvSpPr txBox="1">
              <a:spLocks noChangeArrowheads="1"/>
            </p:cNvSpPr>
            <p:nvPr/>
          </p:nvSpPr>
          <p:spPr bwMode="auto">
            <a:xfrm>
              <a:off x="607" y="1644"/>
              <a:ext cx="1159" cy="233"/>
            </a:xfrm>
            <a:prstGeom prst="rect">
              <a:avLst/>
            </a:prstGeom>
            <a:noFill/>
            <a:ln>
              <a:noFill/>
            </a:ln>
            <a:effectLst/>
            <a:extLst>
              <a:ext uri="{909E8E84-426E-40DD-AFC4-6F175D3DCCD1}">
                <a14:hiddenFill xmlns:a14="http://schemas.microsoft.com/office/drawing/2010/main">
                  <a:gradFill rotWithShape="0">
                    <a:gsLst>
                      <a:gs pos="0">
                        <a:srgbClr val="FFCC00"/>
                      </a:gs>
                      <a:gs pos="100000">
                        <a:srgbClr val="FFFFC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20000"/>
                </a:spcBef>
              </a:pPr>
              <a:r>
                <a:rPr lang="es-ES_tradnl" altLang="es-ES" sz="1800" dirty="0" smtClean="0">
                  <a:solidFill>
                    <a:schemeClr val="tx1"/>
                  </a:solidFill>
                </a:rPr>
                <a:t>EXPLORING</a:t>
              </a:r>
              <a:endParaRPr lang="es-ES_tradnl" altLang="es-ES" sz="1800" dirty="0">
                <a:solidFill>
                  <a:schemeClr val="tx1"/>
                </a:solidFill>
              </a:endParaRPr>
            </a:p>
          </p:txBody>
        </p:sp>
        <p:sp>
          <p:nvSpPr>
            <p:cNvPr id="234516" name="AutoShape 20"/>
            <p:cNvSpPr>
              <a:spLocks noChangeArrowheads="1"/>
            </p:cNvSpPr>
            <p:nvPr/>
          </p:nvSpPr>
          <p:spPr bwMode="auto">
            <a:xfrm>
              <a:off x="1860" y="1579"/>
              <a:ext cx="1021"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17" name="Rectangle 21"/>
            <p:cNvSpPr>
              <a:spLocks noChangeArrowheads="1"/>
            </p:cNvSpPr>
            <p:nvPr/>
          </p:nvSpPr>
          <p:spPr bwMode="auto">
            <a:xfrm>
              <a:off x="2065" y="1628"/>
              <a:ext cx="61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VISUAL </a:t>
              </a:r>
            </a:p>
            <a:p>
              <a:pPr algn="ctr"/>
              <a:r>
                <a:rPr lang="es-ES_tradnl" altLang="es-ES" sz="1000" dirty="0" smtClean="0">
                  <a:latin typeface="Arial" panose="020B0604020202020204" pitchFamily="34" charset="0"/>
                </a:rPr>
                <a:t>ANALYTICS</a:t>
              </a:r>
              <a:endParaRPr lang="es-ES_tradnl" altLang="es-ES" sz="1000" dirty="0">
                <a:latin typeface="Arial" panose="020B0604020202020204" pitchFamily="34" charset="0"/>
              </a:endParaRPr>
            </a:p>
          </p:txBody>
        </p:sp>
        <p:sp>
          <p:nvSpPr>
            <p:cNvPr id="234518" name="Rectangle 22"/>
            <p:cNvSpPr>
              <a:spLocks noChangeArrowheads="1"/>
            </p:cNvSpPr>
            <p:nvPr/>
          </p:nvSpPr>
          <p:spPr bwMode="auto">
            <a:xfrm>
              <a:off x="3165" y="1628"/>
              <a:ext cx="63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OUTLIERS </a:t>
              </a:r>
            </a:p>
            <a:p>
              <a:pPr algn="ctr"/>
              <a:r>
                <a:rPr lang="es-ES_tradnl" altLang="es-ES" sz="1000" dirty="0" smtClean="0">
                  <a:latin typeface="Arial" panose="020B0604020202020204" pitchFamily="34" charset="0"/>
                </a:rPr>
                <a:t>DETECTION</a:t>
              </a:r>
              <a:endParaRPr lang="es-ES_tradnl" altLang="es-ES" sz="1000" dirty="0">
                <a:latin typeface="Arial" panose="020B0604020202020204" pitchFamily="34" charset="0"/>
              </a:endParaRPr>
            </a:p>
          </p:txBody>
        </p:sp>
        <p:sp>
          <p:nvSpPr>
            <p:cNvPr id="234519" name="AutoShape 23"/>
            <p:cNvSpPr>
              <a:spLocks noChangeArrowheads="1"/>
            </p:cNvSpPr>
            <p:nvPr/>
          </p:nvSpPr>
          <p:spPr bwMode="auto">
            <a:xfrm>
              <a:off x="2974" y="2111"/>
              <a:ext cx="1021"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20" name="AutoShape 24"/>
            <p:cNvSpPr>
              <a:spLocks noChangeArrowheads="1"/>
            </p:cNvSpPr>
            <p:nvPr/>
          </p:nvSpPr>
          <p:spPr bwMode="auto">
            <a:xfrm>
              <a:off x="561" y="2116"/>
              <a:ext cx="1253" cy="354"/>
            </a:xfrm>
            <a:prstGeom prst="homePlate">
              <a:avLst>
                <a:gd name="adj" fmla="val 88489"/>
              </a:avLst>
            </a:prstGeom>
            <a:solidFill>
              <a:srgbClr val="C8E2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234521" name="Text Box 25"/>
            <p:cNvSpPr txBox="1">
              <a:spLocks noChangeArrowheads="1"/>
            </p:cNvSpPr>
            <p:nvPr/>
          </p:nvSpPr>
          <p:spPr bwMode="auto">
            <a:xfrm>
              <a:off x="607" y="2176"/>
              <a:ext cx="1159" cy="233"/>
            </a:xfrm>
            <a:prstGeom prst="rect">
              <a:avLst/>
            </a:prstGeom>
            <a:noFill/>
            <a:ln>
              <a:noFill/>
            </a:ln>
            <a:effectLst/>
            <a:extLst>
              <a:ext uri="{909E8E84-426E-40DD-AFC4-6F175D3DCCD1}">
                <a14:hiddenFill xmlns:a14="http://schemas.microsoft.com/office/drawing/2010/main">
                  <a:gradFill rotWithShape="0">
                    <a:gsLst>
                      <a:gs pos="0">
                        <a:srgbClr val="FFCC00"/>
                      </a:gs>
                      <a:gs pos="100000">
                        <a:srgbClr val="FFFFC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20000"/>
                </a:spcBef>
              </a:pPr>
              <a:r>
                <a:rPr lang="es-ES_tradnl" altLang="es-ES" sz="1800" dirty="0" smtClean="0">
                  <a:solidFill>
                    <a:schemeClr val="tx1"/>
                  </a:solidFill>
                </a:rPr>
                <a:t>MODIFYING</a:t>
              </a:r>
              <a:endParaRPr lang="es-ES_tradnl" altLang="es-ES" sz="1800" dirty="0">
                <a:solidFill>
                  <a:schemeClr val="tx1"/>
                </a:solidFill>
              </a:endParaRPr>
            </a:p>
          </p:txBody>
        </p:sp>
        <p:sp>
          <p:nvSpPr>
            <p:cNvPr id="234522" name="AutoShape 26"/>
            <p:cNvSpPr>
              <a:spLocks noChangeArrowheads="1"/>
            </p:cNvSpPr>
            <p:nvPr/>
          </p:nvSpPr>
          <p:spPr bwMode="auto">
            <a:xfrm>
              <a:off x="1860" y="2111"/>
              <a:ext cx="1021"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23" name="Rectangle 27"/>
            <p:cNvSpPr>
              <a:spLocks noChangeArrowheads="1"/>
            </p:cNvSpPr>
            <p:nvPr/>
          </p:nvSpPr>
          <p:spPr bwMode="auto">
            <a:xfrm>
              <a:off x="1958" y="2160"/>
              <a:ext cx="8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NEW VARIABLES</a:t>
              </a:r>
            </a:p>
            <a:p>
              <a:pPr algn="ctr"/>
              <a:r>
                <a:rPr lang="es-ES_tradnl" altLang="es-ES" sz="1000" dirty="0" smtClean="0">
                  <a:latin typeface="Arial" panose="020B0604020202020204" pitchFamily="34" charset="0"/>
                </a:rPr>
                <a:t>AND METRICS</a:t>
              </a:r>
              <a:endParaRPr lang="es-ES_tradnl" altLang="es-ES" sz="1000" dirty="0">
                <a:latin typeface="Arial" panose="020B0604020202020204" pitchFamily="34" charset="0"/>
              </a:endParaRPr>
            </a:p>
          </p:txBody>
        </p:sp>
        <p:sp>
          <p:nvSpPr>
            <p:cNvPr id="234524" name="Rectangle 28"/>
            <p:cNvSpPr>
              <a:spLocks noChangeArrowheads="1"/>
            </p:cNvSpPr>
            <p:nvPr/>
          </p:nvSpPr>
          <p:spPr bwMode="auto">
            <a:xfrm>
              <a:off x="3037" y="2160"/>
              <a:ext cx="8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MISSING VALUES </a:t>
              </a:r>
            </a:p>
            <a:p>
              <a:pPr algn="ctr"/>
              <a:r>
                <a:rPr lang="es-ES_tradnl" altLang="es-ES" sz="1000" dirty="0" smtClean="0">
                  <a:latin typeface="Arial" panose="020B0604020202020204" pitchFamily="34" charset="0"/>
                </a:rPr>
                <a:t>TREATMENT</a:t>
              </a:r>
              <a:endParaRPr lang="es-ES_tradnl" altLang="es-ES" sz="1000" dirty="0">
                <a:latin typeface="Arial" panose="020B0604020202020204" pitchFamily="34" charset="0"/>
              </a:endParaRPr>
            </a:p>
          </p:txBody>
        </p:sp>
        <p:sp>
          <p:nvSpPr>
            <p:cNvPr id="234525" name="AutoShape 29"/>
            <p:cNvSpPr>
              <a:spLocks noChangeArrowheads="1"/>
            </p:cNvSpPr>
            <p:nvPr/>
          </p:nvSpPr>
          <p:spPr bwMode="auto">
            <a:xfrm>
              <a:off x="561" y="2659"/>
              <a:ext cx="1253" cy="354"/>
            </a:xfrm>
            <a:prstGeom prst="homePlate">
              <a:avLst>
                <a:gd name="adj" fmla="val 88489"/>
              </a:avLst>
            </a:prstGeom>
            <a:solidFill>
              <a:srgbClr val="C8E2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234526" name="Text Box 30"/>
            <p:cNvSpPr txBox="1">
              <a:spLocks noChangeArrowheads="1"/>
            </p:cNvSpPr>
            <p:nvPr/>
          </p:nvSpPr>
          <p:spPr bwMode="auto">
            <a:xfrm>
              <a:off x="607" y="2719"/>
              <a:ext cx="1159" cy="233"/>
            </a:xfrm>
            <a:prstGeom prst="rect">
              <a:avLst/>
            </a:prstGeom>
            <a:noFill/>
            <a:ln>
              <a:noFill/>
            </a:ln>
            <a:effectLst/>
            <a:extLst>
              <a:ext uri="{909E8E84-426E-40DD-AFC4-6F175D3DCCD1}">
                <a14:hiddenFill xmlns:a14="http://schemas.microsoft.com/office/drawing/2010/main">
                  <a:gradFill rotWithShape="0">
                    <a:gsLst>
                      <a:gs pos="0">
                        <a:srgbClr val="FFCC00"/>
                      </a:gs>
                      <a:gs pos="100000">
                        <a:srgbClr val="FFFFC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20000"/>
                </a:spcBef>
              </a:pPr>
              <a:r>
                <a:rPr lang="es-ES_tradnl" altLang="es-ES" sz="1800" dirty="0" smtClean="0">
                  <a:solidFill>
                    <a:schemeClr val="tx1"/>
                  </a:solidFill>
                </a:rPr>
                <a:t>MODELLING</a:t>
              </a:r>
              <a:endParaRPr lang="es-ES_tradnl" altLang="es-ES" sz="1800" dirty="0">
                <a:solidFill>
                  <a:schemeClr val="tx1"/>
                </a:solidFill>
              </a:endParaRPr>
            </a:p>
          </p:txBody>
        </p:sp>
        <p:sp>
          <p:nvSpPr>
            <p:cNvPr id="234527" name="AutoShape 31"/>
            <p:cNvSpPr>
              <a:spLocks noChangeArrowheads="1"/>
            </p:cNvSpPr>
            <p:nvPr/>
          </p:nvSpPr>
          <p:spPr bwMode="auto">
            <a:xfrm>
              <a:off x="1860" y="2657"/>
              <a:ext cx="743"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28" name="Rectangle 32"/>
            <p:cNvSpPr>
              <a:spLocks noChangeArrowheads="1"/>
            </p:cNvSpPr>
            <p:nvPr/>
          </p:nvSpPr>
          <p:spPr bwMode="auto">
            <a:xfrm>
              <a:off x="1955" y="2706"/>
              <a:ext cx="57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MACHINE </a:t>
              </a:r>
            </a:p>
            <a:p>
              <a:pPr algn="ctr"/>
              <a:r>
                <a:rPr lang="es-ES_tradnl" altLang="es-ES" sz="1000" dirty="0" smtClean="0">
                  <a:latin typeface="Arial" panose="020B0604020202020204" pitchFamily="34" charset="0"/>
                </a:rPr>
                <a:t>LEARNING</a:t>
              </a:r>
              <a:endParaRPr lang="es-ES_tradnl" altLang="es-ES" sz="1000" dirty="0">
                <a:latin typeface="Arial" panose="020B0604020202020204" pitchFamily="34" charset="0"/>
              </a:endParaRPr>
            </a:p>
          </p:txBody>
        </p:sp>
        <p:sp>
          <p:nvSpPr>
            <p:cNvPr id="234529" name="AutoShape 33"/>
            <p:cNvSpPr>
              <a:spLocks noChangeArrowheads="1"/>
            </p:cNvSpPr>
            <p:nvPr/>
          </p:nvSpPr>
          <p:spPr bwMode="auto">
            <a:xfrm>
              <a:off x="1860" y="3224"/>
              <a:ext cx="2228" cy="5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30" name="AutoShape 34"/>
            <p:cNvSpPr>
              <a:spLocks noChangeArrowheads="1"/>
            </p:cNvSpPr>
            <p:nvPr/>
          </p:nvSpPr>
          <p:spPr bwMode="auto">
            <a:xfrm>
              <a:off x="561" y="3228"/>
              <a:ext cx="1253" cy="354"/>
            </a:xfrm>
            <a:prstGeom prst="homePlate">
              <a:avLst>
                <a:gd name="adj" fmla="val 88489"/>
              </a:avLst>
            </a:prstGeom>
            <a:solidFill>
              <a:srgbClr val="C8E2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234531" name="Text Box 35"/>
            <p:cNvSpPr txBox="1">
              <a:spLocks noChangeArrowheads="1"/>
            </p:cNvSpPr>
            <p:nvPr/>
          </p:nvSpPr>
          <p:spPr bwMode="auto">
            <a:xfrm>
              <a:off x="519" y="3297"/>
              <a:ext cx="1247" cy="233"/>
            </a:xfrm>
            <a:prstGeom prst="rect">
              <a:avLst/>
            </a:prstGeom>
            <a:noFill/>
            <a:ln>
              <a:noFill/>
            </a:ln>
            <a:effectLst/>
            <a:extLst>
              <a:ext uri="{909E8E84-426E-40DD-AFC4-6F175D3DCCD1}">
                <a14:hiddenFill xmlns:a14="http://schemas.microsoft.com/office/drawing/2010/main">
                  <a:gradFill rotWithShape="0">
                    <a:gsLst>
                      <a:gs pos="0">
                        <a:srgbClr val="FFCC00"/>
                      </a:gs>
                      <a:gs pos="100000">
                        <a:srgbClr val="FFFFC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20000"/>
                </a:spcBef>
              </a:pPr>
              <a:r>
                <a:rPr lang="es-ES_tradnl" altLang="es-ES" sz="1800" dirty="0" smtClean="0"/>
                <a:t>ASSESSMENT</a:t>
              </a:r>
              <a:endParaRPr lang="es-ES_tradnl" altLang="es-ES" sz="1800" dirty="0">
                <a:solidFill>
                  <a:schemeClr val="tx1"/>
                </a:solidFill>
              </a:endParaRPr>
            </a:p>
          </p:txBody>
        </p:sp>
        <p:sp>
          <p:nvSpPr>
            <p:cNvPr id="234532" name="Rectangle 36"/>
            <p:cNvSpPr>
              <a:spLocks noChangeArrowheads="1"/>
            </p:cNvSpPr>
            <p:nvPr/>
          </p:nvSpPr>
          <p:spPr bwMode="auto">
            <a:xfrm>
              <a:off x="1949" y="3253"/>
              <a:ext cx="184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marL="193675" indent="-193675" defTabSz="762000">
                <a:defRPr sz="2400">
                  <a:solidFill>
                    <a:schemeClr val="tx1"/>
                  </a:solidFill>
                  <a:latin typeface="Times New Roman" panose="02020603050405020304" pitchFamily="18" charset="0"/>
                </a:defRPr>
              </a:lvl1pPr>
              <a:lvl2pPr marL="66675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Monotype Sorts" pitchFamily="2" charset="2"/>
                <a:buChar char="3"/>
              </a:pPr>
              <a:r>
                <a:rPr lang="es-ES_tradnl" altLang="es-ES" sz="1000" dirty="0" smtClean="0">
                  <a:latin typeface="Arial" panose="020B0604020202020204" pitchFamily="34" charset="0"/>
                </a:rPr>
                <a:t>MODEL COMPARAISONS</a:t>
              </a:r>
            </a:p>
            <a:p>
              <a:pPr>
                <a:buFont typeface="Monotype Sorts" pitchFamily="2" charset="2"/>
                <a:buChar char="3"/>
              </a:pPr>
              <a:endParaRPr lang="es-ES_tradnl" altLang="es-ES" sz="1000" dirty="0">
                <a:latin typeface="Arial" panose="020B0604020202020204" pitchFamily="34" charset="0"/>
              </a:endParaRPr>
            </a:p>
            <a:p>
              <a:pPr>
                <a:buFont typeface="Monotype Sorts" pitchFamily="2" charset="2"/>
                <a:buChar char="3"/>
              </a:pPr>
              <a:r>
                <a:rPr lang="es-ES_tradnl" altLang="es-ES" sz="1000" dirty="0" smtClean="0">
                  <a:latin typeface="Arial" panose="020B0604020202020204" pitchFamily="34" charset="0"/>
                </a:rPr>
                <a:t>HYBRID MODELS</a:t>
              </a:r>
              <a:endParaRPr lang="es-ES_tradnl" altLang="es-ES" sz="1000" dirty="0">
                <a:latin typeface="Arial" panose="020B0604020202020204" pitchFamily="34" charset="0"/>
              </a:endParaRPr>
            </a:p>
          </p:txBody>
        </p:sp>
        <p:sp>
          <p:nvSpPr>
            <p:cNvPr id="234533" name="AutoShape 37"/>
            <p:cNvSpPr>
              <a:spLocks noChangeArrowheads="1"/>
            </p:cNvSpPr>
            <p:nvPr/>
          </p:nvSpPr>
          <p:spPr bwMode="auto">
            <a:xfrm>
              <a:off x="960" y="1402"/>
              <a:ext cx="251" cy="256"/>
            </a:xfrm>
            <a:prstGeom prst="downArrow">
              <a:avLst>
                <a:gd name="adj1" fmla="val 50000"/>
                <a:gd name="adj2" fmla="val 51001"/>
              </a:avLst>
            </a:prstGeom>
            <a:gradFill rotWithShape="0">
              <a:gsLst>
                <a:gs pos="0">
                  <a:srgbClr val="006699"/>
                </a:gs>
                <a:gs pos="100000">
                  <a:srgbClr val="006699">
                    <a:gamma/>
                    <a:tint val="73725"/>
                    <a:invGamma/>
                  </a:srgbClr>
                </a:gs>
              </a:gsLst>
              <a:lin ang="5400000" scaled="1"/>
            </a:gradFill>
            <a:ln w="12700">
              <a:solidFill>
                <a:schemeClr val="tx1"/>
              </a:solidFill>
              <a:miter lim="800000"/>
              <a:headEnd/>
              <a:tailEnd/>
            </a:ln>
            <a:effectLst>
              <a:outerShdw dist="45791" dir="3378596" algn="ctr" rotWithShape="0">
                <a:schemeClr val="bg2"/>
              </a:outerShdw>
            </a:effectLst>
          </p:spPr>
          <p:txBody>
            <a:bodyPr wrap="none" anchor="ctr"/>
            <a:lstStyle/>
            <a:p>
              <a:endParaRPr lang="es-ES"/>
            </a:p>
          </p:txBody>
        </p:sp>
        <p:sp>
          <p:nvSpPr>
            <p:cNvPr id="234534" name="AutoShape 38"/>
            <p:cNvSpPr>
              <a:spLocks noChangeArrowheads="1"/>
            </p:cNvSpPr>
            <p:nvPr/>
          </p:nvSpPr>
          <p:spPr bwMode="auto">
            <a:xfrm>
              <a:off x="960" y="1927"/>
              <a:ext cx="251" cy="256"/>
            </a:xfrm>
            <a:prstGeom prst="downArrow">
              <a:avLst>
                <a:gd name="adj1" fmla="val 50000"/>
                <a:gd name="adj2" fmla="val 51001"/>
              </a:avLst>
            </a:prstGeom>
            <a:gradFill rotWithShape="0">
              <a:gsLst>
                <a:gs pos="0">
                  <a:srgbClr val="006699"/>
                </a:gs>
                <a:gs pos="100000">
                  <a:srgbClr val="006699">
                    <a:gamma/>
                    <a:tint val="73725"/>
                    <a:invGamma/>
                  </a:srgbClr>
                </a:gs>
              </a:gsLst>
              <a:lin ang="5400000" scaled="1"/>
            </a:gradFill>
            <a:ln w="12700">
              <a:solidFill>
                <a:schemeClr val="tx1"/>
              </a:solidFill>
              <a:miter lim="800000"/>
              <a:headEnd/>
              <a:tailEnd/>
            </a:ln>
            <a:effectLst>
              <a:outerShdw dist="45791" dir="3378596" algn="ctr" rotWithShape="0">
                <a:schemeClr val="bg2"/>
              </a:outerShdw>
            </a:effectLst>
          </p:spPr>
          <p:txBody>
            <a:bodyPr wrap="none" anchor="ctr"/>
            <a:lstStyle/>
            <a:p>
              <a:endParaRPr lang="es-ES"/>
            </a:p>
          </p:txBody>
        </p:sp>
        <p:sp>
          <p:nvSpPr>
            <p:cNvPr id="234535" name="AutoShape 39"/>
            <p:cNvSpPr>
              <a:spLocks noChangeArrowheads="1"/>
            </p:cNvSpPr>
            <p:nvPr/>
          </p:nvSpPr>
          <p:spPr bwMode="auto">
            <a:xfrm>
              <a:off x="960" y="2449"/>
              <a:ext cx="251" cy="256"/>
            </a:xfrm>
            <a:prstGeom prst="downArrow">
              <a:avLst>
                <a:gd name="adj1" fmla="val 50000"/>
                <a:gd name="adj2" fmla="val 51001"/>
              </a:avLst>
            </a:prstGeom>
            <a:gradFill rotWithShape="0">
              <a:gsLst>
                <a:gs pos="0">
                  <a:srgbClr val="006699"/>
                </a:gs>
                <a:gs pos="100000">
                  <a:srgbClr val="006699">
                    <a:gamma/>
                    <a:tint val="73725"/>
                    <a:invGamma/>
                  </a:srgbClr>
                </a:gs>
              </a:gsLst>
              <a:lin ang="5400000" scaled="1"/>
            </a:gradFill>
            <a:ln w="12700">
              <a:solidFill>
                <a:schemeClr val="tx1"/>
              </a:solidFill>
              <a:miter lim="800000"/>
              <a:headEnd/>
              <a:tailEnd/>
            </a:ln>
            <a:effectLst>
              <a:outerShdw dist="45791" dir="3378596" algn="ctr" rotWithShape="0">
                <a:schemeClr val="bg2"/>
              </a:outerShdw>
            </a:effectLst>
          </p:spPr>
          <p:txBody>
            <a:bodyPr wrap="none" anchor="ctr"/>
            <a:lstStyle/>
            <a:p>
              <a:endParaRPr lang="es-ES"/>
            </a:p>
          </p:txBody>
        </p:sp>
        <p:sp>
          <p:nvSpPr>
            <p:cNvPr id="234536" name="AutoShape 40"/>
            <p:cNvSpPr>
              <a:spLocks noChangeArrowheads="1"/>
            </p:cNvSpPr>
            <p:nvPr/>
          </p:nvSpPr>
          <p:spPr bwMode="auto">
            <a:xfrm>
              <a:off x="960" y="3015"/>
              <a:ext cx="251" cy="256"/>
            </a:xfrm>
            <a:prstGeom prst="downArrow">
              <a:avLst>
                <a:gd name="adj1" fmla="val 50000"/>
                <a:gd name="adj2" fmla="val 51001"/>
              </a:avLst>
            </a:prstGeom>
            <a:gradFill rotWithShape="0">
              <a:gsLst>
                <a:gs pos="0">
                  <a:srgbClr val="006699"/>
                </a:gs>
                <a:gs pos="100000">
                  <a:srgbClr val="006699">
                    <a:gamma/>
                    <a:tint val="73725"/>
                    <a:invGamma/>
                  </a:srgbClr>
                </a:gs>
              </a:gsLst>
              <a:lin ang="5400000" scaled="1"/>
            </a:gradFill>
            <a:ln w="12700">
              <a:solidFill>
                <a:schemeClr val="tx1"/>
              </a:solidFill>
              <a:miter lim="800000"/>
              <a:headEnd/>
              <a:tailEnd/>
            </a:ln>
            <a:effectLst>
              <a:outerShdw dist="45791" dir="3378596" algn="ctr" rotWithShape="0">
                <a:schemeClr val="bg2"/>
              </a:outerShdw>
            </a:effectLst>
          </p:spPr>
          <p:txBody>
            <a:bodyPr wrap="none" anchor="ctr"/>
            <a:lstStyle/>
            <a:p>
              <a:endParaRPr lang="es-ES"/>
            </a:p>
          </p:txBody>
        </p:sp>
        <p:sp>
          <p:nvSpPr>
            <p:cNvPr id="234537" name="AutoShape 41"/>
            <p:cNvSpPr>
              <a:spLocks noChangeArrowheads="1"/>
            </p:cNvSpPr>
            <p:nvPr/>
          </p:nvSpPr>
          <p:spPr bwMode="auto">
            <a:xfrm flipH="1">
              <a:off x="4088" y="3343"/>
              <a:ext cx="1393" cy="115"/>
            </a:xfrm>
            <a:prstGeom prst="leftArrow">
              <a:avLst>
                <a:gd name="adj1" fmla="val 50000"/>
                <a:gd name="adj2" fmla="val 302826"/>
              </a:avLst>
            </a:prstGeom>
            <a:solidFill>
              <a:srgbClr val="0066FF"/>
            </a:solidFill>
            <a:ln w="9525">
              <a:solidFill>
                <a:schemeClr val="tx1"/>
              </a:solidFill>
              <a:miter lim="800000"/>
              <a:headEnd/>
              <a:tailEnd/>
            </a:ln>
            <a:effectLst>
              <a:outerShdw dist="63500" dir="3187806" algn="ctr" rotWithShape="0">
                <a:schemeClr val="bg2"/>
              </a:outerShdw>
            </a:effectLst>
          </p:spPr>
          <p:txBody>
            <a:bodyPr wrap="none" anchor="ctr"/>
            <a:lstStyle/>
            <a:p>
              <a:endParaRPr lang="es-ES"/>
            </a:p>
          </p:txBody>
        </p:sp>
        <p:sp>
          <p:nvSpPr>
            <p:cNvPr id="234538" name="AutoShape 42"/>
            <p:cNvSpPr>
              <a:spLocks noChangeArrowheads="1"/>
            </p:cNvSpPr>
            <p:nvPr/>
          </p:nvSpPr>
          <p:spPr bwMode="auto">
            <a:xfrm>
              <a:off x="5156" y="1136"/>
              <a:ext cx="325" cy="133"/>
            </a:xfrm>
            <a:prstGeom prst="leftArrow">
              <a:avLst>
                <a:gd name="adj1" fmla="val 50000"/>
                <a:gd name="adj2" fmla="val 61090"/>
              </a:avLst>
            </a:prstGeom>
            <a:solidFill>
              <a:srgbClr val="0066FF"/>
            </a:solidFill>
            <a:ln w="9525">
              <a:solidFill>
                <a:schemeClr val="tx1"/>
              </a:solidFill>
              <a:miter lim="800000"/>
              <a:headEnd/>
              <a:tailEnd/>
            </a:ln>
            <a:effectLst>
              <a:outerShdw dist="63500" dir="3187806" algn="ctr" rotWithShape="0">
                <a:schemeClr val="bg2"/>
              </a:outerShdw>
            </a:effectLst>
          </p:spPr>
          <p:txBody>
            <a:bodyPr wrap="none" anchor="ctr"/>
            <a:lstStyle/>
            <a:p>
              <a:endParaRPr lang="es-ES"/>
            </a:p>
          </p:txBody>
        </p:sp>
        <p:sp>
          <p:nvSpPr>
            <p:cNvPr id="234539" name="AutoShape 43"/>
            <p:cNvSpPr>
              <a:spLocks noChangeArrowheads="1"/>
            </p:cNvSpPr>
            <p:nvPr/>
          </p:nvSpPr>
          <p:spPr bwMode="auto">
            <a:xfrm>
              <a:off x="5156" y="1668"/>
              <a:ext cx="325" cy="133"/>
            </a:xfrm>
            <a:prstGeom prst="leftArrow">
              <a:avLst>
                <a:gd name="adj1" fmla="val 50000"/>
                <a:gd name="adj2" fmla="val 61090"/>
              </a:avLst>
            </a:prstGeom>
            <a:solidFill>
              <a:srgbClr val="0066FF"/>
            </a:solidFill>
            <a:ln w="9525">
              <a:solidFill>
                <a:schemeClr val="tx1"/>
              </a:solidFill>
              <a:miter lim="800000"/>
              <a:headEnd/>
              <a:tailEnd/>
            </a:ln>
            <a:effectLst>
              <a:outerShdw dist="63500" dir="3187806" algn="ctr" rotWithShape="0">
                <a:schemeClr val="bg2"/>
              </a:outerShdw>
            </a:effectLst>
          </p:spPr>
          <p:txBody>
            <a:bodyPr wrap="none" anchor="ctr"/>
            <a:lstStyle/>
            <a:p>
              <a:endParaRPr lang="es-ES"/>
            </a:p>
          </p:txBody>
        </p:sp>
        <p:sp>
          <p:nvSpPr>
            <p:cNvPr id="234540" name="AutoShape 44"/>
            <p:cNvSpPr>
              <a:spLocks noChangeArrowheads="1"/>
            </p:cNvSpPr>
            <p:nvPr/>
          </p:nvSpPr>
          <p:spPr bwMode="auto">
            <a:xfrm>
              <a:off x="5156" y="2217"/>
              <a:ext cx="325" cy="133"/>
            </a:xfrm>
            <a:prstGeom prst="leftArrow">
              <a:avLst>
                <a:gd name="adj1" fmla="val 50000"/>
                <a:gd name="adj2" fmla="val 61090"/>
              </a:avLst>
            </a:prstGeom>
            <a:solidFill>
              <a:srgbClr val="0066FF"/>
            </a:solidFill>
            <a:ln w="9525">
              <a:solidFill>
                <a:schemeClr val="tx1"/>
              </a:solidFill>
              <a:miter lim="800000"/>
              <a:headEnd/>
              <a:tailEnd/>
            </a:ln>
            <a:effectLst>
              <a:outerShdw dist="63500" dir="3187806" algn="ctr" rotWithShape="0">
                <a:schemeClr val="bg2"/>
              </a:outerShdw>
            </a:effectLst>
          </p:spPr>
          <p:txBody>
            <a:bodyPr wrap="none" anchor="ctr"/>
            <a:lstStyle/>
            <a:p>
              <a:endParaRPr lang="es-ES"/>
            </a:p>
          </p:txBody>
        </p:sp>
        <p:sp>
          <p:nvSpPr>
            <p:cNvPr id="234541" name="AutoShape 45"/>
            <p:cNvSpPr>
              <a:spLocks noChangeArrowheads="1"/>
            </p:cNvSpPr>
            <p:nvPr/>
          </p:nvSpPr>
          <p:spPr bwMode="auto">
            <a:xfrm>
              <a:off x="5156" y="2743"/>
              <a:ext cx="325" cy="133"/>
            </a:xfrm>
            <a:prstGeom prst="leftArrow">
              <a:avLst>
                <a:gd name="adj1" fmla="val 50000"/>
                <a:gd name="adj2" fmla="val 61090"/>
              </a:avLst>
            </a:prstGeom>
            <a:solidFill>
              <a:srgbClr val="0066FF"/>
            </a:solidFill>
            <a:ln w="9525">
              <a:solidFill>
                <a:schemeClr val="tx1"/>
              </a:solidFill>
              <a:miter lim="800000"/>
              <a:headEnd/>
              <a:tailEnd/>
            </a:ln>
            <a:effectLst>
              <a:outerShdw dist="63500" dir="3187806" algn="ctr" rotWithShape="0">
                <a:schemeClr val="bg2"/>
              </a:outerShdw>
            </a:effectLst>
          </p:spPr>
          <p:txBody>
            <a:bodyPr wrap="none" anchor="ctr"/>
            <a:lstStyle/>
            <a:p>
              <a:endParaRPr lang="es-ES"/>
            </a:p>
          </p:txBody>
        </p:sp>
        <p:sp>
          <p:nvSpPr>
            <p:cNvPr id="234542" name="AutoShape 46"/>
            <p:cNvSpPr>
              <a:spLocks noChangeArrowheads="1"/>
            </p:cNvSpPr>
            <p:nvPr/>
          </p:nvSpPr>
          <p:spPr bwMode="auto">
            <a:xfrm>
              <a:off x="885" y="3591"/>
              <a:ext cx="419" cy="355"/>
            </a:xfrm>
            <a:prstGeom prst="downArrow">
              <a:avLst>
                <a:gd name="adj1" fmla="val 50000"/>
                <a:gd name="adj2" fmla="val 50005"/>
              </a:avLst>
            </a:prstGeom>
            <a:gradFill rotWithShape="0">
              <a:gsLst>
                <a:gs pos="0">
                  <a:srgbClr val="006699"/>
                </a:gs>
                <a:gs pos="100000">
                  <a:srgbClr val="006699">
                    <a:gamma/>
                    <a:tint val="73725"/>
                    <a:invGamma/>
                  </a:srgbClr>
                </a:gs>
              </a:gsLst>
              <a:lin ang="5400000" scaled="1"/>
            </a:gradFill>
            <a:ln w="12700">
              <a:solidFill>
                <a:schemeClr val="tx1"/>
              </a:solidFill>
              <a:miter lim="800000"/>
              <a:headEnd/>
              <a:tailEnd/>
            </a:ln>
            <a:effectLst>
              <a:outerShdw dist="45791" dir="3378596" algn="ctr" rotWithShape="0">
                <a:schemeClr val="bg2"/>
              </a:outerShdw>
            </a:effectLst>
          </p:spPr>
          <p:txBody>
            <a:bodyPr wrap="none" anchor="ctr"/>
            <a:lstStyle/>
            <a:p>
              <a:endParaRPr lang="es-ES"/>
            </a:p>
          </p:txBody>
        </p:sp>
        <p:sp>
          <p:nvSpPr>
            <p:cNvPr id="234543" name="Text Box 47"/>
            <p:cNvSpPr txBox="1">
              <a:spLocks noChangeArrowheads="1"/>
            </p:cNvSpPr>
            <p:nvPr/>
          </p:nvSpPr>
          <p:spPr bwMode="auto">
            <a:xfrm>
              <a:off x="831" y="3935"/>
              <a:ext cx="1159" cy="233"/>
            </a:xfrm>
            <a:prstGeom prst="rect">
              <a:avLst/>
            </a:prstGeom>
            <a:noFill/>
            <a:ln>
              <a:noFill/>
            </a:ln>
            <a:effectLst/>
            <a:extLst>
              <a:ext uri="{909E8E84-426E-40DD-AFC4-6F175D3DCCD1}">
                <a14:hiddenFill xmlns:a14="http://schemas.microsoft.com/office/drawing/2010/main">
                  <a:gradFill rotWithShape="0">
                    <a:gsLst>
                      <a:gs pos="0">
                        <a:srgbClr val="FFCC00"/>
                      </a:gs>
                      <a:gs pos="100000">
                        <a:srgbClr val="FFFFC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20000"/>
                </a:spcBef>
              </a:pPr>
              <a:r>
                <a:rPr lang="es-ES_tradnl" altLang="es-ES" sz="1800" dirty="0" smtClean="0">
                  <a:solidFill>
                    <a:schemeClr val="tx1"/>
                  </a:solidFill>
                </a:rPr>
                <a:t>MODEL</a:t>
              </a:r>
              <a:endParaRPr lang="es-ES_tradnl" altLang="es-ES" sz="1800" dirty="0">
                <a:solidFill>
                  <a:schemeClr val="tx1"/>
                </a:solidFill>
              </a:endParaRPr>
            </a:p>
          </p:txBody>
        </p:sp>
        <p:sp>
          <p:nvSpPr>
            <p:cNvPr id="234544" name="AutoShape 48"/>
            <p:cNvSpPr>
              <a:spLocks noChangeArrowheads="1"/>
            </p:cNvSpPr>
            <p:nvPr/>
          </p:nvSpPr>
          <p:spPr bwMode="auto">
            <a:xfrm>
              <a:off x="2696" y="2658"/>
              <a:ext cx="742"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45" name="Rectangle 49"/>
            <p:cNvSpPr>
              <a:spLocks noChangeArrowheads="1"/>
            </p:cNvSpPr>
            <p:nvPr/>
          </p:nvSpPr>
          <p:spPr bwMode="auto">
            <a:xfrm>
              <a:off x="2834" y="2706"/>
              <a:ext cx="4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GLM </a:t>
              </a:r>
            </a:p>
            <a:p>
              <a:pPr algn="ctr"/>
              <a:r>
                <a:rPr lang="es-ES_tradnl" altLang="es-ES" sz="1000" dirty="0" smtClean="0">
                  <a:latin typeface="Arial" panose="020B0604020202020204" pitchFamily="34" charset="0"/>
                </a:rPr>
                <a:t>MODELS</a:t>
              </a:r>
              <a:endParaRPr lang="es-ES_tradnl" altLang="es-ES" sz="1000" dirty="0">
                <a:latin typeface="Arial" panose="020B0604020202020204" pitchFamily="34" charset="0"/>
              </a:endParaRPr>
            </a:p>
          </p:txBody>
        </p:sp>
        <p:sp>
          <p:nvSpPr>
            <p:cNvPr id="234546" name="AutoShape 50"/>
            <p:cNvSpPr>
              <a:spLocks noChangeArrowheads="1"/>
            </p:cNvSpPr>
            <p:nvPr/>
          </p:nvSpPr>
          <p:spPr bwMode="auto">
            <a:xfrm>
              <a:off x="3531" y="2658"/>
              <a:ext cx="743"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47" name="Rectangle 51"/>
            <p:cNvSpPr>
              <a:spLocks noChangeArrowheads="1"/>
            </p:cNvSpPr>
            <p:nvPr/>
          </p:nvSpPr>
          <p:spPr bwMode="auto">
            <a:xfrm>
              <a:off x="3494" y="2706"/>
              <a:ext cx="8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UNSUPERVISED </a:t>
              </a:r>
            </a:p>
            <a:p>
              <a:pPr algn="ctr"/>
              <a:r>
                <a:rPr lang="es-ES_tradnl" altLang="es-ES" sz="1000" dirty="0" smtClean="0">
                  <a:latin typeface="Arial" panose="020B0604020202020204" pitchFamily="34" charset="0"/>
                </a:rPr>
                <a:t>MODELS</a:t>
              </a:r>
              <a:endParaRPr lang="es-ES_tradnl" altLang="es-ES" sz="1000" dirty="0">
                <a:latin typeface="Arial" panose="020B0604020202020204" pitchFamily="34" charset="0"/>
              </a:endParaRPr>
            </a:p>
          </p:txBody>
        </p:sp>
        <p:sp>
          <p:nvSpPr>
            <p:cNvPr id="234548" name="AutoShape 52"/>
            <p:cNvSpPr>
              <a:spLocks noChangeArrowheads="1"/>
            </p:cNvSpPr>
            <p:nvPr/>
          </p:nvSpPr>
          <p:spPr bwMode="auto">
            <a:xfrm>
              <a:off x="4367" y="2658"/>
              <a:ext cx="743"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49" name="Rectangle 53"/>
            <p:cNvSpPr>
              <a:spLocks noChangeArrowheads="1"/>
            </p:cNvSpPr>
            <p:nvPr/>
          </p:nvSpPr>
          <p:spPr bwMode="auto">
            <a:xfrm>
              <a:off x="4479" y="2706"/>
              <a:ext cx="5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RANDOM </a:t>
              </a:r>
            </a:p>
            <a:p>
              <a:pPr algn="ctr"/>
              <a:r>
                <a:rPr lang="es-ES_tradnl" altLang="es-ES" sz="1000" dirty="0" smtClean="0">
                  <a:latin typeface="Arial" panose="020B0604020202020204" pitchFamily="34" charset="0"/>
                </a:rPr>
                <a:t>FOREST</a:t>
              </a:r>
              <a:endParaRPr lang="es-ES_tradnl" altLang="es-ES" sz="1000" dirty="0">
                <a:latin typeface="Arial" panose="020B0604020202020204" pitchFamily="34" charset="0"/>
              </a:endParaRPr>
            </a:p>
          </p:txBody>
        </p:sp>
        <p:sp>
          <p:nvSpPr>
            <p:cNvPr id="234550" name="AutoShape 54"/>
            <p:cNvSpPr>
              <a:spLocks noChangeArrowheads="1"/>
            </p:cNvSpPr>
            <p:nvPr/>
          </p:nvSpPr>
          <p:spPr bwMode="auto">
            <a:xfrm>
              <a:off x="4042" y="1056"/>
              <a:ext cx="1020"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51" name="Rectangle 55"/>
            <p:cNvSpPr>
              <a:spLocks noChangeArrowheads="1"/>
            </p:cNvSpPr>
            <p:nvPr/>
          </p:nvSpPr>
          <p:spPr bwMode="auto">
            <a:xfrm>
              <a:off x="4102" y="1193"/>
              <a:ext cx="90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DATA PARTITTION</a:t>
              </a:r>
              <a:endParaRPr lang="es-ES_tradnl" altLang="es-ES" sz="1000" dirty="0">
                <a:latin typeface="Arial" panose="020B0604020202020204" pitchFamily="34" charset="0"/>
              </a:endParaRPr>
            </a:p>
          </p:txBody>
        </p:sp>
        <p:sp>
          <p:nvSpPr>
            <p:cNvPr id="234552" name="AutoShape 56"/>
            <p:cNvSpPr>
              <a:spLocks noChangeArrowheads="1"/>
            </p:cNvSpPr>
            <p:nvPr/>
          </p:nvSpPr>
          <p:spPr bwMode="auto">
            <a:xfrm>
              <a:off x="4042" y="1588"/>
              <a:ext cx="1020" cy="363"/>
            </a:xfrm>
            <a:prstGeom prst="roundRect">
              <a:avLst>
                <a:gd name="adj" fmla="val 12495"/>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4553" name="Rectangle 57"/>
            <p:cNvSpPr>
              <a:spLocks noChangeArrowheads="1"/>
            </p:cNvSpPr>
            <p:nvPr/>
          </p:nvSpPr>
          <p:spPr bwMode="auto">
            <a:xfrm>
              <a:off x="4203" y="1637"/>
              <a:ext cx="7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ES" sz="1000" dirty="0" smtClean="0">
                  <a:latin typeface="Arial" panose="020B0604020202020204" pitchFamily="34" charset="0"/>
                </a:rPr>
                <a:t>DESCRIPTIVE</a:t>
              </a:r>
            </a:p>
            <a:p>
              <a:pPr algn="ctr"/>
              <a:r>
                <a:rPr lang="es-ES_tradnl" altLang="es-ES" sz="1000" dirty="0" smtClean="0">
                  <a:latin typeface="Arial" panose="020B0604020202020204" pitchFamily="34" charset="0"/>
                </a:rPr>
                <a:t>ANALYTICS</a:t>
              </a:r>
              <a:endParaRPr lang="es-ES_tradnl" altLang="es-ES" sz="1000" dirty="0">
                <a:latin typeface="Arial" panose="020B0604020202020204" pitchFamily="34" charset="0"/>
              </a:endParaRPr>
            </a:p>
          </p:txBody>
        </p:sp>
      </p:grpSp>
      <p:sp>
        <p:nvSpPr>
          <p:cNvPr id="59"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Analytics</a:t>
            </a:r>
            <a:r>
              <a:rPr lang="es-ES_tradnl" sz="2000" kern="0" dirty="0" smtClean="0"/>
              <a:t> </a:t>
            </a:r>
            <a:r>
              <a:rPr lang="es-ES_tradnl" sz="2000" kern="0" dirty="0" err="1" smtClean="0"/>
              <a:t>Methodology</a:t>
            </a:r>
            <a:endParaRPr lang="es-ES_tradnl" sz="2000" kern="0" dirty="0"/>
          </a:p>
        </p:txBody>
      </p:sp>
    </p:spTree>
    <p:extLst>
      <p:ext uri="{BB962C8B-B14F-4D97-AF65-F5344CB8AC3E}">
        <p14:creationId xmlns:p14="http://schemas.microsoft.com/office/powerpoint/2010/main" val="4146887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40</a:t>
            </a:fld>
            <a:endParaRPr lang="es-ES_tradnl" dirty="0"/>
          </a:p>
        </p:txBody>
      </p:sp>
      <p:sp>
        <p:nvSpPr>
          <p:cNvPr id="6"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a:t>
            </a:r>
            <a:r>
              <a:rPr lang="es-ES_tradnl" sz="2000" kern="0" dirty="0" err="1" smtClean="0"/>
              <a:t>on</a:t>
            </a:r>
            <a:r>
              <a:rPr lang="es-ES_tradnl" sz="2000" kern="0" dirty="0" smtClean="0"/>
              <a:t> PA</a:t>
            </a:r>
            <a:endParaRPr lang="es-ES_tradnl" sz="2000" kern="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4146" y="43514"/>
            <a:ext cx="28416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4 Marcador de contenido"/>
          <p:cNvSpPr>
            <a:spLocks noGrp="1"/>
          </p:cNvSpPr>
          <p:nvPr>
            <p:ph sz="quarter" idx="1"/>
          </p:nvPr>
        </p:nvSpPr>
        <p:spPr>
          <a:xfrm>
            <a:off x="179513" y="841836"/>
            <a:ext cx="6696744" cy="4937760"/>
          </a:xfrm>
        </p:spPr>
        <p:txBody>
          <a:bodyPr>
            <a:normAutofit/>
          </a:bodyPr>
          <a:lstStyle/>
          <a:p>
            <a:pPr lvl="0">
              <a:lnSpc>
                <a:spcPct val="90000"/>
              </a:lnSpc>
            </a:pPr>
            <a:r>
              <a:rPr lang="en-US" sz="2000" dirty="0" smtClean="0"/>
              <a:t>What to </a:t>
            </a:r>
            <a:r>
              <a:rPr lang="en-US" sz="2000" dirty="0" smtClean="0"/>
              <a:t>get it?</a:t>
            </a:r>
            <a:endParaRPr lang="en-US" sz="2000" dirty="0" smtClean="0"/>
          </a:p>
          <a:p>
            <a:pPr lvl="0">
              <a:lnSpc>
                <a:spcPct val="90000"/>
              </a:lnSpc>
            </a:pPr>
            <a:endParaRPr lang="es-ES_tradnl" sz="2000" dirty="0"/>
          </a:p>
          <a:p>
            <a:pPr lvl="1">
              <a:lnSpc>
                <a:spcPct val="90000"/>
              </a:lnSpc>
              <a:buFont typeface="Wingdings" panose="05000000000000000000" pitchFamily="2" charset="2"/>
              <a:buChar char="q"/>
            </a:pPr>
            <a:r>
              <a:rPr lang="en-US" sz="1800" dirty="0" smtClean="0">
                <a:cs typeface="Calibri" pitchFamily="34" charset="0"/>
              </a:rPr>
              <a:t>A set of indicators that you can configure, to track and monitor your key customer satisfaction at individual level, and anticipate trends to correct in satisfaction.</a:t>
            </a:r>
          </a:p>
          <a:p>
            <a:pPr lvl="1">
              <a:lnSpc>
                <a:spcPct val="90000"/>
              </a:lnSpc>
              <a:buFont typeface="Wingdings" panose="05000000000000000000" pitchFamily="2" charset="2"/>
              <a:buChar char="q"/>
            </a:pPr>
            <a:endParaRPr lang="en-US" sz="1800" dirty="0">
              <a:cs typeface="Calibri" pitchFamily="34" charset="0"/>
            </a:endParaRPr>
          </a:p>
          <a:p>
            <a:pPr lvl="1">
              <a:lnSpc>
                <a:spcPct val="90000"/>
              </a:lnSpc>
              <a:buFont typeface="Wingdings" panose="05000000000000000000" pitchFamily="2" charset="2"/>
              <a:buChar char="q"/>
            </a:pPr>
            <a:r>
              <a:rPr lang="en-US" sz="1800" dirty="0" smtClean="0">
                <a:cs typeface="Calibri" pitchFamily="34" charset="0"/>
              </a:rPr>
              <a:t>A customer oriented tool,  to identify what drives customer experience and its relative importance of the different drivers.</a:t>
            </a:r>
          </a:p>
          <a:p>
            <a:pPr lvl="1">
              <a:lnSpc>
                <a:spcPct val="90000"/>
              </a:lnSpc>
              <a:buFont typeface="Wingdings" panose="05000000000000000000" pitchFamily="2" charset="2"/>
              <a:buChar char="q"/>
            </a:pPr>
            <a:endParaRPr lang="en-US" sz="1800" dirty="0">
              <a:cs typeface="Calibri" pitchFamily="34" charset="0"/>
            </a:endParaRPr>
          </a:p>
          <a:p>
            <a:pPr lvl="1">
              <a:lnSpc>
                <a:spcPct val="90000"/>
              </a:lnSpc>
              <a:buFont typeface="Wingdings" panose="05000000000000000000" pitchFamily="2" charset="2"/>
              <a:buChar char="q"/>
            </a:pPr>
            <a:r>
              <a:rPr lang="en-US" sz="1800" dirty="0">
                <a:cs typeface="Calibri" pitchFamily="34" charset="0"/>
              </a:rPr>
              <a:t>A </a:t>
            </a:r>
            <a:r>
              <a:rPr lang="en-US" sz="1800" dirty="0" smtClean="0">
                <a:cs typeface="Calibri" pitchFamily="34" charset="0"/>
              </a:rPr>
              <a:t>process oriented tool, </a:t>
            </a:r>
            <a:r>
              <a:rPr lang="en-US" sz="1800" dirty="0">
                <a:cs typeface="Calibri" pitchFamily="34" charset="0"/>
              </a:rPr>
              <a:t>to identify what </a:t>
            </a:r>
            <a:r>
              <a:rPr lang="en-US" sz="1800" dirty="0" smtClean="0">
                <a:cs typeface="Calibri" pitchFamily="34" charset="0"/>
              </a:rPr>
              <a:t>drives </a:t>
            </a:r>
            <a:r>
              <a:rPr lang="en-US" sz="1800" dirty="0">
                <a:cs typeface="Calibri" pitchFamily="34" charset="0"/>
              </a:rPr>
              <a:t>customer experience </a:t>
            </a:r>
            <a:r>
              <a:rPr lang="en-US" sz="1800" dirty="0" smtClean="0">
                <a:cs typeface="Calibri" pitchFamily="34" charset="0"/>
              </a:rPr>
              <a:t>at process level, and measure KPI relative importance per client segment.</a:t>
            </a:r>
          </a:p>
          <a:p>
            <a:pPr lvl="1">
              <a:lnSpc>
                <a:spcPct val="90000"/>
              </a:lnSpc>
              <a:buFont typeface="Wingdings" panose="05000000000000000000" pitchFamily="2" charset="2"/>
              <a:buChar char="q"/>
            </a:pPr>
            <a:endParaRPr lang="en-US" sz="1800" dirty="0">
              <a:cs typeface="Calibri" pitchFamily="34" charset="0"/>
            </a:endParaRPr>
          </a:p>
          <a:p>
            <a:pPr lvl="1">
              <a:lnSpc>
                <a:spcPct val="90000"/>
              </a:lnSpc>
              <a:buFont typeface="Wingdings" panose="05000000000000000000" pitchFamily="2" charset="2"/>
              <a:buChar char="q"/>
            </a:pPr>
            <a:r>
              <a:rPr lang="en-US" sz="1800" dirty="0" smtClean="0">
                <a:cs typeface="Calibri" pitchFamily="34" charset="0"/>
              </a:rPr>
              <a:t>A  experimentation tool to measure impact in CX of a Management Action into a target Customer segment.</a:t>
            </a:r>
            <a:endParaRPr lang="en-US" sz="1800" dirty="0">
              <a:cs typeface="Calibri" pitchFamily="34" charset="0"/>
            </a:endParaRPr>
          </a:p>
          <a:p>
            <a:pPr lvl="1">
              <a:lnSpc>
                <a:spcPct val="90000"/>
              </a:lnSpc>
            </a:pPr>
            <a:endParaRPr lang="en-US" sz="1800" dirty="0" smtClean="0">
              <a:cs typeface="Calibri" pitchFamily="34" charset="0"/>
            </a:endParaRPr>
          </a:p>
          <a:p>
            <a:pPr lvl="1">
              <a:lnSpc>
                <a:spcPct val="90000"/>
              </a:lnSpc>
            </a:pPr>
            <a:endParaRPr lang="en-US" sz="1700" dirty="0"/>
          </a:p>
        </p:txBody>
      </p:sp>
      <p:sp>
        <p:nvSpPr>
          <p:cNvPr id="9" name="8 CuadroTexto"/>
          <p:cNvSpPr txBox="1"/>
          <p:nvPr/>
        </p:nvSpPr>
        <p:spPr>
          <a:xfrm>
            <a:off x="7274371" y="1518901"/>
            <a:ext cx="1762125" cy="584775"/>
          </a:xfrm>
          <a:prstGeom prst="rect">
            <a:avLst/>
          </a:prstGeom>
          <a:noFill/>
        </p:spPr>
        <p:txBody>
          <a:bodyPr wrap="square" rtlCol="0">
            <a:spAutoFit/>
          </a:bodyPr>
          <a:lstStyle/>
          <a:p>
            <a:pPr algn="ctr" fontAlgn="base">
              <a:spcBef>
                <a:spcPct val="0"/>
              </a:spcBef>
              <a:spcAft>
                <a:spcPct val="0"/>
              </a:spcAft>
            </a:pPr>
            <a:r>
              <a:rPr lang="en-US" sz="1600" b="1" dirty="0" smtClean="0">
                <a:solidFill>
                  <a:srgbClr val="666666"/>
                </a:solidFill>
                <a:latin typeface="+mj-lt"/>
              </a:rPr>
              <a:t>Alarm </a:t>
            </a:r>
          </a:p>
          <a:p>
            <a:pPr algn="ctr" fontAlgn="base">
              <a:spcBef>
                <a:spcPct val="0"/>
              </a:spcBef>
              <a:spcAft>
                <a:spcPct val="0"/>
              </a:spcAft>
            </a:pPr>
            <a:r>
              <a:rPr lang="en-US" sz="1600" b="1" dirty="0">
                <a:solidFill>
                  <a:srgbClr val="666666"/>
                </a:solidFill>
                <a:latin typeface="+mj-lt"/>
              </a:rPr>
              <a:t>r</a:t>
            </a:r>
            <a:r>
              <a:rPr lang="en-US" sz="1600" b="1" dirty="0" smtClean="0">
                <a:solidFill>
                  <a:srgbClr val="666666"/>
                </a:solidFill>
                <a:latin typeface="+mj-lt"/>
              </a:rPr>
              <a:t>eport</a:t>
            </a:r>
            <a:endParaRPr lang="en-US" sz="1600" b="1" dirty="0">
              <a:solidFill>
                <a:srgbClr val="666666"/>
              </a:solidFill>
              <a:latin typeface="+mj-lt"/>
            </a:endParaRPr>
          </a:p>
        </p:txBody>
      </p:sp>
      <p:sp>
        <p:nvSpPr>
          <p:cNvPr id="10" name="9 Flecha derecha"/>
          <p:cNvSpPr/>
          <p:nvPr/>
        </p:nvSpPr>
        <p:spPr bwMode="auto">
          <a:xfrm>
            <a:off x="6857315" y="1480242"/>
            <a:ext cx="365760" cy="662092"/>
          </a:xfrm>
          <a:prstGeom prst="rightArrow">
            <a:avLst/>
          </a:prstGeom>
          <a:gradFill>
            <a:gsLst>
              <a:gs pos="59000">
                <a:srgbClr val="D2D2D2"/>
              </a:gs>
              <a:gs pos="100000">
                <a:srgbClr val="005BD3"/>
              </a:gs>
              <a:gs pos="100000">
                <a:srgbClr val="FF388C">
                  <a:tint val="23500"/>
                  <a:satMod val="160000"/>
                </a:srgbClr>
              </a:gs>
            </a:gsLst>
            <a:lin ang="0" scaled="0"/>
          </a:gra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rgbClr val="666666"/>
              </a:buClr>
              <a:defRPr/>
            </a:pPr>
            <a:endParaRPr lang="en-US" sz="1200" kern="0">
              <a:solidFill>
                <a:sysClr val="windowText" lastClr="000000"/>
              </a:solidFill>
              <a:latin typeface="+mj-lt"/>
            </a:endParaRPr>
          </a:p>
        </p:txBody>
      </p:sp>
      <p:sp>
        <p:nvSpPr>
          <p:cNvPr id="11" name="10 CuadroTexto"/>
          <p:cNvSpPr txBox="1"/>
          <p:nvPr/>
        </p:nvSpPr>
        <p:spPr>
          <a:xfrm>
            <a:off x="7274371" y="4707820"/>
            <a:ext cx="1762125" cy="584775"/>
          </a:xfrm>
          <a:prstGeom prst="rect">
            <a:avLst/>
          </a:prstGeom>
          <a:noFill/>
        </p:spPr>
        <p:txBody>
          <a:bodyPr wrap="square" rtlCol="0">
            <a:spAutoFit/>
          </a:bodyPr>
          <a:lstStyle/>
          <a:p>
            <a:pPr algn="ctr" fontAlgn="base">
              <a:spcBef>
                <a:spcPct val="0"/>
              </a:spcBef>
              <a:spcAft>
                <a:spcPct val="0"/>
              </a:spcAft>
            </a:pPr>
            <a:r>
              <a:rPr lang="en-US" sz="1600" b="1" dirty="0" smtClean="0">
                <a:solidFill>
                  <a:srgbClr val="666666"/>
                </a:solidFill>
                <a:latin typeface="+mj-lt"/>
              </a:rPr>
              <a:t>Simulation tool</a:t>
            </a:r>
          </a:p>
        </p:txBody>
      </p:sp>
      <p:sp>
        <p:nvSpPr>
          <p:cNvPr id="12" name="11 Flecha derecha"/>
          <p:cNvSpPr/>
          <p:nvPr/>
        </p:nvSpPr>
        <p:spPr bwMode="auto">
          <a:xfrm>
            <a:off x="6857315" y="2533560"/>
            <a:ext cx="365760" cy="662092"/>
          </a:xfrm>
          <a:prstGeom prst="rightArrow">
            <a:avLst/>
          </a:prstGeom>
          <a:gradFill>
            <a:gsLst>
              <a:gs pos="59000">
                <a:srgbClr val="D2D2D2"/>
              </a:gs>
              <a:gs pos="100000">
                <a:srgbClr val="005BD3"/>
              </a:gs>
              <a:gs pos="100000">
                <a:srgbClr val="FF388C">
                  <a:tint val="23500"/>
                  <a:satMod val="160000"/>
                </a:srgbClr>
              </a:gs>
            </a:gsLst>
            <a:lin ang="0" scaled="0"/>
          </a:gra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rgbClr val="666666"/>
              </a:buClr>
              <a:defRPr/>
            </a:pPr>
            <a:endParaRPr lang="en-US" sz="1200" kern="0">
              <a:solidFill>
                <a:sysClr val="windowText" lastClr="000000"/>
              </a:solidFill>
              <a:latin typeface="+mj-lt"/>
            </a:endParaRPr>
          </a:p>
        </p:txBody>
      </p:sp>
      <p:sp>
        <p:nvSpPr>
          <p:cNvPr id="13" name="12 Rectángulo"/>
          <p:cNvSpPr/>
          <p:nvPr/>
        </p:nvSpPr>
        <p:spPr>
          <a:xfrm>
            <a:off x="323528" y="5544574"/>
            <a:ext cx="860495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Results will be delivered in a file transfer format (for client´s BI integration) and </a:t>
            </a:r>
            <a:br>
              <a:rPr lang="en-US" i="1" dirty="0" smtClean="0">
                <a:solidFill>
                  <a:schemeClr val="tx1"/>
                </a:solidFill>
              </a:rPr>
            </a:br>
            <a:r>
              <a:rPr lang="en-US" i="1" dirty="0" smtClean="0">
                <a:solidFill>
                  <a:schemeClr val="tx1"/>
                </a:solidFill>
              </a:rPr>
              <a:t>in a web based reporting tool for quick action implementation</a:t>
            </a:r>
            <a:endParaRPr lang="en-US" i="1" dirty="0">
              <a:solidFill>
                <a:schemeClr val="tx1"/>
              </a:solidFill>
            </a:endParaRPr>
          </a:p>
        </p:txBody>
      </p:sp>
      <p:sp>
        <p:nvSpPr>
          <p:cNvPr id="14" name="13 CuadroTexto"/>
          <p:cNvSpPr txBox="1"/>
          <p:nvPr/>
        </p:nvSpPr>
        <p:spPr>
          <a:xfrm>
            <a:off x="7293312" y="3562773"/>
            <a:ext cx="1762125" cy="830997"/>
          </a:xfrm>
          <a:prstGeom prst="rect">
            <a:avLst/>
          </a:prstGeom>
          <a:noFill/>
        </p:spPr>
        <p:txBody>
          <a:bodyPr wrap="square" rtlCol="0">
            <a:spAutoFit/>
          </a:bodyPr>
          <a:lstStyle/>
          <a:p>
            <a:pPr algn="ctr" fontAlgn="base">
              <a:spcBef>
                <a:spcPct val="0"/>
              </a:spcBef>
              <a:spcAft>
                <a:spcPct val="0"/>
              </a:spcAft>
            </a:pPr>
            <a:r>
              <a:rPr lang="en-US" sz="1600" b="1" dirty="0" smtClean="0">
                <a:solidFill>
                  <a:srgbClr val="666666"/>
                </a:solidFill>
                <a:latin typeface="+mj-lt"/>
              </a:rPr>
              <a:t>Key KPI´s  of CX, and trends</a:t>
            </a:r>
          </a:p>
        </p:txBody>
      </p:sp>
      <p:sp>
        <p:nvSpPr>
          <p:cNvPr id="15" name="14 Flecha derecha"/>
          <p:cNvSpPr/>
          <p:nvPr/>
        </p:nvSpPr>
        <p:spPr bwMode="auto">
          <a:xfrm>
            <a:off x="6857315" y="3469664"/>
            <a:ext cx="365760" cy="662092"/>
          </a:xfrm>
          <a:prstGeom prst="rightArrow">
            <a:avLst/>
          </a:prstGeom>
          <a:gradFill>
            <a:gsLst>
              <a:gs pos="59000">
                <a:srgbClr val="D2D2D2"/>
              </a:gs>
              <a:gs pos="100000">
                <a:srgbClr val="005BD3"/>
              </a:gs>
              <a:gs pos="100000">
                <a:srgbClr val="FF388C">
                  <a:tint val="23500"/>
                  <a:satMod val="160000"/>
                </a:srgbClr>
              </a:gs>
            </a:gsLst>
            <a:lin ang="0" scaled="0"/>
          </a:gra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rgbClr val="666666"/>
              </a:buClr>
              <a:defRPr/>
            </a:pPr>
            <a:endParaRPr lang="en-US" sz="1200" kern="0">
              <a:solidFill>
                <a:sysClr val="windowText" lastClr="000000"/>
              </a:solidFill>
              <a:latin typeface="+mj-lt"/>
            </a:endParaRPr>
          </a:p>
        </p:txBody>
      </p:sp>
      <p:sp>
        <p:nvSpPr>
          <p:cNvPr id="16" name="15 Flecha derecha"/>
          <p:cNvSpPr/>
          <p:nvPr/>
        </p:nvSpPr>
        <p:spPr bwMode="auto">
          <a:xfrm>
            <a:off x="6876256" y="4635812"/>
            <a:ext cx="365760" cy="662092"/>
          </a:xfrm>
          <a:prstGeom prst="rightArrow">
            <a:avLst/>
          </a:prstGeom>
          <a:gradFill>
            <a:gsLst>
              <a:gs pos="59000">
                <a:srgbClr val="D2D2D2"/>
              </a:gs>
              <a:gs pos="100000">
                <a:srgbClr val="005BD3"/>
              </a:gs>
              <a:gs pos="100000">
                <a:srgbClr val="FF388C">
                  <a:tint val="23500"/>
                  <a:satMod val="160000"/>
                </a:srgbClr>
              </a:gs>
            </a:gsLst>
            <a:lin ang="0" scaled="0"/>
          </a:gra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rgbClr val="666666"/>
              </a:buClr>
              <a:defRPr/>
            </a:pPr>
            <a:endParaRPr lang="en-US" sz="1200" kern="0">
              <a:solidFill>
                <a:sysClr val="windowText" lastClr="000000"/>
              </a:solidFill>
              <a:latin typeface="+mj-lt"/>
            </a:endParaRPr>
          </a:p>
        </p:txBody>
      </p:sp>
      <p:sp>
        <p:nvSpPr>
          <p:cNvPr id="17" name="16 CuadroTexto"/>
          <p:cNvSpPr txBox="1"/>
          <p:nvPr/>
        </p:nvSpPr>
        <p:spPr>
          <a:xfrm>
            <a:off x="7308304" y="2417726"/>
            <a:ext cx="1762125" cy="830997"/>
          </a:xfrm>
          <a:prstGeom prst="rect">
            <a:avLst/>
          </a:prstGeom>
          <a:noFill/>
        </p:spPr>
        <p:txBody>
          <a:bodyPr wrap="square" rtlCol="0">
            <a:spAutoFit/>
          </a:bodyPr>
          <a:lstStyle/>
          <a:p>
            <a:pPr algn="ctr" fontAlgn="base">
              <a:spcBef>
                <a:spcPct val="0"/>
              </a:spcBef>
              <a:spcAft>
                <a:spcPct val="0"/>
              </a:spcAft>
            </a:pPr>
            <a:r>
              <a:rPr lang="en-US" sz="1600" b="1" dirty="0" smtClean="0">
                <a:solidFill>
                  <a:srgbClr val="666666"/>
                </a:solidFill>
                <a:latin typeface="+mj-lt"/>
              </a:rPr>
              <a:t>Customer segment CX </a:t>
            </a:r>
            <a:r>
              <a:rPr lang="en-US" sz="1600" b="1" dirty="0">
                <a:solidFill>
                  <a:srgbClr val="666666"/>
                </a:solidFill>
                <a:latin typeface="+mj-lt"/>
              </a:rPr>
              <a:t>s</a:t>
            </a:r>
            <a:r>
              <a:rPr lang="en-US" sz="1600" b="1" dirty="0" smtClean="0">
                <a:solidFill>
                  <a:srgbClr val="666666"/>
                </a:solidFill>
                <a:latin typeface="+mj-lt"/>
              </a:rPr>
              <a:t>corecard</a:t>
            </a:r>
          </a:p>
        </p:txBody>
      </p:sp>
    </p:spTree>
    <p:extLst>
      <p:ext uri="{BB962C8B-B14F-4D97-AF65-F5344CB8AC3E}">
        <p14:creationId xmlns:p14="http://schemas.microsoft.com/office/powerpoint/2010/main" val="170678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41</a:t>
            </a:fld>
            <a:endParaRPr lang="es-ES_tradnl" dirty="0"/>
          </a:p>
        </p:txBody>
      </p:sp>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a:t>
            </a:r>
            <a:r>
              <a:rPr lang="es-ES_tradnl" sz="2000" kern="0" dirty="0" err="1" smtClean="0"/>
              <a:t>on</a:t>
            </a:r>
            <a:r>
              <a:rPr lang="es-ES_tradnl" sz="2000" kern="0" dirty="0" smtClean="0"/>
              <a:t> PA</a:t>
            </a:r>
            <a:endParaRPr lang="es-ES_tradnl" sz="2000" kern="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4146" y="43514"/>
            <a:ext cx="28416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4 Marcador de contenido"/>
          <p:cNvSpPr>
            <a:spLocks noGrp="1"/>
          </p:cNvSpPr>
          <p:nvPr>
            <p:ph sz="quarter" idx="1"/>
          </p:nvPr>
        </p:nvSpPr>
        <p:spPr>
          <a:xfrm>
            <a:off x="179512" y="870864"/>
            <a:ext cx="6860683" cy="4937760"/>
          </a:xfrm>
        </p:spPr>
        <p:txBody>
          <a:bodyPr>
            <a:normAutofit/>
          </a:bodyPr>
          <a:lstStyle/>
          <a:p>
            <a:pPr lvl="0">
              <a:lnSpc>
                <a:spcPct val="90000"/>
              </a:lnSpc>
            </a:pPr>
            <a:r>
              <a:rPr lang="en-US" sz="2000" dirty="0" smtClean="0"/>
              <a:t>What to </a:t>
            </a:r>
            <a:r>
              <a:rPr lang="en-US" sz="2000" dirty="0" smtClean="0"/>
              <a:t>get it?</a:t>
            </a:r>
            <a:endParaRPr lang="en-US" sz="2000" dirty="0" smtClean="0"/>
          </a:p>
          <a:p>
            <a:pPr lvl="0">
              <a:lnSpc>
                <a:spcPct val="90000"/>
              </a:lnSpc>
            </a:pPr>
            <a:endParaRPr lang="es-ES_tradnl" sz="2000" dirty="0"/>
          </a:p>
          <a:p>
            <a:pPr lvl="1">
              <a:lnSpc>
                <a:spcPct val="90000"/>
              </a:lnSpc>
            </a:pPr>
            <a:endParaRPr lang="en-US" sz="1800" dirty="0" smtClean="0">
              <a:cs typeface="Calibri" pitchFamily="34" charset="0"/>
            </a:endParaRPr>
          </a:p>
          <a:p>
            <a:pPr lvl="1">
              <a:lnSpc>
                <a:spcPct val="90000"/>
              </a:lnSpc>
            </a:pPr>
            <a:endParaRPr lang="en-US" sz="17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44" y="129554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916" y="2663692"/>
            <a:ext cx="4550608" cy="341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Flecha derecha"/>
          <p:cNvSpPr/>
          <p:nvPr/>
        </p:nvSpPr>
        <p:spPr bwMode="auto">
          <a:xfrm rot="10628036">
            <a:off x="5292287" y="1945571"/>
            <a:ext cx="365760" cy="662092"/>
          </a:xfrm>
          <a:prstGeom prst="rightArrow">
            <a:avLst/>
          </a:prstGeom>
          <a:gradFill>
            <a:gsLst>
              <a:gs pos="59000">
                <a:srgbClr val="D2D2D2"/>
              </a:gs>
              <a:gs pos="100000">
                <a:srgbClr val="005BD3"/>
              </a:gs>
              <a:gs pos="100000">
                <a:srgbClr val="FF388C">
                  <a:tint val="23500"/>
                  <a:satMod val="160000"/>
                </a:srgbClr>
              </a:gs>
            </a:gsLst>
            <a:lin ang="0" scaled="0"/>
          </a:gra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fontAlgn="auto" hangingPunct="0">
              <a:spcBef>
                <a:spcPts val="700"/>
              </a:spcBef>
              <a:spcAft>
                <a:spcPts val="0"/>
              </a:spcAft>
              <a:buClr>
                <a:srgbClr val="666666"/>
              </a:buClr>
              <a:defRPr/>
            </a:pPr>
            <a:endParaRPr lang="en-US" kern="0">
              <a:solidFill>
                <a:sysClr val="windowText" lastClr="000000"/>
              </a:solidFill>
              <a:latin typeface="Bookman Old Style"/>
            </a:endParaRPr>
          </a:p>
        </p:txBody>
      </p:sp>
      <p:sp>
        <p:nvSpPr>
          <p:cNvPr id="11" name="10 CuadroTexto"/>
          <p:cNvSpPr txBox="1"/>
          <p:nvPr/>
        </p:nvSpPr>
        <p:spPr>
          <a:xfrm>
            <a:off x="1072637" y="5039956"/>
            <a:ext cx="2123454" cy="584775"/>
          </a:xfrm>
          <a:prstGeom prst="rect">
            <a:avLst/>
          </a:prstGeom>
          <a:noFill/>
        </p:spPr>
        <p:txBody>
          <a:bodyPr wrap="square" rtlCol="0">
            <a:spAutoFit/>
          </a:bodyPr>
          <a:lstStyle/>
          <a:p>
            <a:pPr algn="ctr"/>
            <a:r>
              <a:rPr lang="en-US" sz="1600" b="1" dirty="0" smtClean="0">
                <a:solidFill>
                  <a:srgbClr val="666666"/>
                </a:solidFill>
                <a:latin typeface="Bookman Old Style"/>
              </a:rPr>
              <a:t>Key KPI´s of CX, and trends</a:t>
            </a:r>
          </a:p>
        </p:txBody>
      </p:sp>
      <p:sp>
        <p:nvSpPr>
          <p:cNvPr id="12" name="11 Flecha derecha"/>
          <p:cNvSpPr/>
          <p:nvPr/>
        </p:nvSpPr>
        <p:spPr bwMode="auto">
          <a:xfrm>
            <a:off x="3304884" y="5039956"/>
            <a:ext cx="365760" cy="662092"/>
          </a:xfrm>
          <a:prstGeom prst="rightArrow">
            <a:avLst/>
          </a:prstGeom>
          <a:gradFill>
            <a:gsLst>
              <a:gs pos="59000">
                <a:srgbClr val="D2D2D2"/>
              </a:gs>
              <a:gs pos="100000">
                <a:srgbClr val="005BD3"/>
              </a:gs>
              <a:gs pos="100000">
                <a:srgbClr val="FF388C">
                  <a:tint val="23500"/>
                  <a:satMod val="160000"/>
                </a:srgbClr>
              </a:gs>
            </a:gsLst>
            <a:lin ang="0" scaled="0"/>
          </a:gra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fontAlgn="auto" hangingPunct="0">
              <a:spcBef>
                <a:spcPts val="700"/>
              </a:spcBef>
              <a:spcAft>
                <a:spcPts val="0"/>
              </a:spcAft>
              <a:buClr>
                <a:srgbClr val="666666"/>
              </a:buClr>
              <a:defRPr/>
            </a:pPr>
            <a:endParaRPr lang="en-US" kern="0">
              <a:solidFill>
                <a:sysClr val="windowText" lastClr="000000"/>
              </a:solidFill>
              <a:latin typeface="Bookman Old Style"/>
            </a:endParaRPr>
          </a:p>
        </p:txBody>
      </p:sp>
      <p:sp>
        <p:nvSpPr>
          <p:cNvPr id="13" name="12 CuadroTexto"/>
          <p:cNvSpPr txBox="1"/>
          <p:nvPr/>
        </p:nvSpPr>
        <p:spPr>
          <a:xfrm>
            <a:off x="5609140" y="1943612"/>
            <a:ext cx="2456742" cy="584775"/>
          </a:xfrm>
          <a:prstGeom prst="rect">
            <a:avLst/>
          </a:prstGeom>
          <a:noFill/>
        </p:spPr>
        <p:txBody>
          <a:bodyPr wrap="square" rtlCol="0">
            <a:spAutoFit/>
          </a:bodyPr>
          <a:lstStyle/>
          <a:p>
            <a:pPr algn="ctr"/>
            <a:r>
              <a:rPr lang="en-US" sz="1600" b="1" dirty="0" smtClean="0">
                <a:solidFill>
                  <a:srgbClr val="666666"/>
                </a:solidFill>
                <a:latin typeface="Bookman Old Style"/>
              </a:rPr>
              <a:t>Customer segment CX scorecard</a:t>
            </a:r>
          </a:p>
        </p:txBody>
      </p:sp>
    </p:spTree>
    <p:extLst>
      <p:ext uri="{BB962C8B-B14F-4D97-AF65-F5344CB8AC3E}">
        <p14:creationId xmlns:p14="http://schemas.microsoft.com/office/powerpoint/2010/main" val="3397666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42</a:t>
            </a:fld>
            <a:endParaRPr lang="es-ES_tradnl" dirty="0"/>
          </a:p>
        </p:txBody>
      </p:sp>
      <p:sp>
        <p:nvSpPr>
          <p:cNvPr id="5"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Customer</a:t>
            </a:r>
            <a:r>
              <a:rPr lang="es-ES_tradnl" sz="2000" kern="0" dirty="0" smtClean="0"/>
              <a:t> </a:t>
            </a:r>
            <a:r>
              <a:rPr lang="es-ES_tradnl" sz="2000" kern="0" dirty="0" err="1" smtClean="0"/>
              <a:t>Experience</a:t>
            </a:r>
            <a:r>
              <a:rPr lang="es-ES_tradnl" sz="2000" kern="0" dirty="0" smtClean="0"/>
              <a:t> </a:t>
            </a:r>
            <a:r>
              <a:rPr lang="es-ES_tradnl" sz="2000" kern="0" dirty="0" err="1" smtClean="0"/>
              <a:t>based</a:t>
            </a:r>
            <a:r>
              <a:rPr lang="es-ES_tradnl" sz="2000" kern="0" dirty="0" smtClean="0"/>
              <a:t>  </a:t>
            </a:r>
            <a:r>
              <a:rPr lang="es-ES_tradnl" sz="2000" kern="0" dirty="0" err="1" smtClean="0"/>
              <a:t>on</a:t>
            </a:r>
            <a:r>
              <a:rPr lang="es-ES_tradnl" sz="2000" kern="0" dirty="0" smtClean="0"/>
              <a:t> PA</a:t>
            </a:r>
            <a:endParaRPr lang="es-ES_tradnl" sz="2000" kern="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4146" y="43514"/>
            <a:ext cx="28416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Rectángulo"/>
          <p:cNvSpPr/>
          <p:nvPr/>
        </p:nvSpPr>
        <p:spPr>
          <a:xfrm>
            <a:off x="381147" y="993556"/>
            <a:ext cx="8280920" cy="646331"/>
          </a:xfrm>
          <a:prstGeom prst="rect">
            <a:avLst/>
          </a:prstGeom>
        </p:spPr>
        <p:txBody>
          <a:bodyPr vert="horz">
            <a:noAutofit/>
          </a:bodyPr>
          <a:lstStyle/>
          <a:p>
            <a:pPr marL="274320" indent="-274320">
              <a:lnSpc>
                <a:spcPct val="90000"/>
              </a:lnSpc>
              <a:spcBef>
                <a:spcPts val="600"/>
              </a:spcBef>
              <a:buClr>
                <a:schemeClr val="accent1"/>
              </a:buClr>
              <a:buSzPct val="76000"/>
              <a:buFont typeface="Wingdings 3"/>
              <a:buChar char=""/>
            </a:pPr>
            <a:r>
              <a:rPr lang="en-US" sz="2000" dirty="0"/>
              <a:t>How </a:t>
            </a:r>
            <a:r>
              <a:rPr lang="en-US" sz="2000" dirty="0" smtClean="0"/>
              <a:t>to work</a:t>
            </a:r>
            <a:r>
              <a:rPr lang="en-US" sz="2000" dirty="0"/>
              <a:t>? </a:t>
            </a:r>
            <a:r>
              <a:rPr lang="en-US" sz="2000" dirty="0" smtClean="0"/>
              <a:t>Pilot (first). </a:t>
            </a:r>
            <a:endParaRPr lang="en-US" sz="2000" i="1" u="sng" dirty="0"/>
          </a:p>
        </p:txBody>
      </p:sp>
      <p:sp>
        <p:nvSpPr>
          <p:cNvPr id="8" name="7 Rectángulo"/>
          <p:cNvSpPr/>
          <p:nvPr/>
        </p:nvSpPr>
        <p:spPr>
          <a:xfrm>
            <a:off x="323528" y="1316634"/>
            <a:ext cx="6498182" cy="4770537"/>
          </a:xfrm>
          <a:prstGeom prst="rect">
            <a:avLst/>
          </a:prstGeom>
        </p:spPr>
        <p:txBody>
          <a:bodyPr wrap="square">
            <a:spAutoFit/>
          </a:bodyPr>
          <a:lstStyle/>
          <a:p>
            <a:endParaRPr lang="en-US" sz="1600" dirty="0">
              <a:solidFill>
                <a:srgbClr val="000000"/>
              </a:solidFill>
              <a:latin typeface="+mj-lt"/>
            </a:endParaRPr>
          </a:p>
          <a:p>
            <a:pPr marL="742950" lvl="1" indent="-285750">
              <a:buFont typeface="Wingdings" panose="05000000000000000000" pitchFamily="2" charset="2"/>
              <a:buChar char="q"/>
            </a:pPr>
            <a:r>
              <a:rPr lang="en-US" sz="1600" dirty="0" smtClean="0">
                <a:solidFill>
                  <a:srgbClr val="000000"/>
                </a:solidFill>
                <a:latin typeface="+mj-lt"/>
              </a:rPr>
              <a:t> </a:t>
            </a:r>
            <a:r>
              <a:rPr lang="en-US" sz="1600" b="1" u="sng" dirty="0" smtClean="0">
                <a:solidFill>
                  <a:srgbClr val="000000"/>
                </a:solidFill>
                <a:latin typeface="+mj-lt"/>
              </a:rPr>
              <a:t>Frame work</a:t>
            </a:r>
            <a:r>
              <a:rPr lang="en-US" sz="1600" b="1" dirty="0" smtClean="0">
                <a:solidFill>
                  <a:srgbClr val="000000"/>
                </a:solidFill>
                <a:latin typeface="+mj-lt"/>
              </a:rPr>
              <a:t>.</a:t>
            </a:r>
          </a:p>
          <a:p>
            <a:pPr marL="808038" lvl="1" indent="-350838"/>
            <a:r>
              <a:rPr lang="en-US" sz="1600" dirty="0">
                <a:solidFill>
                  <a:srgbClr val="000000"/>
                </a:solidFill>
                <a:latin typeface="+mj-lt"/>
              </a:rPr>
              <a:t> </a:t>
            </a:r>
            <a:r>
              <a:rPr lang="en-US" sz="1600" dirty="0" smtClean="0">
                <a:solidFill>
                  <a:srgbClr val="000000"/>
                </a:solidFill>
                <a:latin typeface="+mj-lt"/>
              </a:rPr>
              <a:t>     </a:t>
            </a:r>
            <a:r>
              <a:rPr lang="en-US" sz="1600" b="1" dirty="0" smtClean="0">
                <a:solidFill>
                  <a:srgbClr val="000000"/>
                </a:solidFill>
                <a:latin typeface="+mj-lt"/>
              </a:rPr>
              <a:t>The pilot will be developed for a set of customer data. (Precise definition)</a:t>
            </a:r>
            <a:endParaRPr lang="en-US" sz="1600" dirty="0" smtClean="0">
              <a:solidFill>
                <a:srgbClr val="000000"/>
              </a:solidFill>
              <a:latin typeface="+mj-lt"/>
            </a:endParaRPr>
          </a:p>
          <a:p>
            <a:pPr marL="742950" lvl="1" indent="-285750">
              <a:buFont typeface="Wingdings" panose="05000000000000000000" pitchFamily="2" charset="2"/>
              <a:buChar char="q"/>
            </a:pPr>
            <a:endParaRPr lang="en-US" sz="1600" dirty="0">
              <a:solidFill>
                <a:srgbClr val="000000"/>
              </a:solidFill>
              <a:latin typeface="+mj-lt"/>
            </a:endParaRPr>
          </a:p>
          <a:p>
            <a:pPr marL="742950" lvl="1" indent="-285750">
              <a:buFont typeface="Wingdings" panose="05000000000000000000" pitchFamily="2" charset="2"/>
              <a:buChar char="q"/>
            </a:pPr>
            <a:r>
              <a:rPr lang="en-US" sz="1600" dirty="0" smtClean="0">
                <a:solidFill>
                  <a:srgbClr val="000000"/>
                </a:solidFill>
                <a:latin typeface="+mj-lt"/>
              </a:rPr>
              <a:t> </a:t>
            </a:r>
            <a:r>
              <a:rPr lang="en-US" sz="1600" b="1" u="sng" dirty="0" smtClean="0">
                <a:solidFill>
                  <a:srgbClr val="000000"/>
                </a:solidFill>
                <a:latin typeface="+mj-lt"/>
              </a:rPr>
              <a:t>Dataset</a:t>
            </a:r>
            <a:r>
              <a:rPr lang="en-US" sz="1600" b="1" dirty="0" smtClean="0">
                <a:solidFill>
                  <a:srgbClr val="000000"/>
                </a:solidFill>
                <a:latin typeface="+mj-lt"/>
              </a:rPr>
              <a:t>.</a:t>
            </a:r>
          </a:p>
          <a:p>
            <a:pPr marL="808038" lvl="1" indent="-350838"/>
            <a:r>
              <a:rPr lang="en-US" sz="1600" dirty="0" smtClean="0">
                <a:solidFill>
                  <a:srgbClr val="000000"/>
                </a:solidFill>
                <a:latin typeface="+mj-lt"/>
              </a:rPr>
              <a:t>      </a:t>
            </a:r>
            <a:r>
              <a:rPr lang="en-US" sz="1600" b="1" dirty="0" smtClean="0">
                <a:solidFill>
                  <a:srgbClr val="000000"/>
                </a:solidFill>
                <a:latin typeface="+mj-lt"/>
              </a:rPr>
              <a:t>The set of data will be made up of a significant and representative number of customers</a:t>
            </a:r>
            <a:r>
              <a:rPr lang="en-US" sz="1600" dirty="0" smtClean="0">
                <a:solidFill>
                  <a:srgbClr val="000000"/>
                </a:solidFill>
                <a:latin typeface="+mj-lt"/>
              </a:rPr>
              <a:t>, specifically extracted from the customers’ database. We also need the last Net Promoter Score launched or similar indicators.</a:t>
            </a:r>
          </a:p>
          <a:p>
            <a:pPr marL="808038" lvl="1" indent="-350838"/>
            <a:endParaRPr lang="en-US" sz="1600" dirty="0" smtClean="0">
              <a:solidFill>
                <a:srgbClr val="000000"/>
              </a:solidFill>
              <a:latin typeface="+mj-lt"/>
            </a:endParaRPr>
          </a:p>
          <a:p>
            <a:pPr marL="808038" lvl="1" indent="-350838"/>
            <a:r>
              <a:rPr lang="en-US" sz="1600" dirty="0">
                <a:solidFill>
                  <a:srgbClr val="000000"/>
                </a:solidFill>
                <a:latin typeface="+mj-lt"/>
              </a:rPr>
              <a:t>	</a:t>
            </a:r>
            <a:r>
              <a:rPr lang="en-US" sz="1600" dirty="0" smtClean="0">
                <a:solidFill>
                  <a:srgbClr val="000000"/>
                </a:solidFill>
                <a:latin typeface="+mj-lt"/>
              </a:rPr>
              <a:t>In addition, </a:t>
            </a:r>
            <a:r>
              <a:rPr lang="en-US" sz="1600" b="1" dirty="0" smtClean="0">
                <a:solidFill>
                  <a:srgbClr val="000000"/>
                </a:solidFill>
                <a:latin typeface="+mj-lt"/>
              </a:rPr>
              <a:t>dataset  must represent all the processes of the customer journey</a:t>
            </a:r>
            <a:r>
              <a:rPr lang="en-US" sz="1600" dirty="0" smtClean="0">
                <a:solidFill>
                  <a:srgbClr val="000000"/>
                </a:solidFill>
                <a:latin typeface="+mj-lt"/>
              </a:rPr>
              <a:t> in order to have a complete overview of customer experience. </a:t>
            </a:r>
          </a:p>
          <a:p>
            <a:pPr marL="742950" lvl="1" indent="-285750">
              <a:buFont typeface="Wingdings" panose="05000000000000000000" pitchFamily="2" charset="2"/>
              <a:buChar char="q"/>
            </a:pPr>
            <a:endParaRPr lang="en-US" sz="1600" dirty="0" smtClean="0">
              <a:solidFill>
                <a:srgbClr val="000000"/>
              </a:solidFill>
              <a:latin typeface="+mj-lt"/>
            </a:endParaRPr>
          </a:p>
          <a:p>
            <a:pPr marL="800100" lvl="1" indent="-342900">
              <a:buFont typeface="Wingdings" panose="05000000000000000000" pitchFamily="2" charset="2"/>
              <a:buChar char="q"/>
            </a:pPr>
            <a:r>
              <a:rPr lang="en-US" sz="1600" b="1" u="sng" dirty="0" smtClean="0">
                <a:solidFill>
                  <a:srgbClr val="000000"/>
                </a:solidFill>
                <a:latin typeface="+mj-lt"/>
              </a:rPr>
              <a:t>Algorithms &amp; methodology</a:t>
            </a:r>
            <a:r>
              <a:rPr lang="en-US" sz="1600" dirty="0" smtClean="0">
                <a:solidFill>
                  <a:srgbClr val="000000"/>
                </a:solidFill>
                <a:latin typeface="+mj-lt"/>
              </a:rPr>
              <a:t>.</a:t>
            </a:r>
          </a:p>
          <a:p>
            <a:pPr marL="808038" lvl="1"/>
            <a:r>
              <a:rPr lang="en-US" sz="1600" b="1" dirty="0" smtClean="0">
                <a:solidFill>
                  <a:srgbClr val="000000"/>
                </a:solidFill>
                <a:latin typeface="+mj-lt"/>
              </a:rPr>
              <a:t>D3 will deploy  its methodology and algorithms adapted by customer &amp; based on customers’  dataset to have customer experience score at individual customer level.</a:t>
            </a:r>
            <a:r>
              <a:rPr lang="en-US" sz="1600" dirty="0" smtClean="0">
                <a:solidFill>
                  <a:srgbClr val="000000"/>
                </a:solidFill>
                <a:latin typeface="+mj-lt"/>
              </a:rPr>
              <a:t>   </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710" y="3851994"/>
            <a:ext cx="2286794" cy="1712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892614"/>
            <a:ext cx="1800200" cy="1824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467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2 Grupo"/>
          <p:cNvGrpSpPr>
            <a:grpSpLocks/>
          </p:cNvGrpSpPr>
          <p:nvPr/>
        </p:nvGrpSpPr>
        <p:grpSpPr bwMode="auto">
          <a:xfrm>
            <a:off x="-1047750" y="0"/>
            <a:ext cx="10191750" cy="6899275"/>
            <a:chOff x="-2349232" y="0"/>
            <a:chExt cx="11493232" cy="7921625"/>
          </a:xfrm>
        </p:grpSpPr>
        <p:sp>
          <p:nvSpPr>
            <p:cNvPr id="4" name="3 Rectángulo"/>
            <p:cNvSpPr/>
            <p:nvPr/>
          </p:nvSpPr>
          <p:spPr>
            <a:xfrm>
              <a:off x="-1216021" y="0"/>
              <a:ext cx="10360021" cy="7921625"/>
            </a:xfrm>
            <a:prstGeom prst="rect">
              <a:avLst/>
            </a:prstGeom>
            <a:solidFill>
              <a:srgbClr val="004F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p>
          </p:txBody>
        </p:sp>
        <p:grpSp>
          <p:nvGrpSpPr>
            <p:cNvPr id="7172" name="17 Grupo"/>
            <p:cNvGrpSpPr>
              <a:grpSpLocks/>
            </p:cNvGrpSpPr>
            <p:nvPr/>
          </p:nvGrpSpPr>
          <p:grpSpPr bwMode="auto">
            <a:xfrm>
              <a:off x="-2349232" y="1428750"/>
              <a:ext cx="11493232" cy="6445251"/>
              <a:chOff x="-2349232" y="1428750"/>
              <a:chExt cx="11493232" cy="6445251"/>
            </a:xfrm>
          </p:grpSpPr>
          <p:grpSp>
            <p:nvGrpSpPr>
              <p:cNvPr id="7173" name="Group 4"/>
              <p:cNvGrpSpPr>
                <a:grpSpLocks/>
              </p:cNvGrpSpPr>
              <p:nvPr/>
            </p:nvGrpSpPr>
            <p:grpSpPr bwMode="auto">
              <a:xfrm>
                <a:off x="4572000" y="5500688"/>
                <a:ext cx="4572000" cy="990600"/>
                <a:chOff x="2160" y="3696"/>
                <a:chExt cx="3600" cy="624"/>
              </a:xfrm>
            </p:grpSpPr>
            <p:sp>
              <p:nvSpPr>
                <p:cNvPr id="7184" name="Rectangle 5"/>
                <p:cNvSpPr>
                  <a:spLocks noChangeArrowheads="1"/>
                </p:cNvSpPr>
                <p:nvPr/>
              </p:nvSpPr>
              <p:spPr bwMode="auto">
                <a:xfrm>
                  <a:off x="2160" y="3696"/>
                  <a:ext cx="3600" cy="624"/>
                </a:xfrm>
                <a:prstGeom prst="rect">
                  <a:avLst/>
                </a:prstGeom>
                <a:solidFill>
                  <a:srgbClr val="698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_tradnl" altLang="es-ES"/>
                </a:p>
              </p:txBody>
            </p:sp>
            <p:sp>
              <p:nvSpPr>
                <p:cNvPr id="7185" name="Text Box 6"/>
                <p:cNvSpPr txBox="1">
                  <a:spLocks noChangeArrowheads="1"/>
                </p:cNvSpPr>
                <p:nvPr/>
              </p:nvSpPr>
              <p:spPr bwMode="auto">
                <a:xfrm>
                  <a:off x="3832" y="379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endParaRPr lang="es-ES_tradnl" altLang="es-ES" sz="2000">
                    <a:solidFill>
                      <a:schemeClr val="bg1"/>
                    </a:solidFill>
                    <a:latin typeface="Century Gothic" pitchFamily="34" charset="0"/>
                  </a:endParaRPr>
                </a:p>
              </p:txBody>
            </p:sp>
          </p:grpSp>
          <p:pic>
            <p:nvPicPr>
              <p:cNvPr id="717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3571875"/>
                <a:ext cx="1295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1" descr="E:\seg\Mis documentos\proyecto\CIFF\imagenes\logos\uah_blanco_transp.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8082" y="3572218"/>
                <a:ext cx="1571636" cy="42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2" descr="E:\seg\Mis documentos\proyecto\CIFF\Presentaciones\ppt\Ciff_azul_trans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1428750"/>
                <a:ext cx="1785938"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12 CuadroTexto"/>
              <p:cNvSpPr txBox="1">
                <a:spLocks noChangeArrowheads="1"/>
              </p:cNvSpPr>
              <p:nvPr/>
            </p:nvSpPr>
            <p:spPr bwMode="auto">
              <a:xfrm>
                <a:off x="5849937" y="3214688"/>
                <a:ext cx="3062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eaLnBrk="1" hangingPunct="1"/>
                <a:r>
                  <a:rPr lang="es-ES" altLang="es-ES" sz="1000">
                    <a:solidFill>
                      <a:schemeClr val="bg1"/>
                    </a:solidFill>
                    <a:latin typeface="Frutiger Linotype" pitchFamily="34" charset="0"/>
                  </a:rPr>
                  <a:t>CIFF Trustees:</a:t>
                </a:r>
              </a:p>
            </p:txBody>
          </p:sp>
          <p:grpSp>
            <p:nvGrpSpPr>
              <p:cNvPr id="7178" name="Group 21"/>
              <p:cNvGrpSpPr>
                <a:grpSpLocks noChangeAspect="1"/>
              </p:cNvGrpSpPr>
              <p:nvPr/>
            </p:nvGrpSpPr>
            <p:grpSpPr bwMode="auto">
              <a:xfrm>
                <a:off x="-2349232" y="1695212"/>
                <a:ext cx="8492858" cy="6178789"/>
                <a:chOff x="1085" y="1071"/>
                <a:chExt cx="3910" cy="2883"/>
              </a:xfrm>
            </p:grpSpPr>
            <p:sp>
              <p:nvSpPr>
                <p:cNvPr id="7179" name="AutoShape 20"/>
                <p:cNvSpPr>
                  <a:spLocks noChangeAspect="1" noChangeArrowheads="1" noTextEdit="1"/>
                </p:cNvSpPr>
                <p:nvPr/>
              </p:nvSpPr>
              <p:spPr bwMode="auto">
                <a:xfrm>
                  <a:off x="1620" y="1080"/>
                  <a:ext cx="3375" cy="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7180" name="Freeform 23"/>
                <p:cNvSpPr>
                  <a:spLocks/>
                </p:cNvSpPr>
                <p:nvPr/>
              </p:nvSpPr>
              <p:spPr bwMode="auto">
                <a:xfrm>
                  <a:off x="2662" y="3709"/>
                  <a:ext cx="2" cy="5"/>
                </a:xfrm>
                <a:custGeom>
                  <a:avLst/>
                  <a:gdLst>
                    <a:gd name="T0" fmla="*/ 0 w 1"/>
                    <a:gd name="T1" fmla="*/ 4706425 h 3"/>
                    <a:gd name="T2" fmla="*/ 0 w 1"/>
                    <a:gd name="T3" fmla="*/ 2823855 h 3"/>
                    <a:gd name="T4" fmla="*/ 0 w 1"/>
                    <a:gd name="T5" fmla="*/ 0 h 3"/>
                    <a:gd name="T6" fmla="*/ 268435456 w 1"/>
                    <a:gd name="T7" fmla="*/ 2823855 h 3"/>
                    <a:gd name="T8" fmla="*/ 0 w 1"/>
                    <a:gd name="T9" fmla="*/ 4706425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0" y="3"/>
                      </a:moveTo>
                      <a:cubicBezTo>
                        <a:pt x="0" y="2"/>
                        <a:pt x="0" y="2"/>
                        <a:pt x="0" y="2"/>
                      </a:cubicBezTo>
                      <a:cubicBezTo>
                        <a:pt x="0" y="2"/>
                        <a:pt x="0" y="2"/>
                        <a:pt x="0" y="0"/>
                      </a:cubicBezTo>
                      <a:cubicBezTo>
                        <a:pt x="0" y="2"/>
                        <a:pt x="1" y="2"/>
                        <a:pt x="1" y="2"/>
                      </a:cubicBezTo>
                      <a:cubicBezTo>
                        <a:pt x="1" y="2"/>
                        <a:pt x="0" y="2"/>
                        <a:pt x="0" y="3"/>
                      </a:cubicBezTo>
                      <a:close/>
                    </a:path>
                  </a:pathLst>
                </a:custGeom>
                <a:solidFill>
                  <a:srgbClr val="508E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7181" name="Freeform 24"/>
                <p:cNvSpPr>
                  <a:spLocks noEditPoints="1"/>
                </p:cNvSpPr>
                <p:nvPr/>
              </p:nvSpPr>
              <p:spPr bwMode="auto">
                <a:xfrm>
                  <a:off x="2603" y="2723"/>
                  <a:ext cx="1323" cy="782"/>
                </a:xfrm>
                <a:custGeom>
                  <a:avLst/>
                  <a:gdLst>
                    <a:gd name="T0" fmla="*/ 714758492 w 756"/>
                    <a:gd name="T1" fmla="*/ 152985959 h 498"/>
                    <a:gd name="T2" fmla="*/ 2147483647 w 756"/>
                    <a:gd name="T3" fmla="*/ 0 h 498"/>
                    <a:gd name="T4" fmla="*/ 2147483647 w 756"/>
                    <a:gd name="T5" fmla="*/ 46232247 h 498"/>
                    <a:gd name="T6" fmla="*/ 714758492 w 756"/>
                    <a:gd name="T7" fmla="*/ 152985959 h 498"/>
                    <a:gd name="T8" fmla="*/ 995687697 w 756"/>
                    <a:gd name="T9" fmla="*/ 127571598 h 498"/>
                    <a:gd name="T10" fmla="*/ 1414751125 w 756"/>
                    <a:gd name="T11" fmla="*/ 87794162 h 498"/>
                    <a:gd name="T12" fmla="*/ 2147483647 w 756"/>
                    <a:gd name="T13" fmla="*/ 42141999 h 498"/>
                    <a:gd name="T14" fmla="*/ 2147483647 w 756"/>
                    <a:gd name="T15" fmla="*/ 59678727 h 498"/>
                    <a:gd name="T16" fmla="*/ 995687697 w 756"/>
                    <a:gd name="T17" fmla="*/ 127571598 h 4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6"/>
                    <a:gd name="T28" fmla="*/ 0 h 498"/>
                    <a:gd name="T29" fmla="*/ 756 w 756"/>
                    <a:gd name="T30" fmla="*/ 498 h 4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6" h="498">
                      <a:moveTo>
                        <a:pt x="112" y="498"/>
                      </a:moveTo>
                      <a:cubicBezTo>
                        <a:pt x="0" y="89"/>
                        <a:pt x="580" y="204"/>
                        <a:pt x="742" y="0"/>
                      </a:cubicBezTo>
                      <a:cubicBezTo>
                        <a:pt x="756" y="33"/>
                        <a:pt x="739" y="113"/>
                        <a:pt x="731" y="150"/>
                      </a:cubicBezTo>
                      <a:cubicBezTo>
                        <a:pt x="628" y="483"/>
                        <a:pt x="376" y="449"/>
                        <a:pt x="112" y="498"/>
                      </a:cubicBezTo>
                      <a:close/>
                      <a:moveTo>
                        <a:pt x="156" y="415"/>
                      </a:moveTo>
                      <a:cubicBezTo>
                        <a:pt x="161" y="357"/>
                        <a:pt x="178" y="320"/>
                        <a:pt x="222" y="286"/>
                      </a:cubicBezTo>
                      <a:cubicBezTo>
                        <a:pt x="365" y="218"/>
                        <a:pt x="526" y="208"/>
                        <a:pt x="670" y="137"/>
                      </a:cubicBezTo>
                      <a:cubicBezTo>
                        <a:pt x="671" y="153"/>
                        <a:pt x="657" y="181"/>
                        <a:pt x="651" y="194"/>
                      </a:cubicBezTo>
                      <a:cubicBezTo>
                        <a:pt x="537" y="419"/>
                        <a:pt x="358" y="383"/>
                        <a:pt x="156" y="415"/>
                      </a:cubicBezTo>
                      <a:close/>
                    </a:path>
                  </a:pathLst>
                </a:custGeom>
                <a:solidFill>
                  <a:srgbClr val="508E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7182" name="Freeform 25"/>
                <p:cNvSpPr>
                  <a:spLocks/>
                </p:cNvSpPr>
                <p:nvPr/>
              </p:nvSpPr>
              <p:spPr bwMode="auto">
                <a:xfrm>
                  <a:off x="4396" y="1601"/>
                  <a:ext cx="4" cy="3"/>
                </a:xfrm>
                <a:custGeom>
                  <a:avLst/>
                  <a:gdLst>
                    <a:gd name="T0" fmla="*/ 268435456 w 2"/>
                    <a:gd name="T1" fmla="*/ 138266 h 2"/>
                    <a:gd name="T2" fmla="*/ 0 w 2"/>
                    <a:gd name="T3" fmla="*/ 138266 h 2"/>
                    <a:gd name="T4" fmla="*/ 268435456 w 2"/>
                    <a:gd name="T5" fmla="*/ 0 h 2"/>
                    <a:gd name="T6" fmla="*/ 536870912 w 2"/>
                    <a:gd name="T7" fmla="*/ 138266 h 2"/>
                    <a:gd name="T8" fmla="*/ 268435456 w 2"/>
                    <a:gd name="T9" fmla="*/ 13826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1" y="2"/>
                        <a:pt x="1" y="2"/>
                        <a:pt x="0" y="2"/>
                      </a:cubicBezTo>
                      <a:cubicBezTo>
                        <a:pt x="1" y="0"/>
                        <a:pt x="1" y="0"/>
                        <a:pt x="1" y="0"/>
                      </a:cubicBezTo>
                      <a:cubicBezTo>
                        <a:pt x="1" y="0"/>
                        <a:pt x="2" y="0"/>
                        <a:pt x="2" y="2"/>
                      </a:cubicBezTo>
                      <a:cubicBezTo>
                        <a:pt x="2" y="2"/>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7183" name="Freeform 22"/>
                <p:cNvSpPr>
                  <a:spLocks noEditPoints="1"/>
                </p:cNvSpPr>
                <p:nvPr/>
              </p:nvSpPr>
              <p:spPr bwMode="auto">
                <a:xfrm>
                  <a:off x="1085" y="1071"/>
                  <a:ext cx="3375" cy="2874"/>
                </a:xfrm>
                <a:custGeom>
                  <a:avLst/>
                  <a:gdLst>
                    <a:gd name="T0" fmla="*/ 2147483647 w 1929"/>
                    <a:gd name="T1" fmla="*/ 555987645 h 1831"/>
                    <a:gd name="T2" fmla="*/ 2147483647 w 1929"/>
                    <a:gd name="T3" fmla="*/ 228936726 h 1831"/>
                    <a:gd name="T4" fmla="*/ 2147483647 w 1929"/>
                    <a:gd name="T5" fmla="*/ 146646753 h 1831"/>
                    <a:gd name="T6" fmla="*/ 2147483647 w 1929"/>
                    <a:gd name="T7" fmla="*/ 471802795 h 1831"/>
                    <a:gd name="T8" fmla="*/ 2147483647 w 1929"/>
                    <a:gd name="T9" fmla="*/ 472972747 h 1831"/>
                    <a:gd name="T10" fmla="*/ 2147483647 w 1929"/>
                    <a:gd name="T11" fmla="*/ 489758417 h 1831"/>
                    <a:gd name="T12" fmla="*/ 2147483647 w 1929"/>
                    <a:gd name="T13" fmla="*/ 93280104 h 1831"/>
                    <a:gd name="T14" fmla="*/ 2147483647 w 1929"/>
                    <a:gd name="T15" fmla="*/ 138222263 h 1831"/>
                    <a:gd name="T16" fmla="*/ 2147483647 w 1929"/>
                    <a:gd name="T17" fmla="*/ 32220102 h 1831"/>
                    <a:gd name="T18" fmla="*/ 2147483647 w 1929"/>
                    <a:gd name="T19" fmla="*/ 48911777 h 1831"/>
                    <a:gd name="T20" fmla="*/ 2147483647 w 1929"/>
                    <a:gd name="T21" fmla="*/ 254409115 h 1831"/>
                    <a:gd name="T22" fmla="*/ 2147483647 w 1929"/>
                    <a:gd name="T23" fmla="*/ 287272469 h 1831"/>
                    <a:gd name="T24" fmla="*/ 2147483647 w 1929"/>
                    <a:gd name="T25" fmla="*/ 555987645 h 1831"/>
                    <a:gd name="T26" fmla="*/ 2147483647 w 1929"/>
                    <a:gd name="T27" fmla="*/ 528084660 h 1831"/>
                    <a:gd name="T28" fmla="*/ 2147483647 w 1929"/>
                    <a:gd name="T29" fmla="*/ 322536948 h 1831"/>
                    <a:gd name="T30" fmla="*/ 2147483647 w 1929"/>
                    <a:gd name="T31" fmla="*/ 268204009 h 1831"/>
                    <a:gd name="T32" fmla="*/ 2147483647 w 1929"/>
                    <a:gd name="T33" fmla="*/ 528084660 h 1831"/>
                    <a:gd name="T34" fmla="*/ 2147483647 w 1929"/>
                    <a:gd name="T35" fmla="*/ 101307279 h 1831"/>
                    <a:gd name="T36" fmla="*/ 2147483647 w 1929"/>
                    <a:gd name="T37" fmla="*/ 101307279 h 1831"/>
                    <a:gd name="T38" fmla="*/ 2147483647 w 1929"/>
                    <a:gd name="T39" fmla="*/ 298537219 h 1831"/>
                    <a:gd name="T40" fmla="*/ 2147483647 w 1929"/>
                    <a:gd name="T41" fmla="*/ 508621435 h 1831"/>
                    <a:gd name="T42" fmla="*/ 2147483647 w 1929"/>
                    <a:gd name="T43" fmla="*/ 509126611 h 1831"/>
                    <a:gd name="T44" fmla="*/ 2147483647 w 1929"/>
                    <a:gd name="T45" fmla="*/ 397624664 h 1831"/>
                    <a:gd name="T46" fmla="*/ 2147483647 w 1929"/>
                    <a:gd name="T47" fmla="*/ 101307279 h 18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9"/>
                    <a:gd name="T73" fmla="*/ 0 h 1831"/>
                    <a:gd name="T74" fmla="*/ 1929 w 1929"/>
                    <a:gd name="T75" fmla="*/ 1831 h 183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9" h="1831">
                      <a:moveTo>
                        <a:pt x="1069" y="1831"/>
                      </a:moveTo>
                      <a:cubicBezTo>
                        <a:pt x="559" y="1778"/>
                        <a:pt x="393" y="1118"/>
                        <a:pt x="794" y="754"/>
                      </a:cubicBezTo>
                      <a:cubicBezTo>
                        <a:pt x="976" y="614"/>
                        <a:pt x="1183" y="553"/>
                        <a:pt x="1393" y="483"/>
                      </a:cubicBezTo>
                      <a:cubicBezTo>
                        <a:pt x="761" y="0"/>
                        <a:pt x="57" y="907"/>
                        <a:pt x="574" y="1554"/>
                      </a:cubicBezTo>
                      <a:cubicBezTo>
                        <a:pt x="574" y="1556"/>
                        <a:pt x="574" y="1557"/>
                        <a:pt x="574" y="1558"/>
                      </a:cubicBezTo>
                      <a:cubicBezTo>
                        <a:pt x="558" y="1575"/>
                        <a:pt x="541" y="1594"/>
                        <a:pt x="525" y="1613"/>
                      </a:cubicBezTo>
                      <a:cubicBezTo>
                        <a:pt x="0" y="1022"/>
                        <a:pt x="552" y="57"/>
                        <a:pt x="1250" y="307"/>
                      </a:cubicBezTo>
                      <a:cubicBezTo>
                        <a:pt x="1335" y="346"/>
                        <a:pt x="1406" y="388"/>
                        <a:pt x="1478" y="455"/>
                      </a:cubicBezTo>
                      <a:cubicBezTo>
                        <a:pt x="1659" y="391"/>
                        <a:pt x="1815" y="304"/>
                        <a:pt x="1903" y="106"/>
                      </a:cubicBezTo>
                      <a:cubicBezTo>
                        <a:pt x="1904" y="110"/>
                        <a:pt x="1904" y="110"/>
                        <a:pt x="1910" y="161"/>
                      </a:cubicBezTo>
                      <a:cubicBezTo>
                        <a:pt x="1929" y="404"/>
                        <a:pt x="1903" y="698"/>
                        <a:pt x="1695" y="838"/>
                      </a:cubicBezTo>
                      <a:cubicBezTo>
                        <a:pt x="1695" y="842"/>
                        <a:pt x="1707" y="903"/>
                        <a:pt x="1714" y="946"/>
                      </a:cubicBezTo>
                      <a:cubicBezTo>
                        <a:pt x="1759" y="1394"/>
                        <a:pt x="1479" y="1815"/>
                        <a:pt x="1069" y="1831"/>
                      </a:cubicBezTo>
                      <a:close/>
                      <a:moveTo>
                        <a:pt x="1131" y="1739"/>
                      </a:moveTo>
                      <a:cubicBezTo>
                        <a:pt x="789" y="1695"/>
                        <a:pt x="714" y="1204"/>
                        <a:pt x="1045" y="1062"/>
                      </a:cubicBezTo>
                      <a:cubicBezTo>
                        <a:pt x="1242" y="1000"/>
                        <a:pt x="1444" y="984"/>
                        <a:pt x="1632" y="883"/>
                      </a:cubicBezTo>
                      <a:cubicBezTo>
                        <a:pt x="1689" y="1264"/>
                        <a:pt x="1508" y="1703"/>
                        <a:pt x="1131" y="1739"/>
                      </a:cubicBezTo>
                      <a:close/>
                      <a:moveTo>
                        <a:pt x="1844" y="334"/>
                      </a:moveTo>
                      <a:cubicBezTo>
                        <a:pt x="1845" y="334"/>
                        <a:pt x="1845" y="334"/>
                        <a:pt x="1845" y="334"/>
                      </a:cubicBezTo>
                      <a:cubicBezTo>
                        <a:pt x="1820" y="882"/>
                        <a:pt x="1395" y="869"/>
                        <a:pt x="1026" y="983"/>
                      </a:cubicBezTo>
                      <a:cubicBezTo>
                        <a:pt x="761" y="1092"/>
                        <a:pt x="675" y="1429"/>
                        <a:pt x="853" y="1675"/>
                      </a:cubicBezTo>
                      <a:cubicBezTo>
                        <a:pt x="853" y="1677"/>
                        <a:pt x="853" y="1677"/>
                        <a:pt x="853" y="1677"/>
                      </a:cubicBezTo>
                      <a:cubicBezTo>
                        <a:pt x="734" y="1598"/>
                        <a:pt x="661" y="1461"/>
                        <a:pt x="641" y="1309"/>
                      </a:cubicBezTo>
                      <a:cubicBezTo>
                        <a:pt x="586" y="593"/>
                        <a:pt x="1493" y="656"/>
                        <a:pt x="1844" y="334"/>
                      </a:cubicBezTo>
                      <a:close/>
                    </a:path>
                  </a:pathLst>
                </a:custGeom>
                <a:solidFill>
                  <a:srgbClr val="508E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grpSp>
      </p:grpSp>
      <p:sp>
        <p:nvSpPr>
          <p:cNvPr id="18" name="17 CuadroTexto"/>
          <p:cNvSpPr txBox="1"/>
          <p:nvPr/>
        </p:nvSpPr>
        <p:spPr>
          <a:xfrm>
            <a:off x="5104874" y="4765331"/>
            <a:ext cx="4039126" cy="1384995"/>
          </a:xfrm>
          <a:prstGeom prst="rect">
            <a:avLst/>
          </a:prstGeom>
          <a:noFill/>
        </p:spPr>
        <p:txBody>
          <a:bodyPr wrap="square" rtlCol="0">
            <a:spAutoFit/>
          </a:bodyPr>
          <a:lstStyle/>
          <a:p>
            <a:r>
              <a:rPr lang="es-ES" sz="2800" b="1" dirty="0" smtClean="0">
                <a:solidFill>
                  <a:schemeClr val="bg1"/>
                </a:solidFill>
              </a:rPr>
              <a:t>TELECOM</a:t>
            </a:r>
          </a:p>
          <a:p>
            <a:r>
              <a:rPr lang="es-ES" sz="2800" b="1" dirty="0" smtClean="0">
                <a:solidFill>
                  <a:schemeClr val="bg1"/>
                </a:solidFill>
              </a:rPr>
              <a:t>FORECAST</a:t>
            </a:r>
          </a:p>
          <a:p>
            <a:endParaRPr lang="es-ES" sz="2800" b="1" dirty="0">
              <a:solidFill>
                <a:schemeClr val="bg1"/>
              </a:solidFill>
            </a:endParaRPr>
          </a:p>
        </p:txBody>
      </p:sp>
    </p:spTree>
    <p:extLst>
      <p:ext uri="{BB962C8B-B14F-4D97-AF65-F5344CB8AC3E}">
        <p14:creationId xmlns:p14="http://schemas.microsoft.com/office/powerpoint/2010/main" val="22483496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387 CuadroTexto"/>
          <p:cNvSpPr txBox="1"/>
          <p:nvPr/>
        </p:nvSpPr>
        <p:spPr>
          <a:xfrm>
            <a:off x="4584192" y="4325096"/>
            <a:ext cx="4188069" cy="954107"/>
          </a:xfrm>
          <a:prstGeom prst="rect">
            <a:avLst/>
          </a:prstGeom>
          <a:noFill/>
        </p:spPr>
        <p:txBody>
          <a:bodyPr wrap="square" rtlCol="0">
            <a:spAutoFit/>
          </a:bodyPr>
          <a:lstStyle/>
          <a:p>
            <a:pPr algn="l"/>
            <a:r>
              <a:rPr lang="en-US" sz="1400" dirty="0"/>
              <a:t>T</a:t>
            </a:r>
            <a:r>
              <a:rPr lang="en-US" sz="1400" dirty="0" smtClean="0"/>
              <a:t>he </a:t>
            </a:r>
            <a:r>
              <a:rPr lang="en-US" sz="1400" dirty="0"/>
              <a:t>daily movement of people from their home to the office, changes the number of request to the BTS along the path from home to the </a:t>
            </a:r>
            <a:r>
              <a:rPr lang="en-US" sz="1400" dirty="0" smtClean="0"/>
              <a:t>office and vice versa.</a:t>
            </a:r>
            <a:endParaRPr lang="en-US" sz="1400" dirty="0"/>
          </a:p>
        </p:txBody>
      </p:sp>
      <p:sp>
        <p:nvSpPr>
          <p:cNvPr id="230" name="229 Rectángulo redondeado"/>
          <p:cNvSpPr/>
          <p:nvPr/>
        </p:nvSpPr>
        <p:spPr bwMode="auto">
          <a:xfrm>
            <a:off x="396123" y="1660800"/>
            <a:ext cx="8375611" cy="1656184"/>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231" name="230 Rectángulo redondeado"/>
          <p:cNvSpPr/>
          <p:nvPr/>
        </p:nvSpPr>
        <p:spPr bwMode="auto">
          <a:xfrm>
            <a:off x="396122" y="1660800"/>
            <a:ext cx="1994595" cy="1656184"/>
          </a:xfrm>
          <a:prstGeom prst="roundRect">
            <a:avLst>
              <a:gd name="adj" fmla="val 17683"/>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grpSp>
        <p:nvGrpSpPr>
          <p:cNvPr id="227" name="226 Grupo"/>
          <p:cNvGrpSpPr/>
          <p:nvPr/>
        </p:nvGrpSpPr>
        <p:grpSpPr>
          <a:xfrm>
            <a:off x="5972079" y="1732808"/>
            <a:ext cx="2002028" cy="1304528"/>
            <a:chOff x="5952488" y="2420888"/>
            <a:chExt cx="2168864" cy="1304528"/>
          </a:xfrm>
        </p:grpSpPr>
        <p:cxnSp>
          <p:nvCxnSpPr>
            <p:cNvPr id="13" name="12 Conector recto de flecha"/>
            <p:cNvCxnSpPr/>
            <p:nvPr/>
          </p:nvCxnSpPr>
          <p:spPr bwMode="auto">
            <a:xfrm>
              <a:off x="5961352" y="3645024"/>
              <a:ext cx="2160000" cy="0"/>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grpSp>
          <p:nvGrpSpPr>
            <p:cNvPr id="52" name="51 Grupo"/>
            <p:cNvGrpSpPr/>
            <p:nvPr/>
          </p:nvGrpSpPr>
          <p:grpSpPr>
            <a:xfrm rot="5400000">
              <a:off x="6537176" y="2060848"/>
              <a:ext cx="1008112" cy="2016224"/>
              <a:chOff x="1568624" y="4437112"/>
              <a:chExt cx="1800200" cy="1367805"/>
            </a:xfrm>
          </p:grpSpPr>
          <p:cxnSp>
            <p:nvCxnSpPr>
              <p:cNvPr id="53" name="52 Conector recto"/>
              <p:cNvCxnSpPr/>
              <p:nvPr/>
            </p:nvCxnSpPr>
            <p:spPr bwMode="auto">
              <a:xfrm>
                <a:off x="162669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4" name="53 Conector recto"/>
              <p:cNvCxnSpPr/>
              <p:nvPr/>
            </p:nvCxnSpPr>
            <p:spPr bwMode="auto">
              <a:xfrm>
                <a:off x="185897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5" name="54 Conector recto"/>
              <p:cNvCxnSpPr/>
              <p:nvPr/>
            </p:nvCxnSpPr>
            <p:spPr bwMode="auto">
              <a:xfrm>
                <a:off x="209126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6" name="55 Conector recto"/>
              <p:cNvCxnSpPr/>
              <p:nvPr/>
            </p:nvCxnSpPr>
            <p:spPr bwMode="auto">
              <a:xfrm>
                <a:off x="232354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7" name="56 Conector recto"/>
              <p:cNvCxnSpPr/>
              <p:nvPr/>
            </p:nvCxnSpPr>
            <p:spPr bwMode="auto">
              <a:xfrm>
                <a:off x="255583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8" name="57 Conector recto"/>
              <p:cNvCxnSpPr/>
              <p:nvPr/>
            </p:nvCxnSpPr>
            <p:spPr bwMode="auto">
              <a:xfrm>
                <a:off x="278811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9" name="58 Conector recto"/>
              <p:cNvCxnSpPr/>
              <p:nvPr/>
            </p:nvCxnSpPr>
            <p:spPr bwMode="auto">
              <a:xfrm>
                <a:off x="180090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0" name="59 Conector recto"/>
              <p:cNvCxnSpPr/>
              <p:nvPr/>
            </p:nvCxnSpPr>
            <p:spPr bwMode="auto">
              <a:xfrm>
                <a:off x="203319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1" name="60 Conector recto"/>
              <p:cNvCxnSpPr/>
              <p:nvPr/>
            </p:nvCxnSpPr>
            <p:spPr bwMode="auto">
              <a:xfrm>
                <a:off x="226547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2" name="61 Conector recto"/>
              <p:cNvCxnSpPr/>
              <p:nvPr/>
            </p:nvCxnSpPr>
            <p:spPr bwMode="auto">
              <a:xfrm>
                <a:off x="249776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3" name="62 Conector recto"/>
              <p:cNvCxnSpPr/>
              <p:nvPr/>
            </p:nvCxnSpPr>
            <p:spPr bwMode="auto">
              <a:xfrm>
                <a:off x="273004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4" name="63 Conector recto"/>
              <p:cNvCxnSpPr/>
              <p:nvPr/>
            </p:nvCxnSpPr>
            <p:spPr bwMode="auto">
              <a:xfrm>
                <a:off x="302039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5" name="64 Conector recto"/>
              <p:cNvCxnSpPr/>
              <p:nvPr/>
            </p:nvCxnSpPr>
            <p:spPr bwMode="auto">
              <a:xfrm>
                <a:off x="15686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6" name="65 Conector recto"/>
              <p:cNvCxnSpPr/>
              <p:nvPr/>
            </p:nvCxnSpPr>
            <p:spPr bwMode="auto">
              <a:xfrm>
                <a:off x="174283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7" name="66 Conector recto"/>
              <p:cNvCxnSpPr/>
              <p:nvPr/>
            </p:nvCxnSpPr>
            <p:spPr bwMode="auto">
              <a:xfrm>
                <a:off x="197512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8" name="67 Conector recto"/>
              <p:cNvCxnSpPr/>
              <p:nvPr/>
            </p:nvCxnSpPr>
            <p:spPr bwMode="auto">
              <a:xfrm>
                <a:off x="220740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69" name="68 Conector recto"/>
              <p:cNvCxnSpPr/>
              <p:nvPr/>
            </p:nvCxnSpPr>
            <p:spPr bwMode="auto">
              <a:xfrm>
                <a:off x="243968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0" name="69 Conector recto"/>
              <p:cNvCxnSpPr/>
              <p:nvPr/>
            </p:nvCxnSpPr>
            <p:spPr bwMode="auto">
              <a:xfrm>
                <a:off x="267197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1" name="70 Conector recto"/>
              <p:cNvCxnSpPr/>
              <p:nvPr/>
            </p:nvCxnSpPr>
            <p:spPr bwMode="auto">
              <a:xfrm>
                <a:off x="168476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2" name="71 Conector recto"/>
              <p:cNvCxnSpPr/>
              <p:nvPr/>
            </p:nvCxnSpPr>
            <p:spPr bwMode="auto">
              <a:xfrm>
                <a:off x="191705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3" name="72 Conector recto"/>
              <p:cNvCxnSpPr/>
              <p:nvPr/>
            </p:nvCxnSpPr>
            <p:spPr bwMode="auto">
              <a:xfrm>
                <a:off x="214933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4" name="73 Conector recto"/>
              <p:cNvCxnSpPr/>
              <p:nvPr/>
            </p:nvCxnSpPr>
            <p:spPr bwMode="auto">
              <a:xfrm>
                <a:off x="238161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5" name="74 Conector recto"/>
              <p:cNvCxnSpPr/>
              <p:nvPr/>
            </p:nvCxnSpPr>
            <p:spPr bwMode="auto">
              <a:xfrm>
                <a:off x="261390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6" name="75 Conector recto"/>
              <p:cNvCxnSpPr/>
              <p:nvPr/>
            </p:nvCxnSpPr>
            <p:spPr bwMode="auto">
              <a:xfrm>
                <a:off x="290425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7" name="76 Conector recto"/>
              <p:cNvCxnSpPr/>
              <p:nvPr/>
            </p:nvCxnSpPr>
            <p:spPr bwMode="auto">
              <a:xfrm>
                <a:off x="296232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8" name="77 Conector recto"/>
              <p:cNvCxnSpPr/>
              <p:nvPr/>
            </p:nvCxnSpPr>
            <p:spPr bwMode="auto">
              <a:xfrm>
                <a:off x="325268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79" name="78 Conector recto"/>
              <p:cNvCxnSpPr/>
              <p:nvPr/>
            </p:nvCxnSpPr>
            <p:spPr bwMode="auto">
              <a:xfrm>
                <a:off x="319461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80" name="79 Conector recto"/>
              <p:cNvCxnSpPr/>
              <p:nvPr/>
            </p:nvCxnSpPr>
            <p:spPr bwMode="auto">
              <a:xfrm>
                <a:off x="284618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81" name="80 Conector recto"/>
              <p:cNvCxnSpPr/>
              <p:nvPr/>
            </p:nvCxnSpPr>
            <p:spPr bwMode="auto">
              <a:xfrm>
                <a:off x="313654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82" name="81 Conector recto"/>
              <p:cNvCxnSpPr/>
              <p:nvPr/>
            </p:nvCxnSpPr>
            <p:spPr bwMode="auto">
              <a:xfrm>
                <a:off x="33688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83" name="82 Conector recto"/>
              <p:cNvCxnSpPr/>
              <p:nvPr/>
            </p:nvCxnSpPr>
            <p:spPr bwMode="auto">
              <a:xfrm>
                <a:off x="307847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84" name="83 Conector recto"/>
              <p:cNvCxnSpPr/>
              <p:nvPr/>
            </p:nvCxnSpPr>
            <p:spPr bwMode="auto">
              <a:xfrm>
                <a:off x="331075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grpSp>
        <p:grpSp>
          <p:nvGrpSpPr>
            <p:cNvPr id="85" name="84 Grupo"/>
            <p:cNvGrpSpPr/>
            <p:nvPr/>
          </p:nvGrpSpPr>
          <p:grpSpPr>
            <a:xfrm>
              <a:off x="6033120" y="2564904"/>
              <a:ext cx="1944216" cy="1007765"/>
              <a:chOff x="1568624" y="4437112"/>
              <a:chExt cx="1800200" cy="1367805"/>
            </a:xfrm>
          </p:grpSpPr>
          <p:cxnSp>
            <p:nvCxnSpPr>
              <p:cNvPr id="86" name="85 Conector recto"/>
              <p:cNvCxnSpPr/>
              <p:nvPr/>
            </p:nvCxnSpPr>
            <p:spPr bwMode="auto">
              <a:xfrm>
                <a:off x="1626695"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7" name="86 Conector recto"/>
              <p:cNvCxnSpPr/>
              <p:nvPr/>
            </p:nvCxnSpPr>
            <p:spPr bwMode="auto">
              <a:xfrm>
                <a:off x="1858979"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8" name="87 Conector recto"/>
              <p:cNvCxnSpPr/>
              <p:nvPr/>
            </p:nvCxnSpPr>
            <p:spPr bwMode="auto">
              <a:xfrm>
                <a:off x="2091263"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9" name="88 Conector recto"/>
              <p:cNvCxnSpPr/>
              <p:nvPr/>
            </p:nvCxnSpPr>
            <p:spPr bwMode="auto">
              <a:xfrm>
                <a:off x="2323547"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0" name="89 Conector recto"/>
              <p:cNvCxnSpPr/>
              <p:nvPr/>
            </p:nvCxnSpPr>
            <p:spPr bwMode="auto">
              <a:xfrm>
                <a:off x="2555831"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1" name="90 Conector recto"/>
              <p:cNvCxnSpPr/>
              <p:nvPr/>
            </p:nvCxnSpPr>
            <p:spPr bwMode="auto">
              <a:xfrm>
                <a:off x="2788115"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2" name="91 Conector recto"/>
              <p:cNvCxnSpPr/>
              <p:nvPr/>
            </p:nvCxnSpPr>
            <p:spPr bwMode="auto">
              <a:xfrm>
                <a:off x="1800908"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3" name="92 Conector recto"/>
              <p:cNvCxnSpPr/>
              <p:nvPr/>
            </p:nvCxnSpPr>
            <p:spPr bwMode="auto">
              <a:xfrm>
                <a:off x="2033192"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4" name="93 Conector recto"/>
              <p:cNvCxnSpPr/>
              <p:nvPr/>
            </p:nvCxnSpPr>
            <p:spPr bwMode="auto">
              <a:xfrm>
                <a:off x="2265476"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5" name="94 Conector recto"/>
              <p:cNvCxnSpPr/>
              <p:nvPr/>
            </p:nvCxnSpPr>
            <p:spPr bwMode="auto">
              <a:xfrm>
                <a:off x="2497760"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6" name="95 Conector recto"/>
              <p:cNvCxnSpPr/>
              <p:nvPr/>
            </p:nvCxnSpPr>
            <p:spPr bwMode="auto">
              <a:xfrm>
                <a:off x="273004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7" name="96 Conector recto"/>
              <p:cNvCxnSpPr/>
              <p:nvPr/>
            </p:nvCxnSpPr>
            <p:spPr bwMode="auto">
              <a:xfrm>
                <a:off x="3020399"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8" name="97 Conector recto"/>
              <p:cNvCxnSpPr/>
              <p:nvPr/>
            </p:nvCxnSpPr>
            <p:spPr bwMode="auto">
              <a:xfrm>
                <a:off x="156862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9" name="98 Conector recto"/>
              <p:cNvCxnSpPr/>
              <p:nvPr/>
            </p:nvCxnSpPr>
            <p:spPr bwMode="auto">
              <a:xfrm>
                <a:off x="1742837"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0" name="99 Conector recto"/>
              <p:cNvCxnSpPr/>
              <p:nvPr/>
            </p:nvCxnSpPr>
            <p:spPr bwMode="auto">
              <a:xfrm>
                <a:off x="1975121"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1" name="100 Conector recto"/>
              <p:cNvCxnSpPr/>
              <p:nvPr/>
            </p:nvCxnSpPr>
            <p:spPr bwMode="auto">
              <a:xfrm>
                <a:off x="2207405"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2" name="101 Conector recto"/>
              <p:cNvCxnSpPr/>
              <p:nvPr/>
            </p:nvCxnSpPr>
            <p:spPr bwMode="auto">
              <a:xfrm>
                <a:off x="2439689"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3" name="102 Conector recto"/>
              <p:cNvCxnSpPr/>
              <p:nvPr/>
            </p:nvCxnSpPr>
            <p:spPr bwMode="auto">
              <a:xfrm>
                <a:off x="2671973"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4" name="103 Conector recto"/>
              <p:cNvCxnSpPr/>
              <p:nvPr/>
            </p:nvCxnSpPr>
            <p:spPr bwMode="auto">
              <a:xfrm>
                <a:off x="1684766"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5" name="104 Conector recto"/>
              <p:cNvCxnSpPr/>
              <p:nvPr/>
            </p:nvCxnSpPr>
            <p:spPr bwMode="auto">
              <a:xfrm>
                <a:off x="1917050"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6" name="105 Conector recto"/>
              <p:cNvCxnSpPr/>
              <p:nvPr/>
            </p:nvCxnSpPr>
            <p:spPr bwMode="auto">
              <a:xfrm>
                <a:off x="214933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7" name="106 Conector recto"/>
              <p:cNvCxnSpPr/>
              <p:nvPr/>
            </p:nvCxnSpPr>
            <p:spPr bwMode="auto">
              <a:xfrm>
                <a:off x="2381618"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8" name="107 Conector recto"/>
              <p:cNvCxnSpPr/>
              <p:nvPr/>
            </p:nvCxnSpPr>
            <p:spPr bwMode="auto">
              <a:xfrm>
                <a:off x="2613902"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9" name="108 Conector recto"/>
              <p:cNvCxnSpPr/>
              <p:nvPr/>
            </p:nvCxnSpPr>
            <p:spPr bwMode="auto">
              <a:xfrm>
                <a:off x="2904257"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10" name="109 Conector recto"/>
              <p:cNvCxnSpPr/>
              <p:nvPr/>
            </p:nvCxnSpPr>
            <p:spPr bwMode="auto">
              <a:xfrm>
                <a:off x="2962328"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11" name="110 Conector recto"/>
              <p:cNvCxnSpPr/>
              <p:nvPr/>
            </p:nvCxnSpPr>
            <p:spPr bwMode="auto">
              <a:xfrm>
                <a:off x="3252683"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12" name="111 Conector recto"/>
              <p:cNvCxnSpPr/>
              <p:nvPr/>
            </p:nvCxnSpPr>
            <p:spPr bwMode="auto">
              <a:xfrm>
                <a:off x="3194612"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13" name="112 Conector recto"/>
              <p:cNvCxnSpPr/>
              <p:nvPr/>
            </p:nvCxnSpPr>
            <p:spPr bwMode="auto">
              <a:xfrm>
                <a:off x="2846186"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14" name="113 Conector recto"/>
              <p:cNvCxnSpPr/>
              <p:nvPr/>
            </p:nvCxnSpPr>
            <p:spPr bwMode="auto">
              <a:xfrm>
                <a:off x="3136541"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15" name="114 Conector recto"/>
              <p:cNvCxnSpPr/>
              <p:nvPr/>
            </p:nvCxnSpPr>
            <p:spPr bwMode="auto">
              <a:xfrm>
                <a:off x="336882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16" name="115 Conector recto"/>
              <p:cNvCxnSpPr/>
              <p:nvPr/>
            </p:nvCxnSpPr>
            <p:spPr bwMode="auto">
              <a:xfrm>
                <a:off x="3078470"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17" name="116 Conector recto"/>
              <p:cNvCxnSpPr/>
              <p:nvPr/>
            </p:nvCxnSpPr>
            <p:spPr bwMode="auto">
              <a:xfrm>
                <a:off x="331075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grpSp>
        <p:cxnSp>
          <p:nvCxnSpPr>
            <p:cNvPr id="119" name="118 Conector recto de flecha"/>
            <p:cNvCxnSpPr/>
            <p:nvPr/>
          </p:nvCxnSpPr>
          <p:spPr bwMode="auto">
            <a:xfrm flipH="1" flipV="1">
              <a:off x="5952488" y="2420888"/>
              <a:ext cx="8624" cy="1304528"/>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grpSp>
      <p:grpSp>
        <p:nvGrpSpPr>
          <p:cNvPr id="193" name="192 Grupo"/>
          <p:cNvGrpSpPr/>
          <p:nvPr/>
        </p:nvGrpSpPr>
        <p:grpSpPr>
          <a:xfrm>
            <a:off x="3321282" y="1876825"/>
            <a:ext cx="1827735" cy="1007765"/>
            <a:chOff x="776536" y="4221435"/>
            <a:chExt cx="1980046" cy="1007765"/>
          </a:xfrm>
        </p:grpSpPr>
        <p:grpSp>
          <p:nvGrpSpPr>
            <p:cNvPr id="159" name="158 Grupo"/>
            <p:cNvGrpSpPr/>
            <p:nvPr/>
          </p:nvGrpSpPr>
          <p:grpSpPr>
            <a:xfrm>
              <a:off x="866459" y="4221435"/>
              <a:ext cx="1800200" cy="1007765"/>
              <a:chOff x="848544" y="4221088"/>
              <a:chExt cx="1800200" cy="1007765"/>
            </a:xfrm>
          </p:grpSpPr>
          <p:cxnSp>
            <p:nvCxnSpPr>
              <p:cNvPr id="127" name="126 Conector recto"/>
              <p:cNvCxnSpPr/>
              <p:nvPr/>
            </p:nvCxnSpPr>
            <p:spPr bwMode="auto">
              <a:xfrm>
                <a:off x="1148577"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129" name="128 Conector recto"/>
              <p:cNvCxnSpPr/>
              <p:nvPr/>
            </p:nvCxnSpPr>
            <p:spPr bwMode="auto">
              <a:xfrm>
                <a:off x="1748643"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139" name="138 Conector recto"/>
              <p:cNvCxnSpPr/>
              <p:nvPr/>
            </p:nvCxnSpPr>
            <p:spPr bwMode="auto">
              <a:xfrm>
                <a:off x="848544"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145" name="144 Conector recto"/>
              <p:cNvCxnSpPr/>
              <p:nvPr/>
            </p:nvCxnSpPr>
            <p:spPr bwMode="auto">
              <a:xfrm>
                <a:off x="1448610"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147" name="146 Conector recto"/>
              <p:cNvCxnSpPr/>
              <p:nvPr/>
            </p:nvCxnSpPr>
            <p:spPr bwMode="auto">
              <a:xfrm>
                <a:off x="2048676"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156" name="155 Conector recto"/>
              <p:cNvCxnSpPr/>
              <p:nvPr/>
            </p:nvCxnSpPr>
            <p:spPr bwMode="auto">
              <a:xfrm>
                <a:off x="2648744"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158" name="157 Conector recto"/>
              <p:cNvCxnSpPr/>
              <p:nvPr/>
            </p:nvCxnSpPr>
            <p:spPr bwMode="auto">
              <a:xfrm>
                <a:off x="2348709"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grpSp>
        <p:grpSp>
          <p:nvGrpSpPr>
            <p:cNvPr id="160" name="159 Grupo"/>
            <p:cNvGrpSpPr/>
            <p:nvPr/>
          </p:nvGrpSpPr>
          <p:grpSpPr>
            <a:xfrm rot="5400000">
              <a:off x="1298507" y="3735121"/>
              <a:ext cx="936104" cy="1980046"/>
              <a:chOff x="1568624" y="4437112"/>
              <a:chExt cx="1800200" cy="1367805"/>
            </a:xfrm>
          </p:grpSpPr>
          <p:cxnSp>
            <p:nvCxnSpPr>
              <p:cNvPr id="161" name="160 Conector recto"/>
              <p:cNvCxnSpPr/>
              <p:nvPr/>
            </p:nvCxnSpPr>
            <p:spPr bwMode="auto">
              <a:xfrm>
                <a:off x="162669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62" name="161 Conector recto"/>
              <p:cNvCxnSpPr/>
              <p:nvPr/>
            </p:nvCxnSpPr>
            <p:spPr bwMode="auto">
              <a:xfrm>
                <a:off x="185897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63" name="162 Conector recto"/>
              <p:cNvCxnSpPr/>
              <p:nvPr/>
            </p:nvCxnSpPr>
            <p:spPr bwMode="auto">
              <a:xfrm>
                <a:off x="209126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64" name="163 Conector recto"/>
              <p:cNvCxnSpPr/>
              <p:nvPr/>
            </p:nvCxnSpPr>
            <p:spPr bwMode="auto">
              <a:xfrm>
                <a:off x="232354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65" name="164 Conector recto"/>
              <p:cNvCxnSpPr/>
              <p:nvPr/>
            </p:nvCxnSpPr>
            <p:spPr bwMode="auto">
              <a:xfrm>
                <a:off x="255583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66" name="165 Conector recto"/>
              <p:cNvCxnSpPr/>
              <p:nvPr/>
            </p:nvCxnSpPr>
            <p:spPr bwMode="auto">
              <a:xfrm>
                <a:off x="278811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67" name="166 Conector recto"/>
              <p:cNvCxnSpPr/>
              <p:nvPr/>
            </p:nvCxnSpPr>
            <p:spPr bwMode="auto">
              <a:xfrm>
                <a:off x="180090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68" name="167 Conector recto"/>
              <p:cNvCxnSpPr/>
              <p:nvPr/>
            </p:nvCxnSpPr>
            <p:spPr bwMode="auto">
              <a:xfrm>
                <a:off x="203319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69" name="168 Conector recto"/>
              <p:cNvCxnSpPr/>
              <p:nvPr/>
            </p:nvCxnSpPr>
            <p:spPr bwMode="auto">
              <a:xfrm>
                <a:off x="226547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0" name="169 Conector recto"/>
              <p:cNvCxnSpPr/>
              <p:nvPr/>
            </p:nvCxnSpPr>
            <p:spPr bwMode="auto">
              <a:xfrm>
                <a:off x="249776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1" name="170 Conector recto"/>
              <p:cNvCxnSpPr/>
              <p:nvPr/>
            </p:nvCxnSpPr>
            <p:spPr bwMode="auto">
              <a:xfrm>
                <a:off x="273004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2" name="171 Conector recto"/>
              <p:cNvCxnSpPr/>
              <p:nvPr/>
            </p:nvCxnSpPr>
            <p:spPr bwMode="auto">
              <a:xfrm>
                <a:off x="302039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3" name="172 Conector recto"/>
              <p:cNvCxnSpPr/>
              <p:nvPr/>
            </p:nvCxnSpPr>
            <p:spPr bwMode="auto">
              <a:xfrm>
                <a:off x="15686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4" name="173 Conector recto"/>
              <p:cNvCxnSpPr/>
              <p:nvPr/>
            </p:nvCxnSpPr>
            <p:spPr bwMode="auto">
              <a:xfrm>
                <a:off x="174283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5" name="174 Conector recto"/>
              <p:cNvCxnSpPr/>
              <p:nvPr/>
            </p:nvCxnSpPr>
            <p:spPr bwMode="auto">
              <a:xfrm>
                <a:off x="197512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6" name="175 Conector recto"/>
              <p:cNvCxnSpPr/>
              <p:nvPr/>
            </p:nvCxnSpPr>
            <p:spPr bwMode="auto">
              <a:xfrm>
                <a:off x="220740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7" name="176 Conector recto"/>
              <p:cNvCxnSpPr/>
              <p:nvPr/>
            </p:nvCxnSpPr>
            <p:spPr bwMode="auto">
              <a:xfrm>
                <a:off x="243968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8" name="177 Conector recto"/>
              <p:cNvCxnSpPr/>
              <p:nvPr/>
            </p:nvCxnSpPr>
            <p:spPr bwMode="auto">
              <a:xfrm>
                <a:off x="267197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79" name="178 Conector recto"/>
              <p:cNvCxnSpPr/>
              <p:nvPr/>
            </p:nvCxnSpPr>
            <p:spPr bwMode="auto">
              <a:xfrm>
                <a:off x="168476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0" name="179 Conector recto"/>
              <p:cNvCxnSpPr/>
              <p:nvPr/>
            </p:nvCxnSpPr>
            <p:spPr bwMode="auto">
              <a:xfrm>
                <a:off x="191705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1" name="180 Conector recto"/>
              <p:cNvCxnSpPr/>
              <p:nvPr/>
            </p:nvCxnSpPr>
            <p:spPr bwMode="auto">
              <a:xfrm>
                <a:off x="214933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2" name="181 Conector recto"/>
              <p:cNvCxnSpPr/>
              <p:nvPr/>
            </p:nvCxnSpPr>
            <p:spPr bwMode="auto">
              <a:xfrm>
                <a:off x="238161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3" name="182 Conector recto"/>
              <p:cNvCxnSpPr/>
              <p:nvPr/>
            </p:nvCxnSpPr>
            <p:spPr bwMode="auto">
              <a:xfrm>
                <a:off x="261390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4" name="183 Conector recto"/>
              <p:cNvCxnSpPr/>
              <p:nvPr/>
            </p:nvCxnSpPr>
            <p:spPr bwMode="auto">
              <a:xfrm>
                <a:off x="290425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5" name="184 Conector recto"/>
              <p:cNvCxnSpPr/>
              <p:nvPr/>
            </p:nvCxnSpPr>
            <p:spPr bwMode="auto">
              <a:xfrm>
                <a:off x="296232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6" name="185 Conector recto"/>
              <p:cNvCxnSpPr/>
              <p:nvPr/>
            </p:nvCxnSpPr>
            <p:spPr bwMode="auto">
              <a:xfrm>
                <a:off x="325268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7" name="186 Conector recto"/>
              <p:cNvCxnSpPr/>
              <p:nvPr/>
            </p:nvCxnSpPr>
            <p:spPr bwMode="auto">
              <a:xfrm>
                <a:off x="319461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8" name="187 Conector recto"/>
              <p:cNvCxnSpPr/>
              <p:nvPr/>
            </p:nvCxnSpPr>
            <p:spPr bwMode="auto">
              <a:xfrm>
                <a:off x="284618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89" name="188 Conector recto"/>
              <p:cNvCxnSpPr/>
              <p:nvPr/>
            </p:nvCxnSpPr>
            <p:spPr bwMode="auto">
              <a:xfrm>
                <a:off x="313654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90" name="189 Conector recto"/>
              <p:cNvCxnSpPr/>
              <p:nvPr/>
            </p:nvCxnSpPr>
            <p:spPr bwMode="auto">
              <a:xfrm>
                <a:off x="33688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91" name="190 Conector recto"/>
              <p:cNvCxnSpPr/>
              <p:nvPr/>
            </p:nvCxnSpPr>
            <p:spPr bwMode="auto">
              <a:xfrm>
                <a:off x="307847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92" name="191 Conector recto"/>
              <p:cNvCxnSpPr/>
              <p:nvPr/>
            </p:nvCxnSpPr>
            <p:spPr bwMode="auto">
              <a:xfrm>
                <a:off x="331075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grpSp>
      </p:grpSp>
      <p:sp>
        <p:nvSpPr>
          <p:cNvPr id="4" name="3 CuadroTexto"/>
          <p:cNvSpPr txBox="1"/>
          <p:nvPr/>
        </p:nvSpPr>
        <p:spPr>
          <a:xfrm>
            <a:off x="263711" y="796482"/>
            <a:ext cx="8707842" cy="830997"/>
          </a:xfrm>
          <a:prstGeom prst="rect">
            <a:avLst/>
          </a:prstGeom>
          <a:noFill/>
        </p:spPr>
        <p:txBody>
          <a:bodyPr wrap="square" rtlCol="0">
            <a:spAutoFit/>
          </a:bodyPr>
          <a:lstStyle/>
          <a:p>
            <a:pPr algn="l"/>
            <a:r>
              <a:rPr lang="en-US" sz="1600" b="1" dirty="0" smtClean="0"/>
              <a:t>Data </a:t>
            </a:r>
            <a:r>
              <a:rPr lang="en-US" sz="1600" b="1" dirty="0"/>
              <a:t>from the telecommunications </a:t>
            </a:r>
            <a:r>
              <a:rPr lang="en-US" sz="1600" b="1" dirty="0" smtClean="0"/>
              <a:t>infrastructure measures has a strong seasonal component. It means that data of service request of a Telco has remarkable differences along the day, of the week, and even within the day.   </a:t>
            </a:r>
            <a:endParaRPr lang="en-US" sz="1600" b="1" dirty="0"/>
          </a:p>
        </p:txBody>
      </p:sp>
      <p:sp>
        <p:nvSpPr>
          <p:cNvPr id="11" name="10 CuadroTexto"/>
          <p:cNvSpPr txBox="1"/>
          <p:nvPr/>
        </p:nvSpPr>
        <p:spPr>
          <a:xfrm>
            <a:off x="396122" y="2228154"/>
            <a:ext cx="2061064" cy="584775"/>
          </a:xfrm>
          <a:prstGeom prst="rect">
            <a:avLst/>
          </a:prstGeom>
          <a:noFill/>
        </p:spPr>
        <p:txBody>
          <a:bodyPr wrap="square" rtlCol="0">
            <a:spAutoFit/>
          </a:bodyPr>
          <a:lstStyle/>
          <a:p>
            <a:pPr algn="l"/>
            <a:r>
              <a:rPr lang="en-US" sz="1600" b="1" dirty="0" smtClean="0">
                <a:solidFill>
                  <a:schemeClr val="bg1"/>
                </a:solidFill>
              </a:rPr>
              <a:t>Number of request provided</a:t>
            </a:r>
            <a:endParaRPr lang="en-US" sz="1600" b="1" dirty="0">
              <a:solidFill>
                <a:schemeClr val="bg1"/>
              </a:solidFill>
            </a:endParaRPr>
          </a:p>
        </p:txBody>
      </p:sp>
      <p:cxnSp>
        <p:nvCxnSpPr>
          <p:cNvPr id="12" name="11 Conector recto de flecha"/>
          <p:cNvCxnSpPr/>
          <p:nvPr/>
        </p:nvCxnSpPr>
        <p:spPr bwMode="auto">
          <a:xfrm>
            <a:off x="3321504" y="2956944"/>
            <a:ext cx="1993846" cy="0"/>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cxnSp>
        <p:nvCxnSpPr>
          <p:cNvPr id="118" name="117 Conector recto de flecha"/>
          <p:cNvCxnSpPr/>
          <p:nvPr/>
        </p:nvCxnSpPr>
        <p:spPr bwMode="auto">
          <a:xfrm flipH="1" flipV="1">
            <a:off x="3313543" y="1732808"/>
            <a:ext cx="7961" cy="1304528"/>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sp>
        <p:nvSpPr>
          <p:cNvPr id="120" name="119 CuadroTexto"/>
          <p:cNvSpPr txBox="1"/>
          <p:nvPr/>
        </p:nvSpPr>
        <p:spPr>
          <a:xfrm>
            <a:off x="3321504" y="2967978"/>
            <a:ext cx="1595254" cy="276999"/>
          </a:xfrm>
          <a:prstGeom prst="rect">
            <a:avLst/>
          </a:prstGeom>
          <a:noFill/>
        </p:spPr>
        <p:txBody>
          <a:bodyPr wrap="square" rtlCol="0">
            <a:spAutoFit/>
          </a:bodyPr>
          <a:lstStyle/>
          <a:p>
            <a:pPr algn="l"/>
            <a:r>
              <a:rPr lang="en-US" sz="1200" b="1" dirty="0" smtClean="0"/>
              <a:t>Day of the week</a:t>
            </a:r>
            <a:endParaRPr lang="en-US" sz="1200" b="1" dirty="0"/>
          </a:p>
        </p:txBody>
      </p:sp>
      <p:sp>
        <p:nvSpPr>
          <p:cNvPr id="121" name="120 CuadroTexto"/>
          <p:cNvSpPr txBox="1"/>
          <p:nvPr/>
        </p:nvSpPr>
        <p:spPr>
          <a:xfrm>
            <a:off x="5980039" y="2967978"/>
            <a:ext cx="1595254" cy="461665"/>
          </a:xfrm>
          <a:prstGeom prst="rect">
            <a:avLst/>
          </a:prstGeom>
          <a:noFill/>
        </p:spPr>
        <p:txBody>
          <a:bodyPr wrap="square" rtlCol="0">
            <a:spAutoFit/>
          </a:bodyPr>
          <a:lstStyle/>
          <a:p>
            <a:pPr algn="l"/>
            <a:r>
              <a:rPr lang="en-US" sz="1200" b="1" dirty="0" smtClean="0"/>
              <a:t>Hour within the day</a:t>
            </a:r>
            <a:endParaRPr lang="en-US" sz="1200" b="1" dirty="0"/>
          </a:p>
        </p:txBody>
      </p:sp>
      <p:sp>
        <p:nvSpPr>
          <p:cNvPr id="123" name="122 Forma libre"/>
          <p:cNvSpPr/>
          <p:nvPr/>
        </p:nvSpPr>
        <p:spPr bwMode="auto">
          <a:xfrm>
            <a:off x="3387973" y="2092848"/>
            <a:ext cx="1727970" cy="648072"/>
          </a:xfrm>
          <a:custGeom>
            <a:avLst/>
            <a:gdLst>
              <a:gd name="connsiteX0" fmla="*/ 0 w 1226820"/>
              <a:gd name="connsiteY0" fmla="*/ 0 h 274320"/>
              <a:gd name="connsiteX1" fmla="*/ 114300 w 1226820"/>
              <a:gd name="connsiteY1" fmla="*/ 114300 h 274320"/>
              <a:gd name="connsiteX2" fmla="*/ 243840 w 1226820"/>
              <a:gd name="connsiteY2" fmla="*/ 160020 h 274320"/>
              <a:gd name="connsiteX3" fmla="*/ 419100 w 1226820"/>
              <a:gd name="connsiteY3" fmla="*/ 144780 h 274320"/>
              <a:gd name="connsiteX4" fmla="*/ 579120 w 1226820"/>
              <a:gd name="connsiteY4" fmla="*/ 121920 h 274320"/>
              <a:gd name="connsiteX5" fmla="*/ 822960 w 1226820"/>
              <a:gd name="connsiteY5" fmla="*/ 68580 h 274320"/>
              <a:gd name="connsiteX6" fmla="*/ 998220 w 1226820"/>
              <a:gd name="connsiteY6" fmla="*/ 106680 h 274320"/>
              <a:gd name="connsiteX7" fmla="*/ 1226820 w 1226820"/>
              <a:gd name="connsiteY7" fmla="*/ 274320 h 274320"/>
              <a:gd name="connsiteX8" fmla="*/ 1226820 w 1226820"/>
              <a:gd name="connsiteY8" fmla="*/ 27432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820" h="274320">
                <a:moveTo>
                  <a:pt x="0" y="0"/>
                </a:moveTo>
                <a:cubicBezTo>
                  <a:pt x="36830" y="43815"/>
                  <a:pt x="73660" y="87630"/>
                  <a:pt x="114300" y="114300"/>
                </a:cubicBezTo>
                <a:cubicBezTo>
                  <a:pt x="154940" y="140970"/>
                  <a:pt x="193040" y="154940"/>
                  <a:pt x="243840" y="160020"/>
                </a:cubicBezTo>
                <a:cubicBezTo>
                  <a:pt x="294640" y="165100"/>
                  <a:pt x="363220" y="151130"/>
                  <a:pt x="419100" y="144780"/>
                </a:cubicBezTo>
                <a:cubicBezTo>
                  <a:pt x="474980" y="138430"/>
                  <a:pt x="511810" y="134620"/>
                  <a:pt x="579120" y="121920"/>
                </a:cubicBezTo>
                <a:cubicBezTo>
                  <a:pt x="646430" y="109220"/>
                  <a:pt x="753110" y="71120"/>
                  <a:pt x="822960" y="68580"/>
                </a:cubicBezTo>
                <a:cubicBezTo>
                  <a:pt x="892810" y="66040"/>
                  <a:pt x="930910" y="72390"/>
                  <a:pt x="998220" y="106680"/>
                </a:cubicBezTo>
                <a:cubicBezTo>
                  <a:pt x="1065530" y="140970"/>
                  <a:pt x="1226820" y="274320"/>
                  <a:pt x="1226820" y="274320"/>
                </a:cubicBezTo>
                <a:lnTo>
                  <a:pt x="1226820" y="274320"/>
                </a:lnTo>
              </a:path>
            </a:pathLst>
          </a:custGeom>
          <a:noFill/>
          <a:ln w="38100" cap="flat" cmpd="sng" algn="ctr">
            <a:solidFill>
              <a:srgbClr val="C00000"/>
            </a:solidFill>
            <a:prstDash val="solid"/>
            <a:round/>
            <a:headEnd type="none" w="med" len="med"/>
            <a:tailEnd type="none" w="med" len="med"/>
          </a:ln>
          <a:effectLst/>
        </p:spPr>
        <p:txBody>
          <a:bodyPr rtlCol="0" anchor="ctr"/>
          <a:lstStyle/>
          <a:p>
            <a:pPr algn="ctr"/>
            <a:endParaRPr lang="es-ES"/>
          </a:p>
        </p:txBody>
      </p:sp>
      <p:sp>
        <p:nvSpPr>
          <p:cNvPr id="124" name="123 Forma libre"/>
          <p:cNvSpPr/>
          <p:nvPr/>
        </p:nvSpPr>
        <p:spPr bwMode="auto">
          <a:xfrm>
            <a:off x="6046508" y="2038698"/>
            <a:ext cx="1652954" cy="774230"/>
          </a:xfrm>
          <a:custGeom>
            <a:avLst/>
            <a:gdLst>
              <a:gd name="connsiteX0" fmla="*/ 0 w 1790700"/>
              <a:gd name="connsiteY0" fmla="*/ 665504 h 774230"/>
              <a:gd name="connsiteX1" fmla="*/ 121920 w 1790700"/>
              <a:gd name="connsiteY1" fmla="*/ 444524 h 774230"/>
              <a:gd name="connsiteX2" fmla="*/ 281940 w 1790700"/>
              <a:gd name="connsiteY2" fmla="*/ 33044 h 774230"/>
              <a:gd name="connsiteX3" fmla="*/ 533400 w 1790700"/>
              <a:gd name="connsiteY3" fmla="*/ 71144 h 774230"/>
              <a:gd name="connsiteX4" fmla="*/ 762000 w 1790700"/>
              <a:gd name="connsiteY4" fmla="*/ 436904 h 774230"/>
              <a:gd name="connsiteX5" fmla="*/ 937260 w 1790700"/>
              <a:gd name="connsiteY5" fmla="*/ 741704 h 774230"/>
              <a:gd name="connsiteX6" fmla="*/ 1143000 w 1790700"/>
              <a:gd name="connsiteY6" fmla="*/ 756944 h 774230"/>
              <a:gd name="connsiteX7" fmla="*/ 1318260 w 1790700"/>
              <a:gd name="connsiteY7" fmla="*/ 665504 h 774230"/>
              <a:gd name="connsiteX8" fmla="*/ 1539240 w 1790700"/>
              <a:gd name="connsiteY8" fmla="*/ 215924 h 774230"/>
              <a:gd name="connsiteX9" fmla="*/ 1790700 w 1790700"/>
              <a:gd name="connsiteY9" fmla="*/ 436904 h 7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774230">
                <a:moveTo>
                  <a:pt x="0" y="665504"/>
                </a:moveTo>
                <a:cubicBezTo>
                  <a:pt x="37465" y="607719"/>
                  <a:pt x="74930" y="549934"/>
                  <a:pt x="121920" y="444524"/>
                </a:cubicBezTo>
                <a:cubicBezTo>
                  <a:pt x="168910" y="339114"/>
                  <a:pt x="213360" y="95274"/>
                  <a:pt x="281940" y="33044"/>
                </a:cubicBezTo>
                <a:cubicBezTo>
                  <a:pt x="350520" y="-29186"/>
                  <a:pt x="453390" y="3834"/>
                  <a:pt x="533400" y="71144"/>
                </a:cubicBezTo>
                <a:cubicBezTo>
                  <a:pt x="613410" y="138454"/>
                  <a:pt x="694690" y="325144"/>
                  <a:pt x="762000" y="436904"/>
                </a:cubicBezTo>
                <a:cubicBezTo>
                  <a:pt x="829310" y="548664"/>
                  <a:pt x="873760" y="688364"/>
                  <a:pt x="937260" y="741704"/>
                </a:cubicBezTo>
                <a:cubicBezTo>
                  <a:pt x="1000760" y="795044"/>
                  <a:pt x="1079500" y="769644"/>
                  <a:pt x="1143000" y="756944"/>
                </a:cubicBezTo>
                <a:cubicBezTo>
                  <a:pt x="1206500" y="744244"/>
                  <a:pt x="1252220" y="755674"/>
                  <a:pt x="1318260" y="665504"/>
                </a:cubicBezTo>
                <a:cubicBezTo>
                  <a:pt x="1384300" y="575334"/>
                  <a:pt x="1460500" y="254024"/>
                  <a:pt x="1539240" y="215924"/>
                </a:cubicBezTo>
                <a:cubicBezTo>
                  <a:pt x="1617980" y="177824"/>
                  <a:pt x="1704340" y="307364"/>
                  <a:pt x="1790700" y="436904"/>
                </a:cubicBezTo>
              </a:path>
            </a:pathLst>
          </a:custGeom>
          <a:noFill/>
          <a:ln w="38100" cap="flat" cmpd="sng" algn="ctr">
            <a:solidFill>
              <a:srgbClr val="C00000"/>
            </a:solidFill>
            <a:prstDash val="solid"/>
            <a:round/>
            <a:headEnd type="none" w="med" len="med"/>
            <a:tailEnd type="none" w="med" len="med"/>
          </a:ln>
          <a:effectLst/>
        </p:spPr>
        <p:txBody>
          <a:bodyPr rtlCol="0" anchor="ctr"/>
          <a:lstStyle/>
          <a:p>
            <a:endParaRPr lang="es-ES"/>
          </a:p>
        </p:txBody>
      </p:sp>
      <p:sp>
        <p:nvSpPr>
          <p:cNvPr id="229" name="228 Flecha derecha"/>
          <p:cNvSpPr/>
          <p:nvPr/>
        </p:nvSpPr>
        <p:spPr bwMode="auto">
          <a:xfrm>
            <a:off x="2457186" y="2020840"/>
            <a:ext cx="332345" cy="864096"/>
          </a:xfrm>
          <a:prstGeom prst="rightArrow">
            <a:avLst>
              <a:gd name="adj1" fmla="val 58264"/>
              <a:gd name="adj2" fmla="val 50000"/>
            </a:avLst>
          </a:prstGeom>
          <a:solidFill>
            <a:schemeClr val="bg1">
              <a:lumMod val="65000"/>
            </a:schemeClr>
          </a:soli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chemeClr val="tx2"/>
              </a:buClr>
            </a:pPr>
            <a:endParaRPr lang="es-ES" sz="1400" dirty="0"/>
          </a:p>
        </p:txBody>
      </p:sp>
      <p:sp>
        <p:nvSpPr>
          <p:cNvPr id="232" name="231 CuadroTexto"/>
          <p:cNvSpPr txBox="1"/>
          <p:nvPr/>
        </p:nvSpPr>
        <p:spPr>
          <a:xfrm>
            <a:off x="264238" y="3388993"/>
            <a:ext cx="8707842" cy="1077218"/>
          </a:xfrm>
          <a:prstGeom prst="rect">
            <a:avLst/>
          </a:prstGeom>
          <a:noFill/>
        </p:spPr>
        <p:txBody>
          <a:bodyPr wrap="square" rtlCol="0">
            <a:spAutoFit/>
          </a:bodyPr>
          <a:lstStyle/>
          <a:p>
            <a:pPr algn="l"/>
            <a:r>
              <a:rPr lang="en-US" sz="1600" dirty="0" smtClean="0"/>
              <a:t>Additionally to this seasonal behavior, we should note that the shape is different depending on the area where the infrastructure is being inspected. </a:t>
            </a:r>
            <a:r>
              <a:rPr lang="en-US" sz="1600" b="1" dirty="0" smtClean="0"/>
              <a:t>The shape changes in response to the internal infrastructure use and to the utilization of neighboring or surrounding geographical locations</a:t>
            </a:r>
            <a:r>
              <a:rPr lang="en-US" sz="1600" dirty="0" smtClean="0"/>
              <a:t>.</a:t>
            </a:r>
          </a:p>
        </p:txBody>
      </p:sp>
      <p:sp>
        <p:nvSpPr>
          <p:cNvPr id="233" name="232 CuadroTexto"/>
          <p:cNvSpPr txBox="1"/>
          <p:nvPr/>
        </p:nvSpPr>
        <p:spPr>
          <a:xfrm>
            <a:off x="396123" y="4676753"/>
            <a:ext cx="1662250" cy="307777"/>
          </a:xfrm>
          <a:prstGeom prst="rect">
            <a:avLst/>
          </a:prstGeom>
          <a:solidFill>
            <a:srgbClr val="C00000"/>
          </a:solidFill>
        </p:spPr>
        <p:txBody>
          <a:bodyPr wrap="square" rtlCol="0">
            <a:spAutoFit/>
          </a:bodyPr>
          <a:lstStyle/>
          <a:p>
            <a:pPr algn="l"/>
            <a:r>
              <a:rPr lang="en-US" sz="1400" b="1" dirty="0" smtClean="0">
                <a:solidFill>
                  <a:schemeClr val="bg1"/>
                </a:solidFill>
              </a:rPr>
              <a:t>Business area</a:t>
            </a:r>
            <a:endParaRPr lang="en-US" sz="1400" b="1" dirty="0">
              <a:solidFill>
                <a:schemeClr val="bg1"/>
              </a:solidFill>
            </a:endParaRPr>
          </a:p>
        </p:txBody>
      </p:sp>
      <p:sp>
        <p:nvSpPr>
          <p:cNvPr id="234" name="233 CuadroTexto"/>
          <p:cNvSpPr txBox="1"/>
          <p:nvPr/>
        </p:nvSpPr>
        <p:spPr>
          <a:xfrm>
            <a:off x="396123" y="5036793"/>
            <a:ext cx="1662250" cy="307777"/>
          </a:xfrm>
          <a:prstGeom prst="rect">
            <a:avLst/>
          </a:prstGeom>
          <a:solidFill>
            <a:schemeClr val="accent2">
              <a:lumMod val="60000"/>
              <a:lumOff val="40000"/>
            </a:schemeClr>
          </a:solidFill>
        </p:spPr>
        <p:txBody>
          <a:bodyPr wrap="square" rtlCol="0">
            <a:spAutoFit/>
          </a:bodyPr>
          <a:lstStyle/>
          <a:p>
            <a:pPr algn="l"/>
            <a:r>
              <a:rPr lang="en-US" sz="1400" b="1" dirty="0" smtClean="0">
                <a:solidFill>
                  <a:schemeClr val="bg1"/>
                </a:solidFill>
              </a:rPr>
              <a:t>Residential area</a:t>
            </a:r>
            <a:endParaRPr lang="en-US" sz="1400" b="1" dirty="0">
              <a:solidFill>
                <a:schemeClr val="bg1"/>
              </a:solidFill>
            </a:endParaRPr>
          </a:p>
        </p:txBody>
      </p:sp>
      <p:grpSp>
        <p:nvGrpSpPr>
          <p:cNvPr id="281" name="280 Grupo"/>
          <p:cNvGrpSpPr/>
          <p:nvPr/>
        </p:nvGrpSpPr>
        <p:grpSpPr>
          <a:xfrm>
            <a:off x="2199050" y="4829153"/>
            <a:ext cx="1827735" cy="1007765"/>
            <a:chOff x="776536" y="4221435"/>
            <a:chExt cx="1980046" cy="1007765"/>
          </a:xfrm>
        </p:grpSpPr>
        <p:grpSp>
          <p:nvGrpSpPr>
            <p:cNvPr id="282" name="281 Grupo"/>
            <p:cNvGrpSpPr/>
            <p:nvPr/>
          </p:nvGrpSpPr>
          <p:grpSpPr>
            <a:xfrm>
              <a:off x="866459" y="4221435"/>
              <a:ext cx="1800200" cy="1007765"/>
              <a:chOff x="848544" y="4221088"/>
              <a:chExt cx="1800200" cy="1007765"/>
            </a:xfrm>
          </p:grpSpPr>
          <p:cxnSp>
            <p:nvCxnSpPr>
              <p:cNvPr id="316" name="315 Conector recto"/>
              <p:cNvCxnSpPr/>
              <p:nvPr/>
            </p:nvCxnSpPr>
            <p:spPr bwMode="auto">
              <a:xfrm>
                <a:off x="1148577"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317" name="316 Conector recto"/>
              <p:cNvCxnSpPr/>
              <p:nvPr/>
            </p:nvCxnSpPr>
            <p:spPr bwMode="auto">
              <a:xfrm>
                <a:off x="1748643"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318" name="317 Conector recto"/>
              <p:cNvCxnSpPr/>
              <p:nvPr/>
            </p:nvCxnSpPr>
            <p:spPr bwMode="auto">
              <a:xfrm>
                <a:off x="848544"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319" name="318 Conector recto"/>
              <p:cNvCxnSpPr/>
              <p:nvPr/>
            </p:nvCxnSpPr>
            <p:spPr bwMode="auto">
              <a:xfrm>
                <a:off x="1448610"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320" name="319 Conector recto"/>
              <p:cNvCxnSpPr/>
              <p:nvPr/>
            </p:nvCxnSpPr>
            <p:spPr bwMode="auto">
              <a:xfrm>
                <a:off x="2048676"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321" name="320 Conector recto"/>
              <p:cNvCxnSpPr/>
              <p:nvPr/>
            </p:nvCxnSpPr>
            <p:spPr bwMode="auto">
              <a:xfrm>
                <a:off x="2648744"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322" name="321 Conector recto"/>
              <p:cNvCxnSpPr/>
              <p:nvPr/>
            </p:nvCxnSpPr>
            <p:spPr bwMode="auto">
              <a:xfrm>
                <a:off x="2348709"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grpSp>
        <p:grpSp>
          <p:nvGrpSpPr>
            <p:cNvPr id="283" name="282 Grupo"/>
            <p:cNvGrpSpPr/>
            <p:nvPr/>
          </p:nvGrpSpPr>
          <p:grpSpPr>
            <a:xfrm rot="5400000">
              <a:off x="1298507" y="3735121"/>
              <a:ext cx="936104" cy="1980046"/>
              <a:chOff x="1568624" y="4437112"/>
              <a:chExt cx="1800200" cy="1367805"/>
            </a:xfrm>
          </p:grpSpPr>
          <p:cxnSp>
            <p:nvCxnSpPr>
              <p:cNvPr id="284" name="283 Conector recto"/>
              <p:cNvCxnSpPr/>
              <p:nvPr/>
            </p:nvCxnSpPr>
            <p:spPr bwMode="auto">
              <a:xfrm>
                <a:off x="162669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85" name="284 Conector recto"/>
              <p:cNvCxnSpPr/>
              <p:nvPr/>
            </p:nvCxnSpPr>
            <p:spPr bwMode="auto">
              <a:xfrm>
                <a:off x="185897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86" name="285 Conector recto"/>
              <p:cNvCxnSpPr/>
              <p:nvPr/>
            </p:nvCxnSpPr>
            <p:spPr bwMode="auto">
              <a:xfrm>
                <a:off x="209126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87" name="286 Conector recto"/>
              <p:cNvCxnSpPr/>
              <p:nvPr/>
            </p:nvCxnSpPr>
            <p:spPr bwMode="auto">
              <a:xfrm>
                <a:off x="232354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88" name="287 Conector recto"/>
              <p:cNvCxnSpPr/>
              <p:nvPr/>
            </p:nvCxnSpPr>
            <p:spPr bwMode="auto">
              <a:xfrm>
                <a:off x="255583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89" name="288 Conector recto"/>
              <p:cNvCxnSpPr/>
              <p:nvPr/>
            </p:nvCxnSpPr>
            <p:spPr bwMode="auto">
              <a:xfrm>
                <a:off x="278811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0" name="289 Conector recto"/>
              <p:cNvCxnSpPr/>
              <p:nvPr/>
            </p:nvCxnSpPr>
            <p:spPr bwMode="auto">
              <a:xfrm>
                <a:off x="180090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1" name="290 Conector recto"/>
              <p:cNvCxnSpPr/>
              <p:nvPr/>
            </p:nvCxnSpPr>
            <p:spPr bwMode="auto">
              <a:xfrm>
                <a:off x="203319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2" name="291 Conector recto"/>
              <p:cNvCxnSpPr/>
              <p:nvPr/>
            </p:nvCxnSpPr>
            <p:spPr bwMode="auto">
              <a:xfrm>
                <a:off x="226547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3" name="292 Conector recto"/>
              <p:cNvCxnSpPr/>
              <p:nvPr/>
            </p:nvCxnSpPr>
            <p:spPr bwMode="auto">
              <a:xfrm>
                <a:off x="249776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4" name="293 Conector recto"/>
              <p:cNvCxnSpPr/>
              <p:nvPr/>
            </p:nvCxnSpPr>
            <p:spPr bwMode="auto">
              <a:xfrm>
                <a:off x="273004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5" name="294 Conector recto"/>
              <p:cNvCxnSpPr/>
              <p:nvPr/>
            </p:nvCxnSpPr>
            <p:spPr bwMode="auto">
              <a:xfrm>
                <a:off x="302039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6" name="295 Conector recto"/>
              <p:cNvCxnSpPr/>
              <p:nvPr/>
            </p:nvCxnSpPr>
            <p:spPr bwMode="auto">
              <a:xfrm>
                <a:off x="15686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7" name="296 Conector recto"/>
              <p:cNvCxnSpPr/>
              <p:nvPr/>
            </p:nvCxnSpPr>
            <p:spPr bwMode="auto">
              <a:xfrm>
                <a:off x="174283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8" name="297 Conector recto"/>
              <p:cNvCxnSpPr/>
              <p:nvPr/>
            </p:nvCxnSpPr>
            <p:spPr bwMode="auto">
              <a:xfrm>
                <a:off x="197512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9" name="298 Conector recto"/>
              <p:cNvCxnSpPr/>
              <p:nvPr/>
            </p:nvCxnSpPr>
            <p:spPr bwMode="auto">
              <a:xfrm>
                <a:off x="220740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0" name="299 Conector recto"/>
              <p:cNvCxnSpPr/>
              <p:nvPr/>
            </p:nvCxnSpPr>
            <p:spPr bwMode="auto">
              <a:xfrm>
                <a:off x="243968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1" name="300 Conector recto"/>
              <p:cNvCxnSpPr/>
              <p:nvPr/>
            </p:nvCxnSpPr>
            <p:spPr bwMode="auto">
              <a:xfrm>
                <a:off x="267197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2" name="301 Conector recto"/>
              <p:cNvCxnSpPr/>
              <p:nvPr/>
            </p:nvCxnSpPr>
            <p:spPr bwMode="auto">
              <a:xfrm>
                <a:off x="168476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3" name="302 Conector recto"/>
              <p:cNvCxnSpPr/>
              <p:nvPr/>
            </p:nvCxnSpPr>
            <p:spPr bwMode="auto">
              <a:xfrm>
                <a:off x="191705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4" name="303 Conector recto"/>
              <p:cNvCxnSpPr/>
              <p:nvPr/>
            </p:nvCxnSpPr>
            <p:spPr bwMode="auto">
              <a:xfrm>
                <a:off x="214933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5" name="304 Conector recto"/>
              <p:cNvCxnSpPr/>
              <p:nvPr/>
            </p:nvCxnSpPr>
            <p:spPr bwMode="auto">
              <a:xfrm>
                <a:off x="238161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6" name="305 Conector recto"/>
              <p:cNvCxnSpPr/>
              <p:nvPr/>
            </p:nvCxnSpPr>
            <p:spPr bwMode="auto">
              <a:xfrm>
                <a:off x="261390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7" name="306 Conector recto"/>
              <p:cNvCxnSpPr/>
              <p:nvPr/>
            </p:nvCxnSpPr>
            <p:spPr bwMode="auto">
              <a:xfrm>
                <a:off x="290425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8" name="307 Conector recto"/>
              <p:cNvCxnSpPr/>
              <p:nvPr/>
            </p:nvCxnSpPr>
            <p:spPr bwMode="auto">
              <a:xfrm>
                <a:off x="296232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9" name="308 Conector recto"/>
              <p:cNvCxnSpPr/>
              <p:nvPr/>
            </p:nvCxnSpPr>
            <p:spPr bwMode="auto">
              <a:xfrm>
                <a:off x="325268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10" name="309 Conector recto"/>
              <p:cNvCxnSpPr/>
              <p:nvPr/>
            </p:nvCxnSpPr>
            <p:spPr bwMode="auto">
              <a:xfrm>
                <a:off x="319461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11" name="310 Conector recto"/>
              <p:cNvCxnSpPr/>
              <p:nvPr/>
            </p:nvCxnSpPr>
            <p:spPr bwMode="auto">
              <a:xfrm>
                <a:off x="284618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12" name="311 Conector recto"/>
              <p:cNvCxnSpPr/>
              <p:nvPr/>
            </p:nvCxnSpPr>
            <p:spPr bwMode="auto">
              <a:xfrm>
                <a:off x="313654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13" name="312 Conector recto"/>
              <p:cNvCxnSpPr/>
              <p:nvPr/>
            </p:nvCxnSpPr>
            <p:spPr bwMode="auto">
              <a:xfrm>
                <a:off x="33688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14" name="313 Conector recto"/>
              <p:cNvCxnSpPr/>
              <p:nvPr/>
            </p:nvCxnSpPr>
            <p:spPr bwMode="auto">
              <a:xfrm>
                <a:off x="307847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15" name="314 Conector recto"/>
              <p:cNvCxnSpPr/>
              <p:nvPr/>
            </p:nvCxnSpPr>
            <p:spPr bwMode="auto">
              <a:xfrm>
                <a:off x="331075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grpSp>
      </p:grpSp>
      <p:cxnSp>
        <p:nvCxnSpPr>
          <p:cNvPr id="323" name="322 Conector recto de flecha"/>
          <p:cNvCxnSpPr/>
          <p:nvPr/>
        </p:nvCxnSpPr>
        <p:spPr bwMode="auto">
          <a:xfrm>
            <a:off x="2199271" y="5909272"/>
            <a:ext cx="1993846" cy="0"/>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cxnSp>
        <p:nvCxnSpPr>
          <p:cNvPr id="324" name="323 Conector recto de flecha"/>
          <p:cNvCxnSpPr/>
          <p:nvPr/>
        </p:nvCxnSpPr>
        <p:spPr bwMode="auto">
          <a:xfrm flipH="1" flipV="1">
            <a:off x="2191311" y="4604744"/>
            <a:ext cx="7961" cy="1304528"/>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sp>
        <p:nvSpPr>
          <p:cNvPr id="325" name="324 CuadroTexto"/>
          <p:cNvSpPr txBox="1"/>
          <p:nvPr/>
        </p:nvSpPr>
        <p:spPr>
          <a:xfrm>
            <a:off x="2199271" y="5920306"/>
            <a:ext cx="1595254" cy="276999"/>
          </a:xfrm>
          <a:prstGeom prst="rect">
            <a:avLst/>
          </a:prstGeom>
          <a:noFill/>
        </p:spPr>
        <p:txBody>
          <a:bodyPr wrap="square" rtlCol="0">
            <a:spAutoFit/>
          </a:bodyPr>
          <a:lstStyle/>
          <a:p>
            <a:pPr algn="l"/>
            <a:r>
              <a:rPr lang="en-US" sz="1200" b="1" dirty="0" smtClean="0"/>
              <a:t>Day of the week</a:t>
            </a:r>
            <a:endParaRPr lang="en-US" sz="1200" b="1" dirty="0"/>
          </a:p>
        </p:txBody>
      </p:sp>
      <p:sp>
        <p:nvSpPr>
          <p:cNvPr id="326" name="325 Forma libre"/>
          <p:cNvSpPr/>
          <p:nvPr/>
        </p:nvSpPr>
        <p:spPr bwMode="auto">
          <a:xfrm>
            <a:off x="2265741" y="5045176"/>
            <a:ext cx="1727970" cy="648072"/>
          </a:xfrm>
          <a:custGeom>
            <a:avLst/>
            <a:gdLst>
              <a:gd name="connsiteX0" fmla="*/ 0 w 1226820"/>
              <a:gd name="connsiteY0" fmla="*/ 0 h 274320"/>
              <a:gd name="connsiteX1" fmla="*/ 114300 w 1226820"/>
              <a:gd name="connsiteY1" fmla="*/ 114300 h 274320"/>
              <a:gd name="connsiteX2" fmla="*/ 243840 w 1226820"/>
              <a:gd name="connsiteY2" fmla="*/ 160020 h 274320"/>
              <a:gd name="connsiteX3" fmla="*/ 419100 w 1226820"/>
              <a:gd name="connsiteY3" fmla="*/ 144780 h 274320"/>
              <a:gd name="connsiteX4" fmla="*/ 579120 w 1226820"/>
              <a:gd name="connsiteY4" fmla="*/ 121920 h 274320"/>
              <a:gd name="connsiteX5" fmla="*/ 822960 w 1226820"/>
              <a:gd name="connsiteY5" fmla="*/ 68580 h 274320"/>
              <a:gd name="connsiteX6" fmla="*/ 998220 w 1226820"/>
              <a:gd name="connsiteY6" fmla="*/ 106680 h 274320"/>
              <a:gd name="connsiteX7" fmla="*/ 1226820 w 1226820"/>
              <a:gd name="connsiteY7" fmla="*/ 274320 h 274320"/>
              <a:gd name="connsiteX8" fmla="*/ 1226820 w 1226820"/>
              <a:gd name="connsiteY8" fmla="*/ 27432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820" h="274320">
                <a:moveTo>
                  <a:pt x="0" y="0"/>
                </a:moveTo>
                <a:cubicBezTo>
                  <a:pt x="36830" y="43815"/>
                  <a:pt x="73660" y="87630"/>
                  <a:pt x="114300" y="114300"/>
                </a:cubicBezTo>
                <a:cubicBezTo>
                  <a:pt x="154940" y="140970"/>
                  <a:pt x="193040" y="154940"/>
                  <a:pt x="243840" y="160020"/>
                </a:cubicBezTo>
                <a:cubicBezTo>
                  <a:pt x="294640" y="165100"/>
                  <a:pt x="363220" y="151130"/>
                  <a:pt x="419100" y="144780"/>
                </a:cubicBezTo>
                <a:cubicBezTo>
                  <a:pt x="474980" y="138430"/>
                  <a:pt x="511810" y="134620"/>
                  <a:pt x="579120" y="121920"/>
                </a:cubicBezTo>
                <a:cubicBezTo>
                  <a:pt x="646430" y="109220"/>
                  <a:pt x="753110" y="71120"/>
                  <a:pt x="822960" y="68580"/>
                </a:cubicBezTo>
                <a:cubicBezTo>
                  <a:pt x="892810" y="66040"/>
                  <a:pt x="930910" y="72390"/>
                  <a:pt x="998220" y="106680"/>
                </a:cubicBezTo>
                <a:cubicBezTo>
                  <a:pt x="1065530" y="140970"/>
                  <a:pt x="1226820" y="274320"/>
                  <a:pt x="1226820" y="274320"/>
                </a:cubicBezTo>
                <a:lnTo>
                  <a:pt x="1226820" y="274320"/>
                </a:lnTo>
              </a:path>
            </a:pathLst>
          </a:custGeom>
          <a:noFill/>
          <a:ln w="38100" cap="flat" cmpd="sng" algn="ctr">
            <a:solidFill>
              <a:srgbClr val="C00000"/>
            </a:solidFill>
            <a:prstDash val="solid"/>
            <a:round/>
            <a:headEnd type="none" w="med" len="med"/>
            <a:tailEnd type="none" w="med" len="med"/>
          </a:ln>
          <a:effectLst/>
        </p:spPr>
        <p:txBody>
          <a:bodyPr rtlCol="0" anchor="ctr"/>
          <a:lstStyle/>
          <a:p>
            <a:pPr algn="ctr"/>
            <a:endParaRPr lang="es-ES"/>
          </a:p>
        </p:txBody>
      </p:sp>
      <p:sp>
        <p:nvSpPr>
          <p:cNvPr id="373" name="372 Forma libre"/>
          <p:cNvSpPr/>
          <p:nvPr/>
        </p:nvSpPr>
        <p:spPr bwMode="auto">
          <a:xfrm flipV="1">
            <a:off x="2257780" y="4901160"/>
            <a:ext cx="1728192" cy="648072"/>
          </a:xfrm>
          <a:custGeom>
            <a:avLst/>
            <a:gdLst>
              <a:gd name="connsiteX0" fmla="*/ 0 w 1226820"/>
              <a:gd name="connsiteY0" fmla="*/ 0 h 274320"/>
              <a:gd name="connsiteX1" fmla="*/ 114300 w 1226820"/>
              <a:gd name="connsiteY1" fmla="*/ 114300 h 274320"/>
              <a:gd name="connsiteX2" fmla="*/ 243840 w 1226820"/>
              <a:gd name="connsiteY2" fmla="*/ 160020 h 274320"/>
              <a:gd name="connsiteX3" fmla="*/ 419100 w 1226820"/>
              <a:gd name="connsiteY3" fmla="*/ 144780 h 274320"/>
              <a:gd name="connsiteX4" fmla="*/ 579120 w 1226820"/>
              <a:gd name="connsiteY4" fmla="*/ 121920 h 274320"/>
              <a:gd name="connsiteX5" fmla="*/ 822960 w 1226820"/>
              <a:gd name="connsiteY5" fmla="*/ 68580 h 274320"/>
              <a:gd name="connsiteX6" fmla="*/ 998220 w 1226820"/>
              <a:gd name="connsiteY6" fmla="*/ 106680 h 274320"/>
              <a:gd name="connsiteX7" fmla="*/ 1226820 w 1226820"/>
              <a:gd name="connsiteY7" fmla="*/ 274320 h 274320"/>
              <a:gd name="connsiteX8" fmla="*/ 1226820 w 1226820"/>
              <a:gd name="connsiteY8" fmla="*/ 27432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820" h="274320">
                <a:moveTo>
                  <a:pt x="0" y="0"/>
                </a:moveTo>
                <a:cubicBezTo>
                  <a:pt x="36830" y="43815"/>
                  <a:pt x="73660" y="87630"/>
                  <a:pt x="114300" y="114300"/>
                </a:cubicBezTo>
                <a:cubicBezTo>
                  <a:pt x="154940" y="140970"/>
                  <a:pt x="193040" y="154940"/>
                  <a:pt x="243840" y="160020"/>
                </a:cubicBezTo>
                <a:cubicBezTo>
                  <a:pt x="294640" y="165100"/>
                  <a:pt x="363220" y="151130"/>
                  <a:pt x="419100" y="144780"/>
                </a:cubicBezTo>
                <a:cubicBezTo>
                  <a:pt x="474980" y="138430"/>
                  <a:pt x="511810" y="134620"/>
                  <a:pt x="579120" y="121920"/>
                </a:cubicBezTo>
                <a:cubicBezTo>
                  <a:pt x="646430" y="109220"/>
                  <a:pt x="753110" y="71120"/>
                  <a:pt x="822960" y="68580"/>
                </a:cubicBezTo>
                <a:cubicBezTo>
                  <a:pt x="892810" y="66040"/>
                  <a:pt x="930910" y="72390"/>
                  <a:pt x="998220" y="106680"/>
                </a:cubicBezTo>
                <a:cubicBezTo>
                  <a:pt x="1065530" y="140970"/>
                  <a:pt x="1226820" y="274320"/>
                  <a:pt x="1226820" y="274320"/>
                </a:cubicBezTo>
                <a:lnTo>
                  <a:pt x="1226820" y="274320"/>
                </a:lnTo>
              </a:path>
            </a:pathLst>
          </a:custGeom>
          <a:noFill/>
          <a:ln w="38100" cap="flat" cmpd="sng" algn="ctr">
            <a:solidFill>
              <a:schemeClr val="accent6"/>
            </a:solidFill>
            <a:prstDash val="sysDash"/>
            <a:round/>
            <a:headEnd type="none" w="med" len="med"/>
            <a:tailEnd type="none" w="med" len="med"/>
          </a:ln>
          <a:effectLst/>
        </p:spPr>
        <p:txBody>
          <a:bodyPr rtlCol="0" anchor="ctr"/>
          <a:lstStyle/>
          <a:p>
            <a:pPr algn="ctr"/>
            <a:endParaRPr lang="es-ES"/>
          </a:p>
        </p:txBody>
      </p:sp>
      <p:sp>
        <p:nvSpPr>
          <p:cNvPr id="375" name="Text Box 7"/>
          <p:cNvSpPr txBox="1">
            <a:spLocks noChangeArrowheads="1"/>
          </p:cNvSpPr>
          <p:nvPr/>
        </p:nvSpPr>
        <p:spPr bwMode="auto">
          <a:xfrm>
            <a:off x="1333954" y="432890"/>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kern="0" dirty="0" smtClean="0">
                <a:solidFill>
                  <a:srgbClr val="0070C0"/>
                </a:solidFill>
              </a:rPr>
              <a:t>dynamics of the data</a:t>
            </a:r>
            <a:endParaRPr lang="en-US" sz="1600" kern="0" dirty="0">
              <a:solidFill>
                <a:srgbClr val="0070C0"/>
              </a:solidFill>
            </a:endParaRPr>
          </a:p>
        </p:txBody>
      </p:sp>
      <p:sp>
        <p:nvSpPr>
          <p:cNvPr id="382" name="381 Elipse"/>
          <p:cNvSpPr>
            <a:spLocks noChangeAspect="1"/>
          </p:cNvSpPr>
          <p:nvPr/>
        </p:nvSpPr>
        <p:spPr bwMode="auto">
          <a:xfrm>
            <a:off x="5182412" y="5681878"/>
            <a:ext cx="143433" cy="155386"/>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383" name="382 Elipse"/>
          <p:cNvSpPr>
            <a:spLocks noChangeAspect="1"/>
          </p:cNvSpPr>
          <p:nvPr/>
        </p:nvSpPr>
        <p:spPr bwMode="auto">
          <a:xfrm>
            <a:off x="7309418" y="5249830"/>
            <a:ext cx="143433" cy="155386"/>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384" name="383 Elipse"/>
          <p:cNvSpPr>
            <a:spLocks noChangeAspect="1"/>
          </p:cNvSpPr>
          <p:nvPr/>
        </p:nvSpPr>
        <p:spPr bwMode="auto">
          <a:xfrm>
            <a:off x="6711202" y="5969910"/>
            <a:ext cx="143433" cy="155386"/>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385" name="384 Rectángulo"/>
          <p:cNvSpPr/>
          <p:nvPr/>
        </p:nvSpPr>
        <p:spPr>
          <a:xfrm>
            <a:off x="6030262" y="5561885"/>
            <a:ext cx="2370714" cy="276999"/>
          </a:xfrm>
          <a:prstGeom prst="rect">
            <a:avLst/>
          </a:prstGeom>
        </p:spPr>
        <p:txBody>
          <a:bodyPr wrap="none">
            <a:spAutoFit/>
          </a:bodyPr>
          <a:lstStyle/>
          <a:p>
            <a:r>
              <a:rPr lang="en-US" sz="1200" b="1" dirty="0" smtClean="0"/>
              <a:t>BTS: </a:t>
            </a:r>
            <a:r>
              <a:rPr lang="en-US" sz="1200" dirty="0"/>
              <a:t>Base Transceiver </a:t>
            </a:r>
            <a:r>
              <a:rPr lang="en-US" sz="1200" dirty="0" smtClean="0"/>
              <a:t>Stations</a:t>
            </a:r>
            <a:endParaRPr lang="es-ES" sz="1200" b="1" dirty="0"/>
          </a:p>
        </p:txBody>
      </p:sp>
      <p:sp>
        <p:nvSpPr>
          <p:cNvPr id="386" name="385 Forma libre"/>
          <p:cNvSpPr/>
          <p:nvPr/>
        </p:nvSpPr>
        <p:spPr bwMode="auto">
          <a:xfrm>
            <a:off x="5381819" y="5333209"/>
            <a:ext cx="1927599" cy="381891"/>
          </a:xfrm>
          <a:custGeom>
            <a:avLst/>
            <a:gdLst>
              <a:gd name="connsiteX0" fmla="*/ 0 w 1361209"/>
              <a:gd name="connsiteY0" fmla="*/ 322118 h 322118"/>
              <a:gd name="connsiteX1" fmla="*/ 737754 w 1361209"/>
              <a:gd name="connsiteY1" fmla="*/ 103909 h 322118"/>
              <a:gd name="connsiteX2" fmla="*/ 1361209 w 1361209"/>
              <a:gd name="connsiteY2" fmla="*/ 0 h 322118"/>
            </a:gdLst>
            <a:ahLst/>
            <a:cxnLst>
              <a:cxn ang="0">
                <a:pos x="connsiteX0" y="connsiteY0"/>
              </a:cxn>
              <a:cxn ang="0">
                <a:pos x="connsiteX1" y="connsiteY1"/>
              </a:cxn>
              <a:cxn ang="0">
                <a:pos x="connsiteX2" y="connsiteY2"/>
              </a:cxn>
            </a:cxnLst>
            <a:rect l="l" t="t" r="r" b="b"/>
            <a:pathLst>
              <a:path w="1361209" h="322118">
                <a:moveTo>
                  <a:pt x="0" y="322118"/>
                </a:moveTo>
                <a:cubicBezTo>
                  <a:pt x="255443" y="239856"/>
                  <a:pt x="510886" y="157595"/>
                  <a:pt x="737754" y="103909"/>
                </a:cubicBezTo>
                <a:cubicBezTo>
                  <a:pt x="964622" y="50223"/>
                  <a:pt x="1162915" y="25111"/>
                  <a:pt x="1361209" y="0"/>
                </a:cubicBezTo>
              </a:path>
            </a:pathLst>
          </a:custGeom>
          <a:noFill/>
          <a:ln w="12700" cap="flat" cmpd="sng" algn="ctr">
            <a:solidFill>
              <a:schemeClr val="tx1"/>
            </a:solidFill>
            <a:prstDash val="solid"/>
            <a:round/>
            <a:headEnd type="none" w="med" len="med"/>
            <a:tailEnd type="arrow" w="med" len="med"/>
          </a:ln>
          <a:effectLst/>
        </p:spPr>
        <p:txBody>
          <a:bodyPr rtlCol="0" anchor="ctr"/>
          <a:lstStyle/>
          <a:p>
            <a:pPr algn="ctr"/>
            <a:endParaRPr lang="es-ES"/>
          </a:p>
        </p:txBody>
      </p:sp>
      <p:sp>
        <p:nvSpPr>
          <p:cNvPr id="387" name="386 Forma libre"/>
          <p:cNvSpPr/>
          <p:nvPr/>
        </p:nvSpPr>
        <p:spPr bwMode="auto">
          <a:xfrm>
            <a:off x="5381820" y="5765256"/>
            <a:ext cx="1265284" cy="300269"/>
          </a:xfrm>
          <a:custGeom>
            <a:avLst/>
            <a:gdLst>
              <a:gd name="connsiteX0" fmla="*/ 1236518 w 1284327"/>
              <a:gd name="connsiteY0" fmla="*/ 581891 h 605100"/>
              <a:gd name="connsiteX1" fmla="*/ 1174173 w 1284327"/>
              <a:gd name="connsiteY1" fmla="*/ 571500 h 605100"/>
              <a:gd name="connsiteX2" fmla="*/ 270164 w 1284327"/>
              <a:gd name="connsiteY2" fmla="*/ 259772 h 605100"/>
              <a:gd name="connsiteX3" fmla="*/ 0 w 1284327"/>
              <a:gd name="connsiteY3" fmla="*/ 0 h 605100"/>
            </a:gdLst>
            <a:ahLst/>
            <a:cxnLst>
              <a:cxn ang="0">
                <a:pos x="connsiteX0" y="connsiteY0"/>
              </a:cxn>
              <a:cxn ang="0">
                <a:pos x="connsiteX1" y="connsiteY1"/>
              </a:cxn>
              <a:cxn ang="0">
                <a:pos x="connsiteX2" y="connsiteY2"/>
              </a:cxn>
              <a:cxn ang="0">
                <a:pos x="connsiteX3" y="connsiteY3"/>
              </a:cxn>
            </a:cxnLst>
            <a:rect l="l" t="t" r="r" b="b"/>
            <a:pathLst>
              <a:path w="1284327" h="605100">
                <a:moveTo>
                  <a:pt x="1236518" y="581891"/>
                </a:moveTo>
                <a:cubicBezTo>
                  <a:pt x="1285875" y="603539"/>
                  <a:pt x="1335232" y="625187"/>
                  <a:pt x="1174173" y="571500"/>
                </a:cubicBezTo>
                <a:cubicBezTo>
                  <a:pt x="1013114" y="517813"/>
                  <a:pt x="465859" y="355022"/>
                  <a:pt x="270164" y="259772"/>
                </a:cubicBezTo>
                <a:cubicBezTo>
                  <a:pt x="74469" y="164522"/>
                  <a:pt x="37234" y="82261"/>
                  <a:pt x="0" y="0"/>
                </a:cubicBezTo>
              </a:path>
            </a:pathLst>
          </a:custGeom>
          <a:noFill/>
          <a:ln w="12700" cap="flat" cmpd="sng" algn="ctr">
            <a:solidFill>
              <a:schemeClr val="tx1"/>
            </a:solidFill>
            <a:prstDash val="solid"/>
            <a:round/>
            <a:headEnd type="none" w="med" len="med"/>
            <a:tailEnd type="arrow" w="med" len="med"/>
          </a:ln>
          <a:effectLst/>
        </p:spPr>
        <p:txBody>
          <a:bodyPr rtlCol="0" anchor="ctr"/>
          <a:lstStyle/>
          <a:p>
            <a:pPr algn="ctr"/>
            <a:endParaRPr lang="es-ES"/>
          </a:p>
        </p:txBody>
      </p:sp>
      <p:sp>
        <p:nvSpPr>
          <p:cNvPr id="389" name="388 CuadroTexto"/>
          <p:cNvSpPr txBox="1"/>
          <p:nvPr/>
        </p:nvSpPr>
        <p:spPr>
          <a:xfrm>
            <a:off x="6910604" y="5935694"/>
            <a:ext cx="1196441" cy="415498"/>
          </a:xfrm>
          <a:prstGeom prst="rect">
            <a:avLst/>
          </a:prstGeom>
          <a:solidFill>
            <a:schemeClr val="accent6">
              <a:lumMod val="60000"/>
              <a:lumOff val="40000"/>
            </a:schemeClr>
          </a:solidFill>
        </p:spPr>
        <p:txBody>
          <a:bodyPr wrap="square" rtlCol="0">
            <a:spAutoFit/>
          </a:bodyPr>
          <a:lstStyle/>
          <a:p>
            <a:pPr algn="l"/>
            <a:r>
              <a:rPr lang="en-US" sz="1050" b="1" dirty="0" smtClean="0">
                <a:solidFill>
                  <a:schemeClr val="bg1"/>
                </a:solidFill>
              </a:rPr>
              <a:t>Residential area</a:t>
            </a:r>
            <a:endParaRPr lang="en-US" sz="1050" b="1" dirty="0">
              <a:solidFill>
                <a:schemeClr val="bg1"/>
              </a:solidFill>
            </a:endParaRPr>
          </a:p>
        </p:txBody>
      </p:sp>
      <p:sp>
        <p:nvSpPr>
          <p:cNvPr id="390" name="389 CuadroTexto"/>
          <p:cNvSpPr txBox="1"/>
          <p:nvPr/>
        </p:nvSpPr>
        <p:spPr>
          <a:xfrm>
            <a:off x="7508824" y="5215614"/>
            <a:ext cx="1262910" cy="261610"/>
          </a:xfrm>
          <a:prstGeom prst="rect">
            <a:avLst/>
          </a:prstGeom>
          <a:solidFill>
            <a:srgbClr val="C00000"/>
          </a:solidFill>
        </p:spPr>
        <p:txBody>
          <a:bodyPr wrap="square" rtlCol="0">
            <a:spAutoFit/>
          </a:bodyPr>
          <a:lstStyle/>
          <a:p>
            <a:pPr algn="l"/>
            <a:r>
              <a:rPr lang="en-US" sz="1050" b="1" dirty="0" smtClean="0">
                <a:solidFill>
                  <a:schemeClr val="bg1"/>
                </a:solidFill>
              </a:rPr>
              <a:t>Business area</a:t>
            </a:r>
            <a:endParaRPr lang="en-US" sz="1050" b="1" dirty="0">
              <a:solidFill>
                <a:schemeClr val="bg1"/>
              </a:solidFill>
            </a:endParaRPr>
          </a:p>
        </p:txBody>
      </p:sp>
      <p:sp>
        <p:nvSpPr>
          <p:cNvPr id="391" name="390 Forma libre"/>
          <p:cNvSpPr/>
          <p:nvPr/>
        </p:nvSpPr>
        <p:spPr bwMode="auto">
          <a:xfrm>
            <a:off x="5043570" y="5223963"/>
            <a:ext cx="2307547" cy="901481"/>
          </a:xfrm>
          <a:custGeom>
            <a:avLst/>
            <a:gdLst>
              <a:gd name="connsiteX0" fmla="*/ 1710134 w 2499843"/>
              <a:gd name="connsiteY0" fmla="*/ 901481 h 901481"/>
              <a:gd name="connsiteX1" fmla="*/ 1190589 w 2499843"/>
              <a:gd name="connsiteY1" fmla="*/ 849526 h 901481"/>
              <a:gd name="connsiteX2" fmla="*/ 494398 w 2499843"/>
              <a:gd name="connsiteY2" fmla="*/ 776790 h 901481"/>
              <a:gd name="connsiteX3" fmla="*/ 57980 w 2499843"/>
              <a:gd name="connsiteY3" fmla="*/ 652099 h 901481"/>
              <a:gd name="connsiteX4" fmla="*/ 37198 w 2499843"/>
              <a:gd name="connsiteY4" fmla="*/ 402717 h 901481"/>
              <a:gd name="connsiteX5" fmla="*/ 359316 w 2499843"/>
              <a:gd name="connsiteY5" fmla="*/ 288417 h 901481"/>
              <a:gd name="connsiteX6" fmla="*/ 2042643 w 2499843"/>
              <a:gd name="connsiteY6" fmla="*/ 28645 h 901481"/>
              <a:gd name="connsiteX7" fmla="*/ 2499843 w 2499843"/>
              <a:gd name="connsiteY7" fmla="*/ 18254 h 9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843" h="901481">
                <a:moveTo>
                  <a:pt x="1710134" y="901481"/>
                </a:moveTo>
                <a:lnTo>
                  <a:pt x="1190589" y="849526"/>
                </a:lnTo>
                <a:cubicBezTo>
                  <a:pt x="987966" y="828744"/>
                  <a:pt x="683166" y="809694"/>
                  <a:pt x="494398" y="776790"/>
                </a:cubicBezTo>
                <a:cubicBezTo>
                  <a:pt x="305630" y="743886"/>
                  <a:pt x="134180" y="714444"/>
                  <a:pt x="57980" y="652099"/>
                </a:cubicBezTo>
                <a:cubicBezTo>
                  <a:pt x="-18220" y="589753"/>
                  <a:pt x="-13025" y="463331"/>
                  <a:pt x="37198" y="402717"/>
                </a:cubicBezTo>
                <a:cubicBezTo>
                  <a:pt x="87421" y="342103"/>
                  <a:pt x="25075" y="350762"/>
                  <a:pt x="359316" y="288417"/>
                </a:cubicBezTo>
                <a:cubicBezTo>
                  <a:pt x="693557" y="226072"/>
                  <a:pt x="1685888" y="73672"/>
                  <a:pt x="2042643" y="28645"/>
                </a:cubicBezTo>
                <a:cubicBezTo>
                  <a:pt x="2399398" y="-16382"/>
                  <a:pt x="2449620" y="936"/>
                  <a:pt x="2499843" y="18254"/>
                </a:cubicBezTo>
              </a:path>
            </a:pathLst>
          </a:custGeom>
          <a:noFill/>
          <a:ln w="12700" cap="flat" cmpd="sng" algn="ctr">
            <a:solidFill>
              <a:schemeClr val="bg1">
                <a:lumMod val="50000"/>
              </a:schemeClr>
            </a:solidFill>
            <a:prstDash val="dash"/>
            <a:round/>
            <a:headEnd type="none" w="med" len="med"/>
            <a:tailEnd type="none" w="med" len="med"/>
          </a:ln>
          <a:effectLst/>
        </p:spPr>
        <p:txBody>
          <a:bodyPr rtlCol="0" anchor="ctr"/>
          <a:lstStyle/>
          <a:p>
            <a:pPr algn="ctr"/>
            <a:endParaRPr lang="es-ES"/>
          </a:p>
        </p:txBody>
      </p:sp>
      <p:sp>
        <p:nvSpPr>
          <p:cNvPr id="392" name="391 Rectángulo"/>
          <p:cNvSpPr/>
          <p:nvPr/>
        </p:nvSpPr>
        <p:spPr>
          <a:xfrm>
            <a:off x="4850068" y="5405217"/>
            <a:ext cx="535724" cy="276999"/>
          </a:xfrm>
          <a:prstGeom prst="rect">
            <a:avLst/>
          </a:prstGeom>
        </p:spPr>
        <p:txBody>
          <a:bodyPr wrap="none">
            <a:spAutoFit/>
          </a:bodyPr>
          <a:lstStyle/>
          <a:p>
            <a:pPr algn="l"/>
            <a:r>
              <a:rPr lang="en-US" sz="1200" b="1" dirty="0"/>
              <a:t>BTS </a:t>
            </a:r>
            <a:endParaRPr lang="es-ES" sz="1200" b="1" dirty="0"/>
          </a:p>
        </p:txBody>
      </p:sp>
      <p:sp>
        <p:nvSpPr>
          <p:cNvPr id="393" name="392 Rectángulo"/>
          <p:cNvSpPr/>
          <p:nvPr/>
        </p:nvSpPr>
        <p:spPr>
          <a:xfrm>
            <a:off x="6910605" y="5117185"/>
            <a:ext cx="535724" cy="276999"/>
          </a:xfrm>
          <a:prstGeom prst="rect">
            <a:avLst/>
          </a:prstGeom>
        </p:spPr>
        <p:txBody>
          <a:bodyPr wrap="none">
            <a:spAutoFit/>
          </a:bodyPr>
          <a:lstStyle/>
          <a:p>
            <a:pPr algn="l"/>
            <a:r>
              <a:rPr lang="en-US" sz="1200" b="1" dirty="0"/>
              <a:t>BTS </a:t>
            </a:r>
            <a:endParaRPr lang="es-ES" sz="1200" b="1" dirty="0"/>
          </a:p>
        </p:txBody>
      </p:sp>
      <p:sp>
        <p:nvSpPr>
          <p:cNvPr id="394" name="393 Rectángulo"/>
          <p:cNvSpPr/>
          <p:nvPr/>
        </p:nvSpPr>
        <p:spPr>
          <a:xfrm>
            <a:off x="6349622" y="5776290"/>
            <a:ext cx="535724" cy="276999"/>
          </a:xfrm>
          <a:prstGeom prst="rect">
            <a:avLst/>
          </a:prstGeom>
        </p:spPr>
        <p:txBody>
          <a:bodyPr wrap="none">
            <a:spAutoFit/>
          </a:bodyPr>
          <a:lstStyle/>
          <a:p>
            <a:pPr algn="l"/>
            <a:r>
              <a:rPr lang="en-US" sz="1200" b="1" dirty="0"/>
              <a:t>BTS </a:t>
            </a:r>
            <a:endParaRPr lang="es-ES" sz="1200" b="1" dirty="0"/>
          </a:p>
        </p:txBody>
      </p:sp>
    </p:spTree>
    <p:extLst>
      <p:ext uri="{BB962C8B-B14F-4D97-AF65-F5344CB8AC3E}">
        <p14:creationId xmlns:p14="http://schemas.microsoft.com/office/powerpoint/2010/main" val="2772243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dondear rectángulo de esquina del mismo lado"/>
          <p:cNvSpPr/>
          <p:nvPr/>
        </p:nvSpPr>
        <p:spPr>
          <a:xfrm rot="5400000">
            <a:off x="1247884" y="2310716"/>
            <a:ext cx="2952328" cy="4945056"/>
          </a:xfrm>
          <a:prstGeom prst="round2SameRect">
            <a:avLst/>
          </a:prstGeom>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16" name="15 Rectángulo redondeado"/>
          <p:cNvSpPr/>
          <p:nvPr/>
        </p:nvSpPr>
        <p:spPr bwMode="auto">
          <a:xfrm>
            <a:off x="383931" y="1938928"/>
            <a:ext cx="3722787" cy="1152128"/>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17" name="16 Rectángulo redondeado"/>
          <p:cNvSpPr/>
          <p:nvPr/>
        </p:nvSpPr>
        <p:spPr bwMode="auto">
          <a:xfrm>
            <a:off x="383930" y="1938928"/>
            <a:ext cx="1994595" cy="1152128"/>
          </a:xfrm>
          <a:prstGeom prst="roundRect">
            <a:avLst>
              <a:gd name="adj" fmla="val 13292"/>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12" name="Text Box 7"/>
          <p:cNvSpPr txBox="1">
            <a:spLocks noChangeArrowheads="1"/>
          </p:cNvSpPr>
          <p:nvPr/>
        </p:nvSpPr>
        <p:spPr bwMode="auto">
          <a:xfrm>
            <a:off x="1290412" y="505460"/>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kern="0" dirty="0">
                <a:solidFill>
                  <a:srgbClr val="0070C0"/>
                </a:solidFill>
              </a:rPr>
              <a:t>d</a:t>
            </a:r>
            <a:r>
              <a:rPr lang="en-US" sz="1600" b="1" kern="0" dirty="0" smtClean="0">
                <a:solidFill>
                  <a:srgbClr val="0070C0"/>
                </a:solidFill>
              </a:rPr>
              <a:t>ata modeling: outlook</a:t>
            </a:r>
            <a:endParaRPr lang="en-US" sz="1600" kern="0" dirty="0">
              <a:solidFill>
                <a:srgbClr val="0070C0"/>
              </a:solidFill>
            </a:endParaRPr>
          </a:p>
        </p:txBody>
      </p:sp>
      <p:sp>
        <p:nvSpPr>
          <p:cNvPr id="13" name="12 CuadroTexto"/>
          <p:cNvSpPr txBox="1"/>
          <p:nvPr/>
        </p:nvSpPr>
        <p:spPr>
          <a:xfrm>
            <a:off x="252047" y="930594"/>
            <a:ext cx="8707315" cy="830997"/>
          </a:xfrm>
          <a:prstGeom prst="rect">
            <a:avLst/>
          </a:prstGeom>
          <a:noFill/>
        </p:spPr>
        <p:txBody>
          <a:bodyPr wrap="square" rtlCol="0">
            <a:spAutoFit/>
          </a:bodyPr>
          <a:lstStyle/>
          <a:p>
            <a:pPr algn="l"/>
            <a:r>
              <a:rPr lang="en-US" sz="1600" dirty="0" smtClean="0"/>
              <a:t>To estimate how this set of temporal and geographical factors impact to the target variable,</a:t>
            </a:r>
            <a:r>
              <a:rPr lang="en-US" sz="1600" b="1" dirty="0" smtClean="0"/>
              <a:t> we use Time Series Modeling</a:t>
            </a:r>
            <a:r>
              <a:rPr lang="en-US" sz="1600" dirty="0" smtClean="0"/>
              <a:t>, since this type of mathematical model reflects very well the following main concepts: </a:t>
            </a:r>
            <a:endParaRPr lang="en-US" sz="1600" dirty="0"/>
          </a:p>
        </p:txBody>
      </p:sp>
      <p:sp>
        <p:nvSpPr>
          <p:cNvPr id="14" name="13 Rectángulo"/>
          <p:cNvSpPr/>
          <p:nvPr/>
        </p:nvSpPr>
        <p:spPr>
          <a:xfrm>
            <a:off x="2378526" y="2082945"/>
            <a:ext cx="1595254" cy="830997"/>
          </a:xfrm>
          <a:prstGeom prst="rect">
            <a:avLst/>
          </a:prstGeom>
        </p:spPr>
        <p:txBody>
          <a:bodyPr wrap="square">
            <a:spAutoFit/>
          </a:bodyPr>
          <a:lstStyle/>
          <a:p>
            <a:pPr marL="285750" indent="-285750" algn="l">
              <a:buFont typeface="Wingdings" pitchFamily="2" charset="2"/>
              <a:buChar char="ü"/>
            </a:pPr>
            <a:r>
              <a:rPr lang="en-US" sz="1600" dirty="0" smtClean="0"/>
              <a:t>Trend</a:t>
            </a:r>
          </a:p>
          <a:p>
            <a:pPr marL="285750" indent="-285750" algn="l">
              <a:buFont typeface="Wingdings" pitchFamily="2" charset="2"/>
              <a:buChar char="ü"/>
            </a:pPr>
            <a:r>
              <a:rPr lang="en-US" sz="1600" dirty="0" smtClean="0"/>
              <a:t>Seasonality </a:t>
            </a:r>
          </a:p>
          <a:p>
            <a:pPr marL="285750" indent="-285750" algn="l">
              <a:buFont typeface="Wingdings" pitchFamily="2" charset="2"/>
              <a:buChar char="ü"/>
            </a:pPr>
            <a:r>
              <a:rPr lang="en-US" sz="1600" dirty="0" smtClean="0"/>
              <a:t>Irregular </a:t>
            </a:r>
            <a:endParaRPr lang="en-US" sz="1600" dirty="0"/>
          </a:p>
        </p:txBody>
      </p:sp>
      <p:sp>
        <p:nvSpPr>
          <p:cNvPr id="15" name="14 CuadroTexto"/>
          <p:cNvSpPr txBox="1"/>
          <p:nvPr/>
        </p:nvSpPr>
        <p:spPr>
          <a:xfrm>
            <a:off x="384458" y="2082944"/>
            <a:ext cx="1916710" cy="954107"/>
          </a:xfrm>
          <a:prstGeom prst="rect">
            <a:avLst/>
          </a:prstGeom>
          <a:noFill/>
        </p:spPr>
        <p:txBody>
          <a:bodyPr wrap="square" rtlCol="0">
            <a:spAutoFit/>
          </a:bodyPr>
          <a:lstStyle/>
          <a:p>
            <a:pPr algn="l"/>
            <a:r>
              <a:rPr lang="en-US" sz="1400" b="1" dirty="0" smtClean="0">
                <a:solidFill>
                  <a:schemeClr val="accent5"/>
                </a:solidFill>
              </a:rPr>
              <a:t>Time series modeling reflects these three components</a:t>
            </a:r>
            <a:endParaRPr lang="en-US" sz="1400" b="1" dirty="0">
              <a:solidFill>
                <a:schemeClr val="accent5"/>
              </a:solidFill>
            </a:endParaRPr>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9715" y="1578889"/>
            <a:ext cx="3252227" cy="164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42598" y="3102060"/>
            <a:ext cx="3230647" cy="1573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1972" y="4459208"/>
            <a:ext cx="3217052" cy="179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22 Grupo"/>
          <p:cNvGrpSpPr/>
          <p:nvPr/>
        </p:nvGrpSpPr>
        <p:grpSpPr>
          <a:xfrm rot="21093344">
            <a:off x="6319678" y="1792321"/>
            <a:ext cx="897231" cy="360040"/>
            <a:chOff x="3296816" y="3789040"/>
            <a:chExt cx="972000" cy="360040"/>
          </a:xfrm>
        </p:grpSpPr>
        <p:sp>
          <p:nvSpPr>
            <p:cNvPr id="18" name="17 CuadroTexto"/>
            <p:cNvSpPr txBox="1"/>
            <p:nvPr/>
          </p:nvSpPr>
          <p:spPr>
            <a:xfrm>
              <a:off x="3368825" y="3835206"/>
              <a:ext cx="792088" cy="276999"/>
            </a:xfrm>
            <a:prstGeom prst="rect">
              <a:avLst/>
            </a:prstGeom>
            <a:noFill/>
          </p:spPr>
          <p:txBody>
            <a:bodyPr wrap="square" rtlCol="0">
              <a:spAutoFit/>
            </a:bodyPr>
            <a:lstStyle/>
            <a:p>
              <a:r>
                <a:rPr lang="en-US" dirty="0" smtClean="0"/>
                <a:t>Trend</a:t>
              </a:r>
              <a:endParaRPr lang="en-US" dirty="0"/>
            </a:p>
          </p:txBody>
        </p:sp>
        <p:cxnSp>
          <p:nvCxnSpPr>
            <p:cNvPr id="20" name="19 Conector recto"/>
            <p:cNvCxnSpPr/>
            <p:nvPr/>
          </p:nvCxnSpPr>
          <p:spPr bwMode="auto">
            <a:xfrm>
              <a:off x="3296816" y="3789040"/>
              <a:ext cx="972000" cy="0"/>
            </a:xfrm>
            <a:prstGeom prst="line">
              <a:avLst/>
            </a:prstGeom>
            <a:solidFill>
              <a:schemeClr val="accent2"/>
            </a:solidFill>
            <a:ln w="9525" cap="flat" cmpd="sng" algn="ctr">
              <a:solidFill>
                <a:schemeClr val="tx1"/>
              </a:solidFill>
              <a:prstDash val="sysDot"/>
              <a:round/>
              <a:headEnd type="none" w="med" len="med"/>
              <a:tailEnd type="none" w="med" len="med"/>
            </a:ln>
            <a:effectLst/>
          </p:spPr>
        </p:cxnSp>
        <p:cxnSp>
          <p:nvCxnSpPr>
            <p:cNvPr id="27" name="26 Conector recto"/>
            <p:cNvCxnSpPr/>
            <p:nvPr/>
          </p:nvCxnSpPr>
          <p:spPr bwMode="auto">
            <a:xfrm>
              <a:off x="3296816" y="4149080"/>
              <a:ext cx="972000" cy="0"/>
            </a:xfrm>
            <a:prstGeom prst="line">
              <a:avLst/>
            </a:prstGeom>
            <a:solidFill>
              <a:schemeClr val="accent2"/>
            </a:solidFill>
            <a:ln w="9525" cap="flat" cmpd="sng" algn="ctr">
              <a:solidFill>
                <a:schemeClr val="tx1"/>
              </a:solidFill>
              <a:prstDash val="sysDot"/>
              <a:round/>
              <a:headEnd type="none" w="med" len="med"/>
              <a:tailEnd type="none" w="med" len="med"/>
            </a:ln>
            <a:effectLst/>
          </p:spPr>
        </p:cxnSp>
      </p:grpSp>
      <p:grpSp>
        <p:nvGrpSpPr>
          <p:cNvPr id="25" name="24 Grupo"/>
          <p:cNvGrpSpPr/>
          <p:nvPr/>
        </p:nvGrpSpPr>
        <p:grpSpPr>
          <a:xfrm>
            <a:off x="6433130" y="3235073"/>
            <a:ext cx="1510428" cy="383747"/>
            <a:chOff x="2299830" y="4009069"/>
            <a:chExt cx="1636297" cy="383747"/>
          </a:xfrm>
        </p:grpSpPr>
        <p:cxnSp>
          <p:nvCxnSpPr>
            <p:cNvPr id="31" name="30 Conector recto"/>
            <p:cNvCxnSpPr/>
            <p:nvPr/>
          </p:nvCxnSpPr>
          <p:spPr bwMode="auto">
            <a:xfrm rot="21093344">
              <a:off x="2299830" y="4009069"/>
              <a:ext cx="1584000" cy="0"/>
            </a:xfrm>
            <a:prstGeom prst="line">
              <a:avLst/>
            </a:prstGeom>
            <a:solidFill>
              <a:schemeClr val="accent2"/>
            </a:solidFill>
            <a:ln w="9525" cap="flat" cmpd="sng" algn="ctr">
              <a:solidFill>
                <a:schemeClr val="tx1"/>
              </a:solidFill>
              <a:prstDash val="sysDot"/>
              <a:round/>
              <a:headEnd type="none" w="med" len="med"/>
              <a:tailEnd type="none" w="med" len="med"/>
            </a:ln>
            <a:effectLst/>
          </p:spPr>
        </p:cxnSp>
        <p:sp>
          <p:nvSpPr>
            <p:cNvPr id="24" name="23 Rectángulo"/>
            <p:cNvSpPr/>
            <p:nvPr/>
          </p:nvSpPr>
          <p:spPr>
            <a:xfrm rot="21057159">
              <a:off x="2592406" y="4079960"/>
              <a:ext cx="1057928" cy="276999"/>
            </a:xfrm>
            <a:prstGeom prst="rect">
              <a:avLst/>
            </a:prstGeom>
          </p:spPr>
          <p:txBody>
            <a:bodyPr wrap="none">
              <a:spAutoFit/>
            </a:bodyPr>
            <a:lstStyle/>
            <a:p>
              <a:r>
                <a:rPr lang="en-US" dirty="0"/>
                <a:t>Seasonality</a:t>
              </a:r>
              <a:endParaRPr lang="es-ES" dirty="0"/>
            </a:p>
          </p:txBody>
        </p:sp>
        <p:cxnSp>
          <p:nvCxnSpPr>
            <p:cNvPr id="34" name="33 Conector recto"/>
            <p:cNvCxnSpPr/>
            <p:nvPr/>
          </p:nvCxnSpPr>
          <p:spPr bwMode="auto">
            <a:xfrm rot="21093344">
              <a:off x="2352127" y="4392816"/>
              <a:ext cx="1584000" cy="0"/>
            </a:xfrm>
            <a:prstGeom prst="line">
              <a:avLst/>
            </a:prstGeom>
            <a:solidFill>
              <a:schemeClr val="accent2"/>
            </a:solidFill>
            <a:ln w="9525" cap="flat" cmpd="sng" algn="ctr">
              <a:solidFill>
                <a:schemeClr val="tx1"/>
              </a:solidFill>
              <a:prstDash val="sysDot"/>
              <a:round/>
              <a:headEnd type="none" w="med" len="med"/>
              <a:tailEnd type="none" w="med" len="med"/>
            </a:ln>
            <a:effectLst/>
          </p:spPr>
        </p:cxnSp>
      </p:grpSp>
      <p:grpSp>
        <p:nvGrpSpPr>
          <p:cNvPr id="36" name="35 Grupo"/>
          <p:cNvGrpSpPr/>
          <p:nvPr/>
        </p:nvGrpSpPr>
        <p:grpSpPr>
          <a:xfrm>
            <a:off x="6239904" y="4963265"/>
            <a:ext cx="1510428" cy="383747"/>
            <a:chOff x="2299830" y="4009069"/>
            <a:chExt cx="1636297" cy="383747"/>
          </a:xfrm>
        </p:grpSpPr>
        <p:cxnSp>
          <p:nvCxnSpPr>
            <p:cNvPr id="37" name="36 Conector recto"/>
            <p:cNvCxnSpPr/>
            <p:nvPr/>
          </p:nvCxnSpPr>
          <p:spPr bwMode="auto">
            <a:xfrm rot="21093344">
              <a:off x="2299830" y="4009069"/>
              <a:ext cx="1584000" cy="0"/>
            </a:xfrm>
            <a:prstGeom prst="line">
              <a:avLst/>
            </a:prstGeom>
            <a:solidFill>
              <a:schemeClr val="accent2"/>
            </a:solidFill>
            <a:ln w="9525" cap="flat" cmpd="sng" algn="ctr">
              <a:solidFill>
                <a:schemeClr val="tx1"/>
              </a:solidFill>
              <a:prstDash val="sysDot"/>
              <a:round/>
              <a:headEnd type="none" w="med" len="med"/>
              <a:tailEnd type="none" w="med" len="med"/>
            </a:ln>
            <a:effectLst/>
          </p:spPr>
        </p:cxnSp>
        <p:sp>
          <p:nvSpPr>
            <p:cNvPr id="38" name="37 Rectángulo"/>
            <p:cNvSpPr/>
            <p:nvPr/>
          </p:nvSpPr>
          <p:spPr>
            <a:xfrm rot="21057159">
              <a:off x="2438720" y="4079960"/>
              <a:ext cx="1365305" cy="276999"/>
            </a:xfrm>
            <a:prstGeom prst="rect">
              <a:avLst/>
            </a:prstGeom>
          </p:spPr>
          <p:txBody>
            <a:bodyPr wrap="none">
              <a:spAutoFit/>
            </a:bodyPr>
            <a:lstStyle/>
            <a:p>
              <a:r>
                <a:rPr lang="en-US" dirty="0" smtClean="0"/>
                <a:t>Irregular factors</a:t>
              </a:r>
              <a:endParaRPr lang="es-ES" dirty="0"/>
            </a:p>
          </p:txBody>
        </p:sp>
        <p:cxnSp>
          <p:nvCxnSpPr>
            <p:cNvPr id="39" name="38 Conector recto"/>
            <p:cNvCxnSpPr/>
            <p:nvPr/>
          </p:nvCxnSpPr>
          <p:spPr bwMode="auto">
            <a:xfrm rot="21093344">
              <a:off x="2352127" y="4392816"/>
              <a:ext cx="1584000" cy="0"/>
            </a:xfrm>
            <a:prstGeom prst="line">
              <a:avLst/>
            </a:prstGeom>
            <a:solidFill>
              <a:schemeClr val="accent2"/>
            </a:solidFill>
            <a:ln w="9525" cap="flat" cmpd="sng" algn="ctr">
              <a:solidFill>
                <a:schemeClr val="tx1"/>
              </a:solidFill>
              <a:prstDash val="sysDot"/>
              <a:round/>
              <a:headEnd type="none" w="med" len="med"/>
              <a:tailEnd type="none" w="med" len="med"/>
            </a:ln>
            <a:effectLst/>
          </p:spPr>
        </p:cxnSp>
      </p:grpSp>
      <p:sp>
        <p:nvSpPr>
          <p:cNvPr id="40" name="39 Flecha derecha"/>
          <p:cNvSpPr/>
          <p:nvPr/>
        </p:nvSpPr>
        <p:spPr bwMode="auto">
          <a:xfrm>
            <a:off x="4439062" y="2082944"/>
            <a:ext cx="332345" cy="864096"/>
          </a:xfrm>
          <a:prstGeom prst="rightArrow">
            <a:avLst>
              <a:gd name="adj1" fmla="val 58264"/>
              <a:gd name="adj2" fmla="val 50000"/>
            </a:avLst>
          </a:prstGeom>
          <a:solidFill>
            <a:schemeClr val="bg1">
              <a:lumMod val="65000"/>
            </a:schemeClr>
          </a:soli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chemeClr val="tx2"/>
              </a:buClr>
            </a:pPr>
            <a:endParaRPr lang="es-ES" sz="1400" dirty="0"/>
          </a:p>
        </p:txBody>
      </p:sp>
      <p:sp>
        <p:nvSpPr>
          <p:cNvPr id="26" name="25 Abrir llave"/>
          <p:cNvSpPr/>
          <p:nvPr/>
        </p:nvSpPr>
        <p:spPr bwMode="auto">
          <a:xfrm>
            <a:off x="5170221" y="1578888"/>
            <a:ext cx="531751" cy="4680520"/>
          </a:xfrm>
          <a:prstGeom prst="leftBrace">
            <a:avLst>
              <a:gd name="adj1" fmla="val 8333"/>
              <a:gd name="adj2" fmla="val 22419"/>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s-ES"/>
          </a:p>
        </p:txBody>
      </p:sp>
      <p:sp>
        <p:nvSpPr>
          <p:cNvPr id="42" name="41 CuadroTexto"/>
          <p:cNvSpPr txBox="1"/>
          <p:nvPr/>
        </p:nvSpPr>
        <p:spPr>
          <a:xfrm>
            <a:off x="252047" y="3370378"/>
            <a:ext cx="4320480" cy="584775"/>
          </a:xfrm>
          <a:prstGeom prst="rect">
            <a:avLst/>
          </a:prstGeom>
          <a:noFill/>
        </p:spPr>
        <p:txBody>
          <a:bodyPr wrap="square" rtlCol="0">
            <a:spAutoFit/>
          </a:bodyPr>
          <a:lstStyle/>
          <a:p>
            <a:pPr algn="l"/>
            <a:r>
              <a:rPr lang="en-US" sz="1600" b="1" dirty="0" smtClean="0"/>
              <a:t>In general we could write the model of a Time Series as:</a:t>
            </a:r>
            <a:endParaRPr lang="en-US" sz="1600" b="1" dirty="0"/>
          </a:p>
        </p:txBody>
      </p:sp>
      <p:graphicFrame>
        <p:nvGraphicFramePr>
          <p:cNvPr id="28" name="27 Objeto"/>
          <p:cNvGraphicFramePr>
            <a:graphicFrameLocks noChangeAspect="1"/>
          </p:cNvGraphicFramePr>
          <p:nvPr>
            <p:extLst>
              <p:ext uri="{D42A27DB-BD31-4B8C-83A1-F6EECF244321}">
                <p14:modId xmlns:p14="http://schemas.microsoft.com/office/powerpoint/2010/main" val="3638447701"/>
              </p:ext>
            </p:extLst>
          </p:nvPr>
        </p:nvGraphicFramePr>
        <p:xfrm>
          <a:off x="1648422" y="4152592"/>
          <a:ext cx="1706035" cy="432048"/>
        </p:xfrm>
        <a:graphic>
          <a:graphicData uri="http://schemas.openxmlformats.org/presentationml/2006/ole">
            <mc:AlternateContent xmlns:mc="http://schemas.openxmlformats.org/markup-compatibility/2006">
              <mc:Choice xmlns:v="urn:schemas-microsoft-com:vml" Requires="v">
                <p:oleObj spid="_x0000_s6154" name="Ecuación" r:id="rId7" imgW="977760" imgH="228600" progId="Equation.3">
                  <p:embed/>
                </p:oleObj>
              </mc:Choice>
              <mc:Fallback>
                <p:oleObj name="Ecuación" r:id="rId7" imgW="977760" imgH="228600" progId="Equation.3">
                  <p:embed/>
                  <p:pic>
                    <p:nvPicPr>
                      <p:cNvPr id="28" name="27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8422" y="4152592"/>
                        <a:ext cx="1706035"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5" name="34 Conector recto de flecha"/>
          <p:cNvCxnSpPr/>
          <p:nvPr/>
        </p:nvCxnSpPr>
        <p:spPr bwMode="auto">
          <a:xfrm flipH="1">
            <a:off x="1714891" y="4656648"/>
            <a:ext cx="465282" cy="432048"/>
          </a:xfrm>
          <a:prstGeom prst="straightConnector1">
            <a:avLst/>
          </a:prstGeom>
          <a:solidFill>
            <a:schemeClr val="accent2"/>
          </a:solidFill>
          <a:ln w="6350" cap="flat" cmpd="sng" algn="ctr">
            <a:solidFill>
              <a:schemeClr val="tx1"/>
            </a:solidFill>
            <a:prstDash val="solid"/>
            <a:round/>
            <a:headEnd type="none" w="med" len="med"/>
            <a:tailEnd type="arrow"/>
          </a:ln>
          <a:effectLst/>
        </p:spPr>
      </p:cxnSp>
      <p:sp>
        <p:nvSpPr>
          <p:cNvPr id="43" name="42 Elipse"/>
          <p:cNvSpPr/>
          <p:nvPr/>
        </p:nvSpPr>
        <p:spPr bwMode="auto">
          <a:xfrm>
            <a:off x="2046708" y="4171176"/>
            <a:ext cx="465282" cy="504056"/>
          </a:xfrm>
          <a:prstGeom prst="ellipse">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b="1" dirty="0" err="1" smtClean="0"/>
          </a:p>
        </p:txBody>
      </p:sp>
      <p:sp>
        <p:nvSpPr>
          <p:cNvPr id="44" name="43 CuadroTexto"/>
          <p:cNvSpPr txBox="1"/>
          <p:nvPr/>
        </p:nvSpPr>
        <p:spPr>
          <a:xfrm>
            <a:off x="252048" y="5160704"/>
            <a:ext cx="2459350" cy="954107"/>
          </a:xfrm>
          <a:prstGeom prst="rect">
            <a:avLst/>
          </a:prstGeom>
          <a:noFill/>
        </p:spPr>
        <p:txBody>
          <a:bodyPr wrap="square" rtlCol="0">
            <a:spAutoFit/>
          </a:bodyPr>
          <a:lstStyle/>
          <a:p>
            <a:pPr algn="l"/>
            <a:r>
              <a:rPr lang="en-US" sz="1400" b="1" dirty="0" smtClean="0"/>
              <a:t>Reflect the irregular component, it is equivalent to a regression model.</a:t>
            </a:r>
            <a:endParaRPr lang="en-US" sz="1400" b="1" dirty="0"/>
          </a:p>
        </p:txBody>
      </p:sp>
      <p:sp>
        <p:nvSpPr>
          <p:cNvPr id="45" name="44 CuadroTexto"/>
          <p:cNvSpPr txBox="1"/>
          <p:nvPr/>
        </p:nvSpPr>
        <p:spPr>
          <a:xfrm>
            <a:off x="318516" y="4171176"/>
            <a:ext cx="1063503" cy="523220"/>
          </a:xfrm>
          <a:prstGeom prst="rect">
            <a:avLst/>
          </a:prstGeom>
          <a:noFill/>
        </p:spPr>
        <p:txBody>
          <a:bodyPr wrap="square" rtlCol="0">
            <a:spAutoFit/>
          </a:bodyPr>
          <a:lstStyle/>
          <a:p>
            <a:pPr algn="l"/>
            <a:r>
              <a:rPr lang="es-ES" sz="1400" b="1" dirty="0"/>
              <a:t>Variable target</a:t>
            </a:r>
          </a:p>
        </p:txBody>
      </p:sp>
      <p:cxnSp>
        <p:nvCxnSpPr>
          <p:cNvPr id="50" name="49 Conector recto de flecha"/>
          <p:cNvCxnSpPr/>
          <p:nvPr/>
        </p:nvCxnSpPr>
        <p:spPr bwMode="auto">
          <a:xfrm flipH="1">
            <a:off x="1049674" y="4387200"/>
            <a:ext cx="531751" cy="72008"/>
          </a:xfrm>
          <a:prstGeom prst="straightConnector1">
            <a:avLst/>
          </a:prstGeom>
          <a:solidFill>
            <a:schemeClr val="accent2"/>
          </a:solidFill>
          <a:ln w="6350" cap="flat" cmpd="sng" algn="ctr">
            <a:solidFill>
              <a:schemeClr val="tx1"/>
            </a:solidFill>
            <a:prstDash val="solid"/>
            <a:round/>
            <a:headEnd type="none" w="med" len="med"/>
            <a:tailEnd type="arrow"/>
          </a:ln>
          <a:effectLst/>
        </p:spPr>
      </p:cxnSp>
      <p:sp>
        <p:nvSpPr>
          <p:cNvPr id="54" name="53 Elipse"/>
          <p:cNvSpPr/>
          <p:nvPr/>
        </p:nvSpPr>
        <p:spPr bwMode="auto">
          <a:xfrm>
            <a:off x="2511991" y="4171176"/>
            <a:ext cx="465282" cy="504056"/>
          </a:xfrm>
          <a:prstGeom prst="ellipse">
            <a:avLst/>
          </a:prstGeom>
          <a:noFill/>
          <a:ln w="127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b="1" dirty="0" err="1" smtClean="0"/>
          </a:p>
        </p:txBody>
      </p:sp>
      <p:cxnSp>
        <p:nvCxnSpPr>
          <p:cNvPr id="55" name="54 Conector recto de flecha"/>
          <p:cNvCxnSpPr>
            <a:stCxn id="54" idx="4"/>
          </p:cNvCxnSpPr>
          <p:nvPr/>
        </p:nvCxnSpPr>
        <p:spPr bwMode="auto">
          <a:xfrm>
            <a:off x="2744632" y="4675232"/>
            <a:ext cx="365579" cy="504056"/>
          </a:xfrm>
          <a:prstGeom prst="straightConnector1">
            <a:avLst/>
          </a:prstGeom>
          <a:solidFill>
            <a:schemeClr val="accent2"/>
          </a:solidFill>
          <a:ln w="6350" cap="flat" cmpd="sng" algn="ctr">
            <a:solidFill>
              <a:srgbClr val="C00000"/>
            </a:solidFill>
            <a:prstDash val="dash"/>
            <a:round/>
            <a:headEnd type="none" w="med" len="med"/>
            <a:tailEnd type="arrow"/>
          </a:ln>
          <a:effectLst/>
        </p:spPr>
      </p:cxnSp>
      <p:sp>
        <p:nvSpPr>
          <p:cNvPr id="61" name="60 CuadroTexto"/>
          <p:cNvSpPr txBox="1"/>
          <p:nvPr/>
        </p:nvSpPr>
        <p:spPr>
          <a:xfrm>
            <a:off x="2711397" y="5160804"/>
            <a:ext cx="2459350" cy="523220"/>
          </a:xfrm>
          <a:prstGeom prst="rect">
            <a:avLst/>
          </a:prstGeom>
          <a:noFill/>
        </p:spPr>
        <p:txBody>
          <a:bodyPr wrap="square" rtlCol="0">
            <a:spAutoFit/>
          </a:bodyPr>
          <a:lstStyle/>
          <a:p>
            <a:pPr algn="l"/>
            <a:r>
              <a:rPr lang="en-US" sz="1400" b="1" dirty="0" smtClean="0"/>
              <a:t>Reflect the trend and seasonal component.</a:t>
            </a:r>
            <a:endParaRPr lang="en-US" sz="1400" b="1" dirty="0"/>
          </a:p>
        </p:txBody>
      </p:sp>
      <p:cxnSp>
        <p:nvCxnSpPr>
          <p:cNvPr id="62" name="61 Conector recto de flecha"/>
          <p:cNvCxnSpPr/>
          <p:nvPr/>
        </p:nvCxnSpPr>
        <p:spPr bwMode="auto">
          <a:xfrm>
            <a:off x="3376086" y="4387200"/>
            <a:ext cx="332345" cy="72008"/>
          </a:xfrm>
          <a:prstGeom prst="straightConnector1">
            <a:avLst/>
          </a:prstGeom>
          <a:solidFill>
            <a:schemeClr val="accent2"/>
          </a:solidFill>
          <a:ln w="6350" cap="flat" cmpd="sng" algn="ctr">
            <a:solidFill>
              <a:schemeClr val="tx1"/>
            </a:solidFill>
            <a:prstDash val="solid"/>
            <a:round/>
            <a:headEnd type="none" w="med" len="med"/>
            <a:tailEnd type="arrow"/>
          </a:ln>
          <a:effectLst/>
        </p:spPr>
      </p:cxnSp>
      <p:sp>
        <p:nvSpPr>
          <p:cNvPr id="64" name="63 CuadroTexto"/>
          <p:cNvSpPr txBox="1"/>
          <p:nvPr/>
        </p:nvSpPr>
        <p:spPr>
          <a:xfrm>
            <a:off x="3708431" y="4243184"/>
            <a:ext cx="1329378" cy="738664"/>
          </a:xfrm>
          <a:prstGeom prst="rect">
            <a:avLst/>
          </a:prstGeom>
          <a:noFill/>
        </p:spPr>
        <p:txBody>
          <a:bodyPr wrap="square" rtlCol="0">
            <a:spAutoFit/>
          </a:bodyPr>
          <a:lstStyle/>
          <a:p>
            <a:pPr algn="l"/>
            <a:r>
              <a:rPr lang="en-US" sz="1400" b="1" dirty="0" smtClean="0"/>
              <a:t>White noise or “normal” error</a:t>
            </a:r>
            <a:endParaRPr lang="en-US" sz="1400" b="1" dirty="0"/>
          </a:p>
        </p:txBody>
      </p:sp>
      <p:cxnSp>
        <p:nvCxnSpPr>
          <p:cNvPr id="60" name="59 Conector recto de flecha"/>
          <p:cNvCxnSpPr/>
          <p:nvPr/>
        </p:nvCxnSpPr>
        <p:spPr bwMode="auto">
          <a:xfrm>
            <a:off x="252046" y="3955152"/>
            <a:ext cx="4951385" cy="0"/>
          </a:xfrm>
          <a:prstGeom prst="straightConnector1">
            <a:avLst/>
          </a:prstGeom>
          <a:solidFill>
            <a:schemeClr val="accent2"/>
          </a:solidFill>
          <a:ln w="31750" cap="flat" cmpd="sng" algn="ctr">
            <a:solidFill>
              <a:schemeClr val="accent5"/>
            </a:solidFill>
            <a:prstDash val="solid"/>
            <a:round/>
            <a:headEnd type="none" w="med" len="med"/>
            <a:tailEnd type="none"/>
          </a:ln>
          <a:effectLst/>
        </p:spPr>
      </p:cxnSp>
    </p:spTree>
    <p:extLst>
      <p:ext uri="{BB962C8B-B14F-4D97-AF65-F5344CB8AC3E}">
        <p14:creationId xmlns:p14="http://schemas.microsoft.com/office/powerpoint/2010/main" val="2469882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30 Rectángulo redondeado"/>
          <p:cNvSpPr/>
          <p:nvPr/>
        </p:nvSpPr>
        <p:spPr bwMode="auto">
          <a:xfrm>
            <a:off x="252047" y="5013176"/>
            <a:ext cx="8707315" cy="1080120"/>
          </a:xfrm>
          <a:prstGeom prst="roundRect">
            <a:avLst/>
          </a:prstGeom>
          <a:solidFill>
            <a:schemeClr val="bg1"/>
          </a:solidFill>
          <a:ln w="222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7" name="Text Box 7"/>
          <p:cNvSpPr txBox="1">
            <a:spLocks noChangeArrowheads="1"/>
          </p:cNvSpPr>
          <p:nvPr/>
        </p:nvSpPr>
        <p:spPr bwMode="auto">
          <a:xfrm>
            <a:off x="1115656" y="495590"/>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kern="0" dirty="0">
                <a:solidFill>
                  <a:srgbClr val="0070C0"/>
                </a:solidFill>
              </a:rPr>
              <a:t>d</a:t>
            </a:r>
            <a:r>
              <a:rPr lang="en-US" sz="1600" b="1" kern="0" dirty="0" smtClean="0">
                <a:solidFill>
                  <a:srgbClr val="0070C0"/>
                </a:solidFill>
              </a:rPr>
              <a:t>ata modeling &amp; Telco. data</a:t>
            </a:r>
            <a:endParaRPr lang="en-US" sz="1600" kern="0" dirty="0">
              <a:solidFill>
                <a:srgbClr val="0070C0"/>
              </a:solidFill>
            </a:endParaRPr>
          </a:p>
        </p:txBody>
      </p:sp>
      <p:sp>
        <p:nvSpPr>
          <p:cNvPr id="8" name="7 CuadroTexto"/>
          <p:cNvSpPr txBox="1"/>
          <p:nvPr/>
        </p:nvSpPr>
        <p:spPr>
          <a:xfrm>
            <a:off x="252047" y="1052514"/>
            <a:ext cx="8707315" cy="830997"/>
          </a:xfrm>
          <a:prstGeom prst="rect">
            <a:avLst/>
          </a:prstGeom>
          <a:noFill/>
        </p:spPr>
        <p:txBody>
          <a:bodyPr wrap="square" rtlCol="0">
            <a:spAutoFit/>
          </a:bodyPr>
          <a:lstStyle/>
          <a:p>
            <a:pPr algn="l"/>
            <a:r>
              <a:rPr lang="en-US" sz="1600" dirty="0" smtClean="0"/>
              <a:t>As an first step in the field of infrastructure telecommunications data modeling, </a:t>
            </a:r>
            <a:r>
              <a:rPr lang="en-US" sz="1600" b="1" dirty="0" smtClean="0"/>
              <a:t>using this time series approach we can predict the demand services of an Base Transceiver Station </a:t>
            </a:r>
            <a:r>
              <a:rPr lang="en-US" sz="1600" dirty="0" smtClean="0"/>
              <a:t>(BTS).</a:t>
            </a:r>
            <a:endParaRPr lang="en-US" sz="16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706" y="1940571"/>
            <a:ext cx="2274758" cy="725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10 Flecha derecha"/>
          <p:cNvSpPr/>
          <p:nvPr/>
        </p:nvSpPr>
        <p:spPr bwMode="auto">
          <a:xfrm>
            <a:off x="2644401" y="1988840"/>
            <a:ext cx="265876" cy="648072"/>
          </a:xfrm>
          <a:prstGeom prst="rightArrow">
            <a:avLst>
              <a:gd name="adj1" fmla="val 58264"/>
              <a:gd name="adj2" fmla="val 50000"/>
            </a:avLst>
          </a:prstGeom>
          <a:solidFill>
            <a:schemeClr val="bg1">
              <a:lumMod val="65000"/>
            </a:schemeClr>
          </a:soli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chemeClr val="tx2"/>
              </a:buClr>
            </a:pPr>
            <a:endParaRPr lang="es-ES" sz="1400"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6746" y="1916833"/>
            <a:ext cx="2725226" cy="1641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2 CuadroTexto"/>
          <p:cNvSpPr txBox="1"/>
          <p:nvPr/>
        </p:nvSpPr>
        <p:spPr>
          <a:xfrm>
            <a:off x="232023" y="3717032"/>
            <a:ext cx="8707315" cy="1077218"/>
          </a:xfrm>
          <a:prstGeom prst="rect">
            <a:avLst/>
          </a:prstGeom>
          <a:noFill/>
        </p:spPr>
        <p:txBody>
          <a:bodyPr wrap="square" rtlCol="0">
            <a:spAutoFit/>
          </a:bodyPr>
          <a:lstStyle/>
          <a:p>
            <a:pPr algn="l"/>
            <a:r>
              <a:rPr lang="en-US" sz="1600" dirty="0"/>
              <a:t>We could write </a:t>
            </a:r>
            <a:r>
              <a:rPr lang="en-US" sz="1600" b="1" dirty="0"/>
              <a:t>the number of incoming calls along the time in a BTS as function of</a:t>
            </a:r>
            <a:r>
              <a:rPr lang="en-US" sz="1600" dirty="0"/>
              <a:t>, the </a:t>
            </a:r>
            <a:r>
              <a:rPr lang="en-US" sz="1600" b="1" dirty="0"/>
              <a:t>trend</a:t>
            </a:r>
            <a:r>
              <a:rPr lang="en-US" sz="1600" dirty="0"/>
              <a:t> observed in the data set, the </a:t>
            </a:r>
            <a:r>
              <a:rPr lang="en-US" sz="1600" b="1" dirty="0" smtClean="0"/>
              <a:t>seasonal </a:t>
            </a:r>
            <a:r>
              <a:rPr lang="en-US" sz="1600" dirty="0" smtClean="0"/>
              <a:t>average </a:t>
            </a:r>
            <a:r>
              <a:rPr lang="en-US" sz="1600" dirty="0"/>
              <a:t>of calls demanding services and some </a:t>
            </a:r>
            <a:r>
              <a:rPr lang="en-US" sz="1600" b="1" dirty="0"/>
              <a:t>expected factor</a:t>
            </a:r>
            <a:r>
              <a:rPr lang="en-US" sz="1600" dirty="0"/>
              <a:t>, that usually affect to the system. This last factor could be, for instance the saturation of a neighbor BTS, since some demand services will be address to this target BTS.</a:t>
            </a:r>
          </a:p>
        </p:txBody>
      </p:sp>
      <p:sp>
        <p:nvSpPr>
          <p:cNvPr id="10" name="9 CuadroTexto"/>
          <p:cNvSpPr txBox="1"/>
          <p:nvPr/>
        </p:nvSpPr>
        <p:spPr>
          <a:xfrm>
            <a:off x="252046" y="5138608"/>
            <a:ext cx="2784967" cy="738664"/>
          </a:xfrm>
          <a:prstGeom prst="rect">
            <a:avLst/>
          </a:prstGeom>
          <a:noFill/>
        </p:spPr>
        <p:txBody>
          <a:bodyPr wrap="square" rtlCol="0">
            <a:spAutoFit/>
          </a:bodyPr>
          <a:lstStyle/>
          <a:p>
            <a:pPr algn="l"/>
            <a:r>
              <a:rPr lang="en-US" sz="1400" dirty="0" smtClean="0"/>
              <a:t>Number of incoming calls demanding services in a specific interval of time</a:t>
            </a:r>
            <a:endParaRPr lang="en-US" sz="1400" dirty="0"/>
          </a:p>
        </p:txBody>
      </p:sp>
      <p:sp>
        <p:nvSpPr>
          <p:cNvPr id="19" name="18 CuadroTexto"/>
          <p:cNvSpPr txBox="1"/>
          <p:nvPr/>
        </p:nvSpPr>
        <p:spPr>
          <a:xfrm>
            <a:off x="3907311" y="5175193"/>
            <a:ext cx="1329378" cy="738664"/>
          </a:xfrm>
          <a:prstGeom prst="rect">
            <a:avLst/>
          </a:prstGeom>
          <a:noFill/>
        </p:spPr>
        <p:txBody>
          <a:bodyPr wrap="square" rtlCol="0">
            <a:spAutoFit/>
          </a:bodyPr>
          <a:lstStyle/>
          <a:p>
            <a:pPr algn="l"/>
            <a:r>
              <a:rPr lang="en-US" sz="1400" dirty="0" smtClean="0"/>
              <a:t>Trend observed historically</a:t>
            </a:r>
            <a:endParaRPr lang="en-US" sz="1400" dirty="0"/>
          </a:p>
        </p:txBody>
      </p:sp>
      <p:sp>
        <p:nvSpPr>
          <p:cNvPr id="20" name="19 CuadroTexto"/>
          <p:cNvSpPr txBox="1"/>
          <p:nvPr/>
        </p:nvSpPr>
        <p:spPr>
          <a:xfrm>
            <a:off x="5236689" y="5067182"/>
            <a:ext cx="1927599" cy="954107"/>
          </a:xfrm>
          <a:prstGeom prst="rect">
            <a:avLst/>
          </a:prstGeom>
          <a:noFill/>
        </p:spPr>
        <p:txBody>
          <a:bodyPr wrap="square" rtlCol="0">
            <a:spAutoFit/>
          </a:bodyPr>
          <a:lstStyle/>
          <a:p>
            <a:pPr algn="l"/>
            <a:r>
              <a:rPr lang="en-US" sz="1400" dirty="0" smtClean="0"/>
              <a:t>Average of incoming calls demanding services in this interval of time</a:t>
            </a:r>
            <a:endParaRPr lang="en-US" sz="1400" dirty="0"/>
          </a:p>
        </p:txBody>
      </p:sp>
      <p:sp>
        <p:nvSpPr>
          <p:cNvPr id="21" name="20 CuadroTexto"/>
          <p:cNvSpPr txBox="1"/>
          <p:nvPr/>
        </p:nvSpPr>
        <p:spPr>
          <a:xfrm>
            <a:off x="7297226" y="5175193"/>
            <a:ext cx="1395847" cy="738664"/>
          </a:xfrm>
          <a:prstGeom prst="rect">
            <a:avLst/>
          </a:prstGeom>
          <a:noFill/>
        </p:spPr>
        <p:txBody>
          <a:bodyPr wrap="square" rtlCol="0">
            <a:spAutoFit/>
          </a:bodyPr>
          <a:lstStyle/>
          <a:p>
            <a:pPr algn="l"/>
            <a:r>
              <a:rPr lang="en-US" sz="1400" dirty="0" smtClean="0"/>
              <a:t>Expected irregular factors</a:t>
            </a:r>
            <a:endParaRPr lang="en-US" sz="1400" dirty="0"/>
          </a:p>
        </p:txBody>
      </p:sp>
      <p:graphicFrame>
        <p:nvGraphicFramePr>
          <p:cNvPr id="22" name="21 Objeto"/>
          <p:cNvGraphicFramePr>
            <a:graphicFrameLocks noChangeAspect="1"/>
          </p:cNvGraphicFramePr>
          <p:nvPr>
            <p:extLst/>
          </p:nvPr>
        </p:nvGraphicFramePr>
        <p:xfrm>
          <a:off x="2843808" y="5220489"/>
          <a:ext cx="369996" cy="432048"/>
        </p:xfrm>
        <a:graphic>
          <a:graphicData uri="http://schemas.openxmlformats.org/presentationml/2006/ole">
            <mc:AlternateContent xmlns:mc="http://schemas.openxmlformats.org/markup-compatibility/2006">
              <mc:Choice xmlns:v="urn:schemas-microsoft-com:vml" Requires="v">
                <p:oleObj spid="_x0000_s7178" name="Ecuación" r:id="rId5" imgW="139680" imgH="126720" progId="Equation.3">
                  <p:embed/>
                </p:oleObj>
              </mc:Choice>
              <mc:Fallback>
                <p:oleObj name="Ecuación" r:id="rId5" imgW="139680" imgH="126720" progId="Equation.3">
                  <p:embed/>
                  <p:pic>
                    <p:nvPicPr>
                      <p:cNvPr id="22" name="21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8" y="5220489"/>
                        <a:ext cx="369996"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23 CuadroTexto"/>
          <p:cNvSpPr txBox="1"/>
          <p:nvPr/>
        </p:nvSpPr>
        <p:spPr>
          <a:xfrm>
            <a:off x="3176152" y="5113349"/>
            <a:ext cx="1129972" cy="646331"/>
          </a:xfrm>
          <a:prstGeom prst="rect">
            <a:avLst/>
          </a:prstGeom>
          <a:noFill/>
        </p:spPr>
        <p:txBody>
          <a:bodyPr wrap="square" rtlCol="0">
            <a:spAutoFit/>
          </a:bodyPr>
          <a:lstStyle/>
          <a:p>
            <a:r>
              <a:rPr lang="es-ES" sz="3600" dirty="0" smtClean="0"/>
              <a:t>f </a:t>
            </a:r>
            <a:r>
              <a:rPr lang="es-ES" sz="2400" dirty="0" smtClean="0"/>
              <a:t>(</a:t>
            </a:r>
            <a:endParaRPr lang="es-ES" sz="2400" dirty="0"/>
          </a:p>
        </p:txBody>
      </p:sp>
      <p:sp>
        <p:nvSpPr>
          <p:cNvPr id="27" name="26 CuadroTexto"/>
          <p:cNvSpPr txBox="1"/>
          <p:nvPr/>
        </p:nvSpPr>
        <p:spPr>
          <a:xfrm>
            <a:off x="8030508" y="5031178"/>
            <a:ext cx="1129972" cy="646331"/>
          </a:xfrm>
          <a:prstGeom prst="rect">
            <a:avLst/>
          </a:prstGeom>
          <a:noFill/>
        </p:spPr>
        <p:txBody>
          <a:bodyPr wrap="square" rtlCol="0">
            <a:spAutoFit/>
          </a:bodyPr>
          <a:lstStyle/>
          <a:p>
            <a:r>
              <a:rPr lang="es-ES" sz="3600" dirty="0" smtClean="0"/>
              <a:t> </a:t>
            </a:r>
            <a:r>
              <a:rPr lang="es-ES" sz="2400" dirty="0" smtClean="0"/>
              <a:t>)</a:t>
            </a:r>
            <a:endParaRPr lang="es-ES" sz="2400" dirty="0"/>
          </a:p>
        </p:txBody>
      </p:sp>
      <p:sp>
        <p:nvSpPr>
          <p:cNvPr id="28" name="27 CuadroTexto"/>
          <p:cNvSpPr txBox="1"/>
          <p:nvPr/>
        </p:nvSpPr>
        <p:spPr>
          <a:xfrm>
            <a:off x="4572000" y="5113349"/>
            <a:ext cx="1129972" cy="646331"/>
          </a:xfrm>
          <a:prstGeom prst="rect">
            <a:avLst/>
          </a:prstGeom>
          <a:noFill/>
        </p:spPr>
        <p:txBody>
          <a:bodyPr wrap="square" rtlCol="0">
            <a:spAutoFit/>
          </a:bodyPr>
          <a:lstStyle/>
          <a:p>
            <a:r>
              <a:rPr lang="es-ES" sz="3600" dirty="0" smtClean="0"/>
              <a:t> </a:t>
            </a:r>
            <a:r>
              <a:rPr lang="es-ES" sz="2400" b="1" dirty="0" smtClean="0"/>
              <a:t>,</a:t>
            </a:r>
            <a:endParaRPr lang="es-ES" sz="2400" b="1" dirty="0"/>
          </a:p>
        </p:txBody>
      </p:sp>
      <p:sp>
        <p:nvSpPr>
          <p:cNvPr id="29" name="28 CuadroTexto"/>
          <p:cNvSpPr txBox="1"/>
          <p:nvPr/>
        </p:nvSpPr>
        <p:spPr>
          <a:xfrm>
            <a:off x="6566068" y="5113349"/>
            <a:ext cx="1129972" cy="646331"/>
          </a:xfrm>
          <a:prstGeom prst="rect">
            <a:avLst/>
          </a:prstGeom>
          <a:noFill/>
        </p:spPr>
        <p:txBody>
          <a:bodyPr wrap="square" rtlCol="0">
            <a:spAutoFit/>
          </a:bodyPr>
          <a:lstStyle/>
          <a:p>
            <a:r>
              <a:rPr lang="es-ES" sz="3600" dirty="0" smtClean="0"/>
              <a:t> </a:t>
            </a:r>
            <a:r>
              <a:rPr lang="es-ES" sz="2400" b="1" dirty="0" smtClean="0"/>
              <a:t>,</a:t>
            </a:r>
            <a:endParaRPr lang="es-ES" sz="2400" b="1" dirty="0"/>
          </a:p>
        </p:txBody>
      </p:sp>
    </p:spTree>
    <p:extLst>
      <p:ext uri="{BB962C8B-B14F-4D97-AF65-F5344CB8AC3E}">
        <p14:creationId xmlns:p14="http://schemas.microsoft.com/office/powerpoint/2010/main" val="4243638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22 Rectángulo redondeado"/>
          <p:cNvSpPr/>
          <p:nvPr/>
        </p:nvSpPr>
        <p:spPr bwMode="auto">
          <a:xfrm>
            <a:off x="250603" y="2465080"/>
            <a:ext cx="8708759" cy="936104"/>
          </a:xfrm>
          <a:prstGeom prst="roundRect">
            <a:avLst/>
          </a:prstGeom>
          <a:solidFill>
            <a:schemeClr val="bg1"/>
          </a:solidFill>
          <a:ln w="12700"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a:p>
        </p:txBody>
      </p:sp>
      <p:sp>
        <p:nvSpPr>
          <p:cNvPr id="22" name="21 Rectángulo redondeado"/>
          <p:cNvSpPr/>
          <p:nvPr/>
        </p:nvSpPr>
        <p:spPr bwMode="auto">
          <a:xfrm>
            <a:off x="252047" y="1312952"/>
            <a:ext cx="8708759" cy="936104"/>
          </a:xfrm>
          <a:prstGeom prst="roundRect">
            <a:avLst/>
          </a:prstGeom>
          <a:solidFill>
            <a:schemeClr val="bg1"/>
          </a:solidFill>
          <a:ln w="12700"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21" name="20 Rectángulo redondeado"/>
          <p:cNvSpPr/>
          <p:nvPr/>
        </p:nvSpPr>
        <p:spPr bwMode="auto">
          <a:xfrm>
            <a:off x="5901379" y="2465080"/>
            <a:ext cx="3057983" cy="936104"/>
          </a:xfrm>
          <a:prstGeom prst="roundRect">
            <a:avLst>
              <a:gd name="adj" fmla="val 17683"/>
            </a:avLst>
          </a:prstGeom>
          <a:solidFill>
            <a:schemeClr val="accent6">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20" name="19 Rectángulo redondeado"/>
          <p:cNvSpPr/>
          <p:nvPr/>
        </p:nvSpPr>
        <p:spPr bwMode="auto">
          <a:xfrm>
            <a:off x="5906039" y="1312953"/>
            <a:ext cx="3057983" cy="936104"/>
          </a:xfrm>
          <a:prstGeom prst="roundRect">
            <a:avLst>
              <a:gd name="adj" fmla="val 17683"/>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5" name="Text Box 7"/>
          <p:cNvSpPr txBox="1">
            <a:spLocks noChangeArrowheads="1"/>
          </p:cNvSpPr>
          <p:nvPr/>
        </p:nvSpPr>
        <p:spPr bwMode="auto">
          <a:xfrm>
            <a:off x="1392010" y="505460"/>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kern="0" dirty="0" smtClean="0">
                <a:solidFill>
                  <a:srgbClr val="0070C0"/>
                </a:solidFill>
              </a:rPr>
              <a:t>Telco. Infrastructure: general </a:t>
            </a:r>
            <a:r>
              <a:rPr lang="en-US" sz="1600" b="1" kern="0" dirty="0" smtClean="0">
                <a:solidFill>
                  <a:srgbClr val="0070C0"/>
                </a:solidFill>
              </a:rPr>
              <a:t>hierarchy</a:t>
            </a:r>
            <a:endParaRPr lang="en-US" sz="1600" kern="0" dirty="0">
              <a:solidFill>
                <a:srgbClr val="0070C0"/>
              </a:solidFill>
            </a:endParaRPr>
          </a:p>
        </p:txBody>
      </p:sp>
      <p:sp>
        <p:nvSpPr>
          <p:cNvPr id="6" name="5 CuadroTexto"/>
          <p:cNvSpPr txBox="1"/>
          <p:nvPr/>
        </p:nvSpPr>
        <p:spPr>
          <a:xfrm>
            <a:off x="252047" y="808673"/>
            <a:ext cx="8707315" cy="338554"/>
          </a:xfrm>
          <a:prstGeom prst="rect">
            <a:avLst/>
          </a:prstGeom>
          <a:noFill/>
        </p:spPr>
        <p:txBody>
          <a:bodyPr wrap="square" rtlCol="0">
            <a:spAutoFit/>
          </a:bodyPr>
          <a:lstStyle/>
          <a:p>
            <a:pPr algn="l"/>
            <a:r>
              <a:rPr lang="en-US" sz="1600" dirty="0" smtClean="0"/>
              <a:t>The data of a Telco. Infrastructure will be provided through </a:t>
            </a:r>
            <a:r>
              <a:rPr lang="en-US" sz="1600" b="1" dirty="0" smtClean="0">
                <a:solidFill>
                  <a:srgbClr val="0070C0"/>
                </a:solidFill>
              </a:rPr>
              <a:t>two main levels</a:t>
            </a:r>
            <a:r>
              <a:rPr lang="en-US" sz="1600" dirty="0" smtClean="0"/>
              <a:t>: </a:t>
            </a:r>
            <a:endParaRPr lang="en-US" sz="1600" dirty="0"/>
          </a:p>
        </p:txBody>
      </p:sp>
      <p:sp>
        <p:nvSpPr>
          <p:cNvPr id="7" name="6 CuadroTexto"/>
          <p:cNvSpPr txBox="1"/>
          <p:nvPr/>
        </p:nvSpPr>
        <p:spPr>
          <a:xfrm>
            <a:off x="318515" y="1656911"/>
            <a:ext cx="1927073" cy="338554"/>
          </a:xfrm>
          <a:prstGeom prst="rect">
            <a:avLst/>
          </a:prstGeom>
          <a:noFill/>
        </p:spPr>
        <p:txBody>
          <a:bodyPr wrap="square" rtlCol="0">
            <a:spAutoFit/>
          </a:bodyPr>
          <a:lstStyle/>
          <a:p>
            <a:pPr algn="l"/>
            <a:r>
              <a:rPr lang="en-US" sz="1600" dirty="0" smtClean="0"/>
              <a:t>High level’s KPI</a:t>
            </a:r>
            <a:endParaRPr lang="en-US" sz="1600" dirty="0"/>
          </a:p>
        </p:txBody>
      </p:sp>
      <p:sp>
        <p:nvSpPr>
          <p:cNvPr id="8" name="7 Rectángulo"/>
          <p:cNvSpPr/>
          <p:nvPr/>
        </p:nvSpPr>
        <p:spPr>
          <a:xfrm>
            <a:off x="1913243" y="1384960"/>
            <a:ext cx="3655791" cy="738664"/>
          </a:xfrm>
          <a:prstGeom prst="rect">
            <a:avLst/>
          </a:prstGeom>
        </p:spPr>
        <p:txBody>
          <a:bodyPr wrap="square">
            <a:spAutoFit/>
          </a:bodyPr>
          <a:lstStyle/>
          <a:p>
            <a:pPr marL="285750" indent="-285750" algn="l">
              <a:buFont typeface="Wingdings" pitchFamily="2" charset="2"/>
              <a:buChar char="ü"/>
            </a:pPr>
            <a:r>
              <a:rPr lang="en-US" sz="1400" dirty="0" smtClean="0"/>
              <a:t>Network availability </a:t>
            </a:r>
          </a:p>
          <a:p>
            <a:pPr marL="285750" indent="-285750" algn="l">
              <a:buFont typeface="Wingdings" pitchFamily="2" charset="2"/>
              <a:buChar char="ü"/>
            </a:pPr>
            <a:r>
              <a:rPr lang="en-US" sz="1400" dirty="0" smtClean="0"/>
              <a:t>Call Drop Rate </a:t>
            </a:r>
          </a:p>
          <a:p>
            <a:pPr marL="285750" indent="-285750" algn="l">
              <a:buFont typeface="Wingdings" pitchFamily="2" charset="2"/>
              <a:buChar char="ü"/>
            </a:pPr>
            <a:r>
              <a:rPr lang="en-US" sz="1400" dirty="0" smtClean="0"/>
              <a:t>Call Set-up Success  Rate</a:t>
            </a:r>
            <a:endParaRPr lang="en-US" sz="1400" dirty="0"/>
          </a:p>
        </p:txBody>
      </p:sp>
      <p:sp>
        <p:nvSpPr>
          <p:cNvPr id="9" name="8 Flecha derecha"/>
          <p:cNvSpPr/>
          <p:nvPr/>
        </p:nvSpPr>
        <p:spPr bwMode="auto">
          <a:xfrm>
            <a:off x="5436303" y="1312952"/>
            <a:ext cx="332345" cy="864096"/>
          </a:xfrm>
          <a:prstGeom prst="rightArrow">
            <a:avLst>
              <a:gd name="adj1" fmla="val 58264"/>
              <a:gd name="adj2" fmla="val 50000"/>
            </a:avLst>
          </a:prstGeom>
          <a:solidFill>
            <a:schemeClr val="bg1">
              <a:lumMod val="75000"/>
            </a:schemeClr>
          </a:soli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chemeClr val="tx2"/>
              </a:buClr>
            </a:pPr>
            <a:endParaRPr lang="es-ES" sz="1400" dirty="0"/>
          </a:p>
        </p:txBody>
      </p:sp>
      <p:sp>
        <p:nvSpPr>
          <p:cNvPr id="10" name="9 CuadroTexto"/>
          <p:cNvSpPr txBox="1"/>
          <p:nvPr/>
        </p:nvSpPr>
        <p:spPr>
          <a:xfrm>
            <a:off x="6034523" y="1457841"/>
            <a:ext cx="2525612" cy="461665"/>
          </a:xfrm>
          <a:prstGeom prst="rect">
            <a:avLst/>
          </a:prstGeom>
          <a:noFill/>
        </p:spPr>
        <p:txBody>
          <a:bodyPr wrap="square" rtlCol="0">
            <a:spAutoFit/>
          </a:bodyPr>
          <a:lstStyle/>
          <a:p>
            <a:pPr algn="l"/>
            <a:r>
              <a:rPr lang="en-US" dirty="0" smtClean="0">
                <a:solidFill>
                  <a:schemeClr val="bg1"/>
                </a:solidFill>
              </a:rPr>
              <a:t>General outlook of the network performance</a:t>
            </a:r>
            <a:endParaRPr lang="en-US" dirty="0">
              <a:solidFill>
                <a:schemeClr val="bg1"/>
              </a:solidFill>
            </a:endParaRPr>
          </a:p>
        </p:txBody>
      </p:sp>
      <p:sp>
        <p:nvSpPr>
          <p:cNvPr id="11" name="10 CuadroTexto"/>
          <p:cNvSpPr txBox="1"/>
          <p:nvPr/>
        </p:nvSpPr>
        <p:spPr>
          <a:xfrm>
            <a:off x="318515" y="2753112"/>
            <a:ext cx="1860604" cy="338554"/>
          </a:xfrm>
          <a:prstGeom prst="rect">
            <a:avLst/>
          </a:prstGeom>
          <a:noFill/>
        </p:spPr>
        <p:txBody>
          <a:bodyPr wrap="square" rtlCol="0">
            <a:spAutoFit/>
          </a:bodyPr>
          <a:lstStyle/>
          <a:p>
            <a:pPr algn="l"/>
            <a:r>
              <a:rPr lang="en-US" sz="1600" dirty="0" smtClean="0"/>
              <a:t>Operative’s KPI</a:t>
            </a:r>
            <a:endParaRPr lang="en-US" sz="1600" dirty="0"/>
          </a:p>
        </p:txBody>
      </p:sp>
      <p:sp>
        <p:nvSpPr>
          <p:cNvPr id="14" name="13 Flecha derecha"/>
          <p:cNvSpPr/>
          <p:nvPr/>
        </p:nvSpPr>
        <p:spPr bwMode="auto">
          <a:xfrm>
            <a:off x="5436303" y="2465080"/>
            <a:ext cx="332345" cy="864096"/>
          </a:xfrm>
          <a:prstGeom prst="rightArrow">
            <a:avLst>
              <a:gd name="adj1" fmla="val 58264"/>
              <a:gd name="adj2" fmla="val 50000"/>
            </a:avLst>
          </a:prstGeom>
          <a:solidFill>
            <a:schemeClr val="bg1">
              <a:lumMod val="75000"/>
            </a:schemeClr>
          </a:soli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chemeClr val="tx2"/>
              </a:buClr>
            </a:pPr>
            <a:endParaRPr lang="es-ES" sz="1400" dirty="0"/>
          </a:p>
        </p:txBody>
      </p:sp>
      <p:sp>
        <p:nvSpPr>
          <p:cNvPr id="15" name="14 CuadroTexto"/>
          <p:cNvSpPr txBox="1"/>
          <p:nvPr/>
        </p:nvSpPr>
        <p:spPr>
          <a:xfrm>
            <a:off x="6034523" y="2748466"/>
            <a:ext cx="2525612" cy="276999"/>
          </a:xfrm>
          <a:prstGeom prst="rect">
            <a:avLst/>
          </a:prstGeom>
          <a:noFill/>
        </p:spPr>
        <p:txBody>
          <a:bodyPr wrap="square" rtlCol="0">
            <a:spAutoFit/>
          </a:bodyPr>
          <a:lstStyle/>
          <a:p>
            <a:pPr algn="l"/>
            <a:r>
              <a:rPr lang="en-US" dirty="0" smtClean="0"/>
              <a:t>Infrastructure response</a:t>
            </a:r>
            <a:endParaRPr lang="en-US" dirty="0"/>
          </a:p>
        </p:txBody>
      </p:sp>
      <p:sp>
        <p:nvSpPr>
          <p:cNvPr id="16" name="15 Rectángulo"/>
          <p:cNvSpPr/>
          <p:nvPr/>
        </p:nvSpPr>
        <p:spPr>
          <a:xfrm>
            <a:off x="1913243" y="2662520"/>
            <a:ext cx="3522853" cy="523220"/>
          </a:xfrm>
          <a:prstGeom prst="rect">
            <a:avLst/>
          </a:prstGeom>
        </p:spPr>
        <p:txBody>
          <a:bodyPr wrap="square">
            <a:spAutoFit/>
          </a:bodyPr>
          <a:lstStyle/>
          <a:p>
            <a:pPr marL="285750" indent="-285750" algn="l">
              <a:buFont typeface="Wingdings" pitchFamily="2" charset="2"/>
              <a:buChar char="ü"/>
            </a:pPr>
            <a:r>
              <a:rPr lang="en-US" sz="1400" dirty="0" smtClean="0"/>
              <a:t>Traffic usage (occupancy of a network)</a:t>
            </a:r>
          </a:p>
          <a:p>
            <a:pPr marL="285750" indent="-285750" algn="l">
              <a:buFont typeface="Wingdings" pitchFamily="2" charset="2"/>
              <a:buChar char="ü"/>
            </a:pPr>
            <a:r>
              <a:rPr lang="en-US" sz="1400" dirty="0" smtClean="0"/>
              <a:t>Rejections</a:t>
            </a:r>
          </a:p>
        </p:txBody>
      </p:sp>
      <p:sp>
        <p:nvSpPr>
          <p:cNvPr id="18" name="17 Abrir llave"/>
          <p:cNvSpPr/>
          <p:nvPr/>
        </p:nvSpPr>
        <p:spPr bwMode="auto">
          <a:xfrm>
            <a:off x="1780305" y="1384960"/>
            <a:ext cx="332345" cy="792088"/>
          </a:xfrm>
          <a:prstGeom prst="leftBrace">
            <a:avLst>
              <a:gd name="adj1" fmla="val 8333"/>
              <a:gd name="adj2" fmla="val 50262"/>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s-ES"/>
          </a:p>
        </p:txBody>
      </p:sp>
      <p:sp>
        <p:nvSpPr>
          <p:cNvPr id="19" name="18 Abrir llave"/>
          <p:cNvSpPr/>
          <p:nvPr/>
        </p:nvSpPr>
        <p:spPr bwMode="auto">
          <a:xfrm>
            <a:off x="1780305" y="2537088"/>
            <a:ext cx="332345" cy="792088"/>
          </a:xfrm>
          <a:prstGeom prst="leftBrace">
            <a:avLst>
              <a:gd name="adj1" fmla="val 8333"/>
              <a:gd name="adj2" fmla="val 50262"/>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s-ES"/>
          </a:p>
        </p:txBody>
      </p:sp>
      <p:sp>
        <p:nvSpPr>
          <p:cNvPr id="24" name="23 CuadroTexto"/>
          <p:cNvSpPr txBox="1"/>
          <p:nvPr/>
        </p:nvSpPr>
        <p:spPr>
          <a:xfrm>
            <a:off x="252046" y="3545200"/>
            <a:ext cx="8689878" cy="338554"/>
          </a:xfrm>
          <a:prstGeom prst="rect">
            <a:avLst/>
          </a:prstGeom>
          <a:noFill/>
        </p:spPr>
        <p:txBody>
          <a:bodyPr wrap="square" rtlCol="0">
            <a:spAutoFit/>
          </a:bodyPr>
          <a:lstStyle/>
          <a:p>
            <a:pPr algn="l"/>
            <a:r>
              <a:rPr lang="en-US" sz="1600" dirty="0" smtClean="0"/>
              <a:t>The infrastructure: BTS &amp; BSC</a:t>
            </a:r>
            <a:endParaRPr lang="en-US" sz="1600" dirty="0"/>
          </a:p>
        </p:txBody>
      </p:sp>
      <p:sp>
        <p:nvSpPr>
          <p:cNvPr id="25" name="24 Rectángulo"/>
          <p:cNvSpPr/>
          <p:nvPr/>
        </p:nvSpPr>
        <p:spPr>
          <a:xfrm>
            <a:off x="252046" y="3937760"/>
            <a:ext cx="8677408" cy="584775"/>
          </a:xfrm>
          <a:prstGeom prst="rect">
            <a:avLst/>
          </a:prstGeom>
        </p:spPr>
        <p:txBody>
          <a:bodyPr wrap="square">
            <a:spAutoFit/>
          </a:bodyPr>
          <a:lstStyle/>
          <a:p>
            <a:pPr algn="l"/>
            <a:r>
              <a:rPr lang="en-US" sz="1600" dirty="0"/>
              <a:t>The base station controller (BSC) </a:t>
            </a:r>
            <a:r>
              <a:rPr lang="en-US" sz="1600" dirty="0" smtClean="0"/>
              <a:t>provides </a:t>
            </a:r>
            <a:r>
              <a:rPr lang="en-US" sz="1600" dirty="0"/>
              <a:t>the intelligence behind </a:t>
            </a:r>
            <a:r>
              <a:rPr lang="en-US" sz="1600" dirty="0" smtClean="0"/>
              <a:t>each BTS. A </a:t>
            </a:r>
            <a:r>
              <a:rPr lang="en-US" sz="1600" dirty="0"/>
              <a:t>BSC </a:t>
            </a:r>
            <a:r>
              <a:rPr lang="en-US" sz="1600" dirty="0" smtClean="0"/>
              <a:t>could have tens </a:t>
            </a:r>
            <a:r>
              <a:rPr lang="en-US" sz="1600" dirty="0"/>
              <a:t>or even hundreds of Base Transceiver Stations </a:t>
            </a:r>
            <a:r>
              <a:rPr lang="en-US" sz="1600" dirty="0" smtClean="0"/>
              <a:t>(BTS) </a:t>
            </a:r>
            <a:r>
              <a:rPr lang="en-US" sz="1600" dirty="0"/>
              <a:t>under its </a:t>
            </a:r>
            <a:r>
              <a:rPr lang="en-US" sz="1600" dirty="0" smtClean="0"/>
              <a:t>management</a:t>
            </a:r>
            <a:r>
              <a:rPr lang="en-US" dirty="0" smtClean="0"/>
              <a:t>.</a:t>
            </a:r>
            <a:endParaRPr lang="en-US" dirty="0"/>
          </a:p>
        </p:txBody>
      </p:sp>
      <p:grpSp>
        <p:nvGrpSpPr>
          <p:cNvPr id="62" name="61 Grupo"/>
          <p:cNvGrpSpPr/>
          <p:nvPr/>
        </p:nvGrpSpPr>
        <p:grpSpPr>
          <a:xfrm>
            <a:off x="6511673" y="4775876"/>
            <a:ext cx="2380807" cy="1505628"/>
            <a:chOff x="6694272" y="5019716"/>
            <a:chExt cx="2579208" cy="1505628"/>
          </a:xfrm>
        </p:grpSpPr>
        <p:sp>
          <p:nvSpPr>
            <p:cNvPr id="27" name="26 Elipse"/>
            <p:cNvSpPr>
              <a:spLocks noChangeAspect="1"/>
            </p:cNvSpPr>
            <p:nvPr/>
          </p:nvSpPr>
          <p:spPr bwMode="auto">
            <a:xfrm flipH="1" flipV="1">
              <a:off x="7767852" y="5708158"/>
              <a:ext cx="241122" cy="24112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28" name="27 Elipse"/>
            <p:cNvSpPr>
              <a:spLocks noChangeAspect="1"/>
            </p:cNvSpPr>
            <p:nvPr/>
          </p:nvSpPr>
          <p:spPr bwMode="auto">
            <a:xfrm>
              <a:off x="6694272" y="5739796"/>
              <a:ext cx="137476" cy="137476"/>
            </a:xfrm>
            <a:prstGeom prst="ellipse">
              <a:avLst/>
            </a:prstGeom>
            <a:solidFill>
              <a:schemeClr val="accent5"/>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29" name="28 Elipse"/>
            <p:cNvSpPr>
              <a:spLocks noChangeAspect="1"/>
            </p:cNvSpPr>
            <p:nvPr/>
          </p:nvSpPr>
          <p:spPr bwMode="auto">
            <a:xfrm>
              <a:off x="8487932" y="5019716"/>
              <a:ext cx="137476" cy="137476"/>
            </a:xfrm>
            <a:prstGeom prst="ellipse">
              <a:avLst/>
            </a:prstGeom>
            <a:solidFill>
              <a:schemeClr val="accent5"/>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30" name="29 Elipse"/>
            <p:cNvSpPr>
              <a:spLocks noChangeAspect="1"/>
            </p:cNvSpPr>
            <p:nvPr/>
          </p:nvSpPr>
          <p:spPr bwMode="auto">
            <a:xfrm>
              <a:off x="7695844" y="6387868"/>
              <a:ext cx="137476" cy="137476"/>
            </a:xfrm>
            <a:prstGeom prst="ellipse">
              <a:avLst/>
            </a:prstGeom>
            <a:solidFill>
              <a:schemeClr val="accent5"/>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31" name="30 Elipse"/>
            <p:cNvSpPr>
              <a:spLocks noChangeAspect="1"/>
            </p:cNvSpPr>
            <p:nvPr/>
          </p:nvSpPr>
          <p:spPr bwMode="auto">
            <a:xfrm>
              <a:off x="7263796" y="5019716"/>
              <a:ext cx="137476" cy="137476"/>
            </a:xfrm>
            <a:prstGeom prst="ellipse">
              <a:avLst/>
            </a:prstGeom>
            <a:solidFill>
              <a:schemeClr val="accent5"/>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32" name="31 Elipse"/>
            <p:cNvSpPr>
              <a:spLocks noChangeAspect="1"/>
            </p:cNvSpPr>
            <p:nvPr/>
          </p:nvSpPr>
          <p:spPr bwMode="auto">
            <a:xfrm>
              <a:off x="9136004" y="5589240"/>
              <a:ext cx="137476" cy="137476"/>
            </a:xfrm>
            <a:prstGeom prst="ellipse">
              <a:avLst/>
            </a:prstGeom>
            <a:solidFill>
              <a:schemeClr val="accent5"/>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33" name="32 Forma libre"/>
            <p:cNvSpPr/>
            <p:nvPr/>
          </p:nvSpPr>
          <p:spPr bwMode="auto">
            <a:xfrm>
              <a:off x="7263797" y="5157192"/>
              <a:ext cx="432048" cy="576064"/>
            </a:xfrm>
            <a:custGeom>
              <a:avLst/>
              <a:gdLst>
                <a:gd name="connsiteX0" fmla="*/ 659218 w 659218"/>
                <a:gd name="connsiteY0" fmla="*/ 478465 h 478465"/>
                <a:gd name="connsiteX1" fmla="*/ 127590 w 659218"/>
                <a:gd name="connsiteY1" fmla="*/ 223284 h 478465"/>
                <a:gd name="connsiteX2" fmla="*/ 0 w 659218"/>
                <a:gd name="connsiteY2" fmla="*/ 0 h 478465"/>
              </a:gdLst>
              <a:ahLst/>
              <a:cxnLst>
                <a:cxn ang="0">
                  <a:pos x="connsiteX0" y="connsiteY0"/>
                </a:cxn>
                <a:cxn ang="0">
                  <a:pos x="connsiteX1" y="connsiteY1"/>
                </a:cxn>
                <a:cxn ang="0">
                  <a:pos x="connsiteX2" y="connsiteY2"/>
                </a:cxn>
              </a:cxnLst>
              <a:rect l="l" t="t" r="r" b="b"/>
              <a:pathLst>
                <a:path w="659218" h="478465">
                  <a:moveTo>
                    <a:pt x="659218" y="478465"/>
                  </a:moveTo>
                  <a:cubicBezTo>
                    <a:pt x="448339" y="390746"/>
                    <a:pt x="237460" y="303028"/>
                    <a:pt x="127590" y="223284"/>
                  </a:cubicBezTo>
                  <a:cubicBezTo>
                    <a:pt x="17720" y="143540"/>
                    <a:pt x="8860" y="71770"/>
                    <a:pt x="0" y="0"/>
                  </a:cubicBezTo>
                </a:path>
              </a:pathLst>
            </a:custGeom>
            <a:noFill/>
            <a:ln w="12700" cap="flat" cmpd="sng" algn="ctr">
              <a:solidFill>
                <a:schemeClr val="tx1"/>
              </a:solidFill>
              <a:prstDash val="dash"/>
              <a:round/>
              <a:headEnd type="none" w="med" len="med"/>
              <a:tailEnd type="arrow" w="med" len="med"/>
            </a:ln>
            <a:effectLst/>
          </p:spPr>
          <p:txBody>
            <a:bodyPr rtlCol="0" anchor="ctr"/>
            <a:lstStyle/>
            <a:p>
              <a:pPr algn="ctr"/>
              <a:endParaRPr lang="es-ES"/>
            </a:p>
          </p:txBody>
        </p:sp>
        <p:sp>
          <p:nvSpPr>
            <p:cNvPr id="34" name="33 Forma libre"/>
            <p:cNvSpPr/>
            <p:nvPr/>
          </p:nvSpPr>
          <p:spPr bwMode="auto">
            <a:xfrm rot="5930981">
              <a:off x="7910959" y="5187175"/>
              <a:ext cx="553734" cy="472351"/>
            </a:xfrm>
            <a:custGeom>
              <a:avLst/>
              <a:gdLst>
                <a:gd name="connsiteX0" fmla="*/ 659218 w 659218"/>
                <a:gd name="connsiteY0" fmla="*/ 478465 h 478465"/>
                <a:gd name="connsiteX1" fmla="*/ 127590 w 659218"/>
                <a:gd name="connsiteY1" fmla="*/ 223284 h 478465"/>
                <a:gd name="connsiteX2" fmla="*/ 0 w 659218"/>
                <a:gd name="connsiteY2" fmla="*/ 0 h 478465"/>
              </a:gdLst>
              <a:ahLst/>
              <a:cxnLst>
                <a:cxn ang="0">
                  <a:pos x="connsiteX0" y="connsiteY0"/>
                </a:cxn>
                <a:cxn ang="0">
                  <a:pos x="connsiteX1" y="connsiteY1"/>
                </a:cxn>
                <a:cxn ang="0">
                  <a:pos x="connsiteX2" y="connsiteY2"/>
                </a:cxn>
              </a:cxnLst>
              <a:rect l="l" t="t" r="r" b="b"/>
              <a:pathLst>
                <a:path w="659218" h="478465">
                  <a:moveTo>
                    <a:pt x="659218" y="478465"/>
                  </a:moveTo>
                  <a:cubicBezTo>
                    <a:pt x="448339" y="390746"/>
                    <a:pt x="237460" y="303028"/>
                    <a:pt x="127590" y="223284"/>
                  </a:cubicBezTo>
                  <a:cubicBezTo>
                    <a:pt x="17720" y="143540"/>
                    <a:pt x="8860" y="71770"/>
                    <a:pt x="0" y="0"/>
                  </a:cubicBezTo>
                </a:path>
              </a:pathLst>
            </a:custGeom>
            <a:noFill/>
            <a:ln w="12700" cap="flat" cmpd="sng" algn="ctr">
              <a:solidFill>
                <a:schemeClr val="tx1"/>
              </a:solidFill>
              <a:prstDash val="dash"/>
              <a:round/>
              <a:headEnd type="none" w="med" len="med"/>
              <a:tailEnd type="arrow" w="med" len="med"/>
            </a:ln>
            <a:effectLst/>
          </p:spPr>
          <p:txBody>
            <a:bodyPr rtlCol="0" anchor="ctr"/>
            <a:lstStyle/>
            <a:p>
              <a:pPr algn="ctr"/>
              <a:endParaRPr lang="es-ES"/>
            </a:p>
          </p:txBody>
        </p:sp>
        <p:sp>
          <p:nvSpPr>
            <p:cNvPr id="35" name="34 Forma libre"/>
            <p:cNvSpPr/>
            <p:nvPr/>
          </p:nvSpPr>
          <p:spPr bwMode="auto">
            <a:xfrm rot="8745601">
              <a:off x="8162472" y="5476975"/>
              <a:ext cx="938951" cy="412133"/>
            </a:xfrm>
            <a:custGeom>
              <a:avLst/>
              <a:gdLst>
                <a:gd name="connsiteX0" fmla="*/ 659218 w 659218"/>
                <a:gd name="connsiteY0" fmla="*/ 478465 h 478465"/>
                <a:gd name="connsiteX1" fmla="*/ 127590 w 659218"/>
                <a:gd name="connsiteY1" fmla="*/ 223284 h 478465"/>
                <a:gd name="connsiteX2" fmla="*/ 0 w 659218"/>
                <a:gd name="connsiteY2" fmla="*/ 0 h 478465"/>
              </a:gdLst>
              <a:ahLst/>
              <a:cxnLst>
                <a:cxn ang="0">
                  <a:pos x="connsiteX0" y="connsiteY0"/>
                </a:cxn>
                <a:cxn ang="0">
                  <a:pos x="connsiteX1" y="connsiteY1"/>
                </a:cxn>
                <a:cxn ang="0">
                  <a:pos x="connsiteX2" y="connsiteY2"/>
                </a:cxn>
              </a:cxnLst>
              <a:rect l="l" t="t" r="r" b="b"/>
              <a:pathLst>
                <a:path w="659218" h="478465">
                  <a:moveTo>
                    <a:pt x="659218" y="478465"/>
                  </a:moveTo>
                  <a:cubicBezTo>
                    <a:pt x="448339" y="390746"/>
                    <a:pt x="237460" y="303028"/>
                    <a:pt x="127590" y="223284"/>
                  </a:cubicBezTo>
                  <a:cubicBezTo>
                    <a:pt x="17720" y="143540"/>
                    <a:pt x="8860" y="71770"/>
                    <a:pt x="0" y="0"/>
                  </a:cubicBezTo>
                </a:path>
              </a:pathLst>
            </a:custGeom>
            <a:noFill/>
            <a:ln w="12700" cap="flat" cmpd="sng" algn="ctr">
              <a:solidFill>
                <a:schemeClr val="tx1"/>
              </a:solidFill>
              <a:prstDash val="dash"/>
              <a:round/>
              <a:headEnd type="none" w="med" len="med"/>
              <a:tailEnd type="arrow" w="med" len="med"/>
            </a:ln>
            <a:effectLst/>
          </p:spPr>
          <p:txBody>
            <a:bodyPr rtlCol="0" anchor="ctr"/>
            <a:lstStyle/>
            <a:p>
              <a:pPr algn="ctr"/>
              <a:endParaRPr lang="es-ES"/>
            </a:p>
          </p:txBody>
        </p:sp>
        <p:sp>
          <p:nvSpPr>
            <p:cNvPr id="36" name="35 Forma libre"/>
            <p:cNvSpPr/>
            <p:nvPr/>
          </p:nvSpPr>
          <p:spPr bwMode="auto">
            <a:xfrm rot="15130489">
              <a:off x="7750219" y="6139305"/>
              <a:ext cx="395573" cy="202554"/>
            </a:xfrm>
            <a:custGeom>
              <a:avLst/>
              <a:gdLst>
                <a:gd name="connsiteX0" fmla="*/ 659218 w 659218"/>
                <a:gd name="connsiteY0" fmla="*/ 478465 h 478465"/>
                <a:gd name="connsiteX1" fmla="*/ 127590 w 659218"/>
                <a:gd name="connsiteY1" fmla="*/ 223284 h 478465"/>
                <a:gd name="connsiteX2" fmla="*/ 0 w 659218"/>
                <a:gd name="connsiteY2" fmla="*/ 0 h 478465"/>
              </a:gdLst>
              <a:ahLst/>
              <a:cxnLst>
                <a:cxn ang="0">
                  <a:pos x="connsiteX0" y="connsiteY0"/>
                </a:cxn>
                <a:cxn ang="0">
                  <a:pos x="connsiteX1" y="connsiteY1"/>
                </a:cxn>
                <a:cxn ang="0">
                  <a:pos x="connsiteX2" y="connsiteY2"/>
                </a:cxn>
              </a:cxnLst>
              <a:rect l="l" t="t" r="r" b="b"/>
              <a:pathLst>
                <a:path w="659218" h="478465">
                  <a:moveTo>
                    <a:pt x="659218" y="478465"/>
                  </a:moveTo>
                  <a:cubicBezTo>
                    <a:pt x="448339" y="390746"/>
                    <a:pt x="237460" y="303028"/>
                    <a:pt x="127590" y="223284"/>
                  </a:cubicBezTo>
                  <a:cubicBezTo>
                    <a:pt x="17720" y="143540"/>
                    <a:pt x="8860" y="71770"/>
                    <a:pt x="0" y="0"/>
                  </a:cubicBezTo>
                </a:path>
              </a:pathLst>
            </a:custGeom>
            <a:noFill/>
            <a:ln w="12700" cap="flat" cmpd="sng" algn="ctr">
              <a:solidFill>
                <a:schemeClr val="tx1"/>
              </a:solidFill>
              <a:prstDash val="dash"/>
              <a:round/>
              <a:headEnd type="none" w="med" len="med"/>
              <a:tailEnd type="arrow" w="med" len="med"/>
            </a:ln>
            <a:effectLst/>
          </p:spPr>
          <p:txBody>
            <a:bodyPr rtlCol="0" anchor="ctr"/>
            <a:lstStyle/>
            <a:p>
              <a:pPr algn="ctr"/>
              <a:endParaRPr lang="es-ES"/>
            </a:p>
          </p:txBody>
        </p:sp>
        <p:sp>
          <p:nvSpPr>
            <p:cNvPr id="37" name="36 Forma libre"/>
            <p:cNvSpPr/>
            <p:nvPr/>
          </p:nvSpPr>
          <p:spPr bwMode="auto">
            <a:xfrm rot="16598947">
              <a:off x="7220415" y="5512675"/>
              <a:ext cx="86763" cy="859832"/>
            </a:xfrm>
            <a:custGeom>
              <a:avLst/>
              <a:gdLst>
                <a:gd name="connsiteX0" fmla="*/ 659218 w 659218"/>
                <a:gd name="connsiteY0" fmla="*/ 478465 h 478465"/>
                <a:gd name="connsiteX1" fmla="*/ 127590 w 659218"/>
                <a:gd name="connsiteY1" fmla="*/ 223284 h 478465"/>
                <a:gd name="connsiteX2" fmla="*/ 0 w 659218"/>
                <a:gd name="connsiteY2" fmla="*/ 0 h 478465"/>
              </a:gdLst>
              <a:ahLst/>
              <a:cxnLst>
                <a:cxn ang="0">
                  <a:pos x="connsiteX0" y="connsiteY0"/>
                </a:cxn>
                <a:cxn ang="0">
                  <a:pos x="connsiteX1" y="connsiteY1"/>
                </a:cxn>
                <a:cxn ang="0">
                  <a:pos x="connsiteX2" y="connsiteY2"/>
                </a:cxn>
              </a:cxnLst>
              <a:rect l="l" t="t" r="r" b="b"/>
              <a:pathLst>
                <a:path w="659218" h="478465">
                  <a:moveTo>
                    <a:pt x="659218" y="478465"/>
                  </a:moveTo>
                  <a:cubicBezTo>
                    <a:pt x="448339" y="390746"/>
                    <a:pt x="237460" y="303028"/>
                    <a:pt x="127590" y="223284"/>
                  </a:cubicBezTo>
                  <a:cubicBezTo>
                    <a:pt x="17720" y="143540"/>
                    <a:pt x="8860" y="71770"/>
                    <a:pt x="0" y="0"/>
                  </a:cubicBezTo>
                </a:path>
              </a:pathLst>
            </a:custGeom>
            <a:noFill/>
            <a:ln w="12700" cap="flat" cmpd="sng" algn="ctr">
              <a:solidFill>
                <a:schemeClr val="tx1"/>
              </a:solidFill>
              <a:prstDash val="dash"/>
              <a:round/>
              <a:headEnd type="none" w="med" len="med"/>
              <a:tailEnd type="arrow" w="med" len="med"/>
            </a:ln>
            <a:effectLst/>
          </p:spPr>
          <p:txBody>
            <a:bodyPr rtlCol="0" anchor="ctr"/>
            <a:lstStyle/>
            <a:p>
              <a:pPr algn="ctr"/>
              <a:endParaRPr lang="es-ES"/>
            </a:p>
          </p:txBody>
        </p:sp>
        <p:cxnSp>
          <p:nvCxnSpPr>
            <p:cNvPr id="38" name="37 Conector recto de flecha"/>
            <p:cNvCxnSpPr>
              <a:stCxn id="31" idx="5"/>
              <a:endCxn id="27" idx="5"/>
            </p:cNvCxnSpPr>
            <p:nvPr/>
          </p:nvCxnSpPr>
          <p:spPr bwMode="auto">
            <a:xfrm>
              <a:off x="7381139" y="5137059"/>
              <a:ext cx="422024" cy="606410"/>
            </a:xfrm>
            <a:prstGeom prst="straightConnector1">
              <a:avLst/>
            </a:prstGeom>
            <a:solidFill>
              <a:schemeClr val="accent2"/>
            </a:solidFill>
            <a:ln w="15875" cap="flat" cmpd="sng" algn="ctr">
              <a:solidFill>
                <a:schemeClr val="tx1"/>
              </a:solidFill>
              <a:prstDash val="sysDot"/>
              <a:round/>
              <a:headEnd type="none" w="med" len="med"/>
              <a:tailEnd type="arrow"/>
            </a:ln>
            <a:effectLst/>
          </p:spPr>
        </p:cxnSp>
        <p:cxnSp>
          <p:nvCxnSpPr>
            <p:cNvPr id="39" name="38 Conector recto de flecha"/>
            <p:cNvCxnSpPr>
              <a:stCxn id="29" idx="3"/>
              <a:endCxn id="27" idx="3"/>
            </p:cNvCxnSpPr>
            <p:nvPr/>
          </p:nvCxnSpPr>
          <p:spPr bwMode="auto">
            <a:xfrm flipH="1">
              <a:off x="7973663" y="5137059"/>
              <a:ext cx="534402" cy="606410"/>
            </a:xfrm>
            <a:prstGeom prst="straightConnector1">
              <a:avLst/>
            </a:prstGeom>
            <a:solidFill>
              <a:schemeClr val="accent2"/>
            </a:solidFill>
            <a:ln w="15875" cap="flat" cmpd="sng" algn="ctr">
              <a:solidFill>
                <a:schemeClr val="tx1"/>
              </a:solidFill>
              <a:prstDash val="sysDot"/>
              <a:round/>
              <a:headEnd type="none" w="med" len="med"/>
              <a:tailEnd type="arrow"/>
            </a:ln>
            <a:effectLst/>
          </p:spPr>
        </p:cxnSp>
        <p:cxnSp>
          <p:nvCxnSpPr>
            <p:cNvPr id="40" name="39 Conector recto de flecha"/>
            <p:cNvCxnSpPr>
              <a:stCxn id="32" idx="2"/>
              <a:endCxn id="27" idx="1"/>
            </p:cNvCxnSpPr>
            <p:nvPr/>
          </p:nvCxnSpPr>
          <p:spPr bwMode="auto">
            <a:xfrm flipH="1">
              <a:off x="7973663" y="5657978"/>
              <a:ext cx="1162341" cy="255991"/>
            </a:xfrm>
            <a:prstGeom prst="straightConnector1">
              <a:avLst/>
            </a:prstGeom>
            <a:solidFill>
              <a:schemeClr val="accent2"/>
            </a:solidFill>
            <a:ln w="15875" cap="flat" cmpd="sng" algn="ctr">
              <a:solidFill>
                <a:schemeClr val="tx1"/>
              </a:solidFill>
              <a:prstDash val="sysDot"/>
              <a:round/>
              <a:headEnd type="none" w="med" len="med"/>
              <a:tailEnd type="arrow"/>
            </a:ln>
            <a:effectLst/>
          </p:spPr>
        </p:cxnSp>
        <p:cxnSp>
          <p:nvCxnSpPr>
            <p:cNvPr id="41" name="40 Conector recto de flecha"/>
            <p:cNvCxnSpPr>
              <a:stCxn id="30" idx="7"/>
              <a:endCxn id="27" idx="0"/>
            </p:cNvCxnSpPr>
            <p:nvPr/>
          </p:nvCxnSpPr>
          <p:spPr bwMode="auto">
            <a:xfrm flipV="1">
              <a:off x="7813187" y="5949280"/>
              <a:ext cx="75226" cy="458721"/>
            </a:xfrm>
            <a:prstGeom prst="straightConnector1">
              <a:avLst/>
            </a:prstGeom>
            <a:solidFill>
              <a:schemeClr val="accent2"/>
            </a:solidFill>
            <a:ln w="15875" cap="flat" cmpd="sng" algn="ctr">
              <a:solidFill>
                <a:schemeClr val="tx1"/>
              </a:solidFill>
              <a:prstDash val="sysDot"/>
              <a:round/>
              <a:headEnd type="none" w="med" len="med"/>
              <a:tailEnd type="arrow"/>
            </a:ln>
            <a:effectLst/>
          </p:spPr>
        </p:cxnSp>
        <p:cxnSp>
          <p:nvCxnSpPr>
            <p:cNvPr id="42" name="41 Conector recto de flecha"/>
            <p:cNvCxnSpPr>
              <a:stCxn id="28" idx="6"/>
              <a:endCxn id="27" idx="6"/>
            </p:cNvCxnSpPr>
            <p:nvPr/>
          </p:nvCxnSpPr>
          <p:spPr bwMode="auto">
            <a:xfrm>
              <a:off x="6831748" y="5808534"/>
              <a:ext cx="936104" cy="20185"/>
            </a:xfrm>
            <a:prstGeom prst="straightConnector1">
              <a:avLst/>
            </a:prstGeom>
            <a:solidFill>
              <a:schemeClr val="accent2"/>
            </a:solidFill>
            <a:ln w="15875" cap="flat" cmpd="sng" algn="ctr">
              <a:solidFill>
                <a:schemeClr val="tx1"/>
              </a:solidFill>
              <a:prstDash val="sysDot"/>
              <a:round/>
              <a:headEnd type="none" w="med" len="med"/>
              <a:tailEnd type="arrow"/>
            </a:ln>
            <a:effectLst/>
          </p:spPr>
        </p:cxnSp>
      </p:grpSp>
      <p:sp>
        <p:nvSpPr>
          <p:cNvPr id="43" name="42 Elipse"/>
          <p:cNvSpPr>
            <a:spLocks noChangeAspect="1"/>
          </p:cNvSpPr>
          <p:nvPr/>
        </p:nvSpPr>
        <p:spPr bwMode="auto">
          <a:xfrm>
            <a:off x="849740" y="5103895"/>
            <a:ext cx="126901" cy="137476"/>
          </a:xfrm>
          <a:prstGeom prst="ellipse">
            <a:avLst/>
          </a:prstGeom>
          <a:solidFill>
            <a:schemeClr val="accent5"/>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44" name="43 Rectángulo"/>
          <p:cNvSpPr/>
          <p:nvPr/>
        </p:nvSpPr>
        <p:spPr>
          <a:xfrm>
            <a:off x="277202" y="4697328"/>
            <a:ext cx="604653" cy="338554"/>
          </a:xfrm>
          <a:prstGeom prst="rect">
            <a:avLst/>
          </a:prstGeom>
        </p:spPr>
        <p:txBody>
          <a:bodyPr wrap="none">
            <a:spAutoFit/>
          </a:bodyPr>
          <a:lstStyle/>
          <a:p>
            <a:pPr algn="l"/>
            <a:r>
              <a:rPr lang="en-US" sz="1600" dirty="0"/>
              <a:t>BSC</a:t>
            </a:r>
            <a:endParaRPr lang="es-ES" sz="1600" dirty="0"/>
          </a:p>
        </p:txBody>
      </p:sp>
      <p:sp>
        <p:nvSpPr>
          <p:cNvPr id="45" name="44 Rectángulo"/>
          <p:cNvSpPr/>
          <p:nvPr/>
        </p:nvSpPr>
        <p:spPr>
          <a:xfrm>
            <a:off x="275721" y="5006846"/>
            <a:ext cx="582211" cy="338554"/>
          </a:xfrm>
          <a:prstGeom prst="rect">
            <a:avLst/>
          </a:prstGeom>
        </p:spPr>
        <p:txBody>
          <a:bodyPr wrap="none">
            <a:spAutoFit/>
          </a:bodyPr>
          <a:lstStyle/>
          <a:p>
            <a:pPr algn="l"/>
            <a:r>
              <a:rPr lang="en-US" sz="1600" dirty="0"/>
              <a:t>BTS</a:t>
            </a:r>
            <a:endParaRPr lang="es-ES" sz="1600" dirty="0"/>
          </a:p>
        </p:txBody>
      </p:sp>
      <p:sp>
        <p:nvSpPr>
          <p:cNvPr id="46" name="45 Elipse"/>
          <p:cNvSpPr>
            <a:spLocks noChangeAspect="1"/>
          </p:cNvSpPr>
          <p:nvPr/>
        </p:nvSpPr>
        <p:spPr bwMode="auto">
          <a:xfrm flipH="1" flipV="1">
            <a:off x="849741" y="4815864"/>
            <a:ext cx="160125" cy="173469"/>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cxnSp>
        <p:nvCxnSpPr>
          <p:cNvPr id="50" name="49 Conector recto de flecha"/>
          <p:cNvCxnSpPr/>
          <p:nvPr/>
        </p:nvCxnSpPr>
        <p:spPr bwMode="auto">
          <a:xfrm>
            <a:off x="317989" y="5417408"/>
            <a:ext cx="664689" cy="0"/>
          </a:xfrm>
          <a:prstGeom prst="straightConnector1">
            <a:avLst/>
          </a:prstGeom>
          <a:noFill/>
          <a:ln w="12700" cap="flat" cmpd="sng" algn="ctr">
            <a:solidFill>
              <a:schemeClr val="tx1"/>
            </a:solidFill>
            <a:prstDash val="dash"/>
            <a:round/>
            <a:headEnd type="none" w="med" len="med"/>
            <a:tailEnd type="arrow" w="med" len="med"/>
          </a:ln>
          <a:effectLst/>
        </p:spPr>
      </p:cxnSp>
      <p:cxnSp>
        <p:nvCxnSpPr>
          <p:cNvPr id="52" name="51 Conector recto de flecha"/>
          <p:cNvCxnSpPr/>
          <p:nvPr/>
        </p:nvCxnSpPr>
        <p:spPr bwMode="auto">
          <a:xfrm>
            <a:off x="318515" y="5921464"/>
            <a:ext cx="664615" cy="0"/>
          </a:xfrm>
          <a:prstGeom prst="straightConnector1">
            <a:avLst/>
          </a:prstGeom>
          <a:solidFill>
            <a:schemeClr val="accent2"/>
          </a:solidFill>
          <a:ln w="15875" cap="flat" cmpd="sng" algn="ctr">
            <a:solidFill>
              <a:schemeClr val="tx1"/>
            </a:solidFill>
            <a:prstDash val="sysDot"/>
            <a:round/>
            <a:headEnd type="none" w="med" len="med"/>
            <a:tailEnd type="arrow"/>
          </a:ln>
          <a:effectLst/>
        </p:spPr>
      </p:cxnSp>
      <p:sp>
        <p:nvSpPr>
          <p:cNvPr id="55" name="54 Rectángulo"/>
          <p:cNvSpPr/>
          <p:nvPr/>
        </p:nvSpPr>
        <p:spPr>
          <a:xfrm>
            <a:off x="270818" y="5489417"/>
            <a:ext cx="4299575" cy="307777"/>
          </a:xfrm>
          <a:prstGeom prst="rect">
            <a:avLst/>
          </a:prstGeom>
        </p:spPr>
        <p:txBody>
          <a:bodyPr wrap="none">
            <a:spAutoFit/>
          </a:bodyPr>
          <a:lstStyle/>
          <a:p>
            <a:pPr algn="l"/>
            <a:r>
              <a:rPr lang="en-US" sz="1400" b="1" dirty="0" smtClean="0"/>
              <a:t>Instructions in order to allocate radio </a:t>
            </a:r>
            <a:r>
              <a:rPr lang="en-US" sz="1400" b="1" dirty="0"/>
              <a:t>resources </a:t>
            </a:r>
            <a:endParaRPr lang="es-ES" sz="1400" b="1" dirty="0"/>
          </a:p>
        </p:txBody>
      </p:sp>
      <p:sp>
        <p:nvSpPr>
          <p:cNvPr id="56" name="55 Rectángulo"/>
          <p:cNvSpPr/>
          <p:nvPr/>
        </p:nvSpPr>
        <p:spPr>
          <a:xfrm>
            <a:off x="252046" y="5976999"/>
            <a:ext cx="3425938" cy="307777"/>
          </a:xfrm>
          <a:prstGeom prst="rect">
            <a:avLst/>
          </a:prstGeom>
        </p:spPr>
        <p:txBody>
          <a:bodyPr wrap="none">
            <a:spAutoFit/>
          </a:bodyPr>
          <a:lstStyle/>
          <a:p>
            <a:pPr algn="l"/>
            <a:r>
              <a:rPr lang="en-US" sz="1400" b="1" dirty="0" smtClean="0"/>
              <a:t>Raw data provided by the BTS service</a:t>
            </a:r>
            <a:endParaRPr lang="es-ES" sz="1400" b="1" dirty="0"/>
          </a:p>
        </p:txBody>
      </p:sp>
      <p:grpSp>
        <p:nvGrpSpPr>
          <p:cNvPr id="63" name="62 Grupo"/>
          <p:cNvGrpSpPr/>
          <p:nvPr/>
        </p:nvGrpSpPr>
        <p:grpSpPr>
          <a:xfrm>
            <a:off x="4401962" y="4913352"/>
            <a:ext cx="2143536" cy="432048"/>
            <a:chOff x="4829485" y="5092477"/>
            <a:chExt cx="2322164" cy="432048"/>
          </a:xfrm>
        </p:grpSpPr>
        <p:cxnSp>
          <p:nvCxnSpPr>
            <p:cNvPr id="59" name="58 Conector recto"/>
            <p:cNvCxnSpPr/>
            <p:nvPr/>
          </p:nvCxnSpPr>
          <p:spPr bwMode="auto">
            <a:xfrm rot="21093344">
              <a:off x="4869677" y="5092477"/>
              <a:ext cx="2088000" cy="0"/>
            </a:xfrm>
            <a:prstGeom prst="line">
              <a:avLst/>
            </a:prstGeom>
            <a:solidFill>
              <a:schemeClr val="accent2"/>
            </a:solidFill>
            <a:ln w="9525" cap="flat" cmpd="sng" algn="ctr">
              <a:solidFill>
                <a:schemeClr val="tx1"/>
              </a:solidFill>
              <a:prstDash val="sysDot"/>
              <a:round/>
              <a:headEnd type="none" w="med" len="med"/>
              <a:tailEnd type="none" w="med" len="med"/>
            </a:ln>
            <a:effectLst/>
          </p:spPr>
        </p:cxnSp>
        <p:sp>
          <p:nvSpPr>
            <p:cNvPr id="60" name="59 Rectángulo"/>
            <p:cNvSpPr/>
            <p:nvPr/>
          </p:nvSpPr>
          <p:spPr>
            <a:xfrm rot="21057159">
              <a:off x="4829485" y="5125298"/>
              <a:ext cx="2322164" cy="338554"/>
            </a:xfrm>
            <a:prstGeom prst="rect">
              <a:avLst/>
            </a:prstGeom>
          </p:spPr>
          <p:txBody>
            <a:bodyPr wrap="none">
              <a:spAutoFit/>
            </a:bodyPr>
            <a:lstStyle/>
            <a:p>
              <a:r>
                <a:rPr lang="en-US" sz="1600" dirty="0" smtClean="0"/>
                <a:t>Diagram: BSC &amp; BTS</a:t>
              </a:r>
              <a:endParaRPr lang="es-ES" sz="1600" dirty="0"/>
            </a:p>
          </p:txBody>
        </p:sp>
        <p:cxnSp>
          <p:nvCxnSpPr>
            <p:cNvPr id="61" name="60 Conector recto"/>
            <p:cNvCxnSpPr/>
            <p:nvPr/>
          </p:nvCxnSpPr>
          <p:spPr bwMode="auto">
            <a:xfrm rot="21093344">
              <a:off x="4941683" y="5524525"/>
              <a:ext cx="2088000" cy="0"/>
            </a:xfrm>
            <a:prstGeom prst="line">
              <a:avLst/>
            </a:prstGeom>
            <a:solidFill>
              <a:schemeClr val="accent2"/>
            </a:solidFill>
            <a:ln w="9525" cap="flat" cmpd="sng" algn="ctr">
              <a:solidFill>
                <a:schemeClr val="tx1"/>
              </a:solidFill>
              <a:prstDash val="sysDot"/>
              <a:round/>
              <a:headEnd type="none" w="med" len="med"/>
              <a:tailEnd type="none" w="med" len="med"/>
            </a:ln>
            <a:effectLst/>
          </p:spPr>
        </p:cxnSp>
      </p:grpSp>
      <p:cxnSp>
        <p:nvCxnSpPr>
          <p:cNvPr id="64" name="63 Conector recto de flecha"/>
          <p:cNvCxnSpPr/>
          <p:nvPr/>
        </p:nvCxnSpPr>
        <p:spPr bwMode="auto">
          <a:xfrm>
            <a:off x="252046" y="3833232"/>
            <a:ext cx="8706462" cy="0"/>
          </a:xfrm>
          <a:prstGeom prst="straightConnector1">
            <a:avLst/>
          </a:prstGeom>
          <a:solidFill>
            <a:schemeClr val="accent2"/>
          </a:solidFill>
          <a:ln w="31750" cap="flat" cmpd="sng" algn="ctr">
            <a:solidFill>
              <a:schemeClr val="accent2">
                <a:lumMod val="60000"/>
                <a:lumOff val="40000"/>
              </a:schemeClr>
            </a:solidFill>
            <a:prstDash val="solid"/>
            <a:round/>
            <a:headEnd type="none" w="med" len="med"/>
            <a:tailEnd type="none"/>
          </a:ln>
          <a:effectLst/>
        </p:spPr>
      </p:cxnSp>
    </p:spTree>
    <p:extLst>
      <p:ext uri="{BB962C8B-B14F-4D97-AF65-F5344CB8AC3E}">
        <p14:creationId xmlns:p14="http://schemas.microsoft.com/office/powerpoint/2010/main" val="49931582"/>
      </p:ext>
    </p:extLst>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0598" y="3577002"/>
            <a:ext cx="5193069" cy="276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 name="99 Redondear rectángulo de esquina del mismo lado"/>
          <p:cNvSpPr/>
          <p:nvPr/>
        </p:nvSpPr>
        <p:spPr>
          <a:xfrm rot="5400000">
            <a:off x="897086" y="3465399"/>
            <a:ext cx="1368152" cy="2658231"/>
          </a:xfrm>
          <a:prstGeom prst="round2SameRect">
            <a:avLst/>
          </a:prstGeom>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99" name="98 Redondear rectángulo de esquina del mismo lado"/>
          <p:cNvSpPr/>
          <p:nvPr/>
        </p:nvSpPr>
        <p:spPr>
          <a:xfrm rot="5400000">
            <a:off x="6491358" y="808422"/>
            <a:ext cx="1944218" cy="2858026"/>
          </a:xfrm>
          <a:prstGeom prst="round2SameRect">
            <a:avLst/>
          </a:prstGeom>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42" name="41 Elipse"/>
          <p:cNvSpPr/>
          <p:nvPr/>
        </p:nvSpPr>
        <p:spPr bwMode="auto">
          <a:xfrm>
            <a:off x="1227296" y="2201432"/>
            <a:ext cx="66469" cy="72008"/>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grpSp>
        <p:nvGrpSpPr>
          <p:cNvPr id="78" name="77 Grupo"/>
          <p:cNvGrpSpPr/>
          <p:nvPr/>
        </p:nvGrpSpPr>
        <p:grpSpPr>
          <a:xfrm>
            <a:off x="1094358" y="1265328"/>
            <a:ext cx="3722260" cy="2016224"/>
            <a:chOff x="2072680" y="1499785"/>
            <a:chExt cx="3456384" cy="1870043"/>
          </a:xfrm>
        </p:grpSpPr>
        <p:sp>
          <p:nvSpPr>
            <p:cNvPr id="30" name="29 Rectángulo"/>
            <p:cNvSpPr/>
            <p:nvPr/>
          </p:nvSpPr>
          <p:spPr bwMode="auto">
            <a:xfrm>
              <a:off x="2072680" y="1556792"/>
              <a:ext cx="3456384" cy="1800200"/>
            </a:xfrm>
            <a:prstGeom prst="rect">
              <a:avLst/>
            </a:prstGeom>
            <a:solidFill>
              <a:schemeClr val="bg1"/>
            </a:solidFill>
            <a:ln w="222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pic>
          <p:nvPicPr>
            <p:cNvPr id="28"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1044204">
              <a:off x="2275495" y="1499785"/>
              <a:ext cx="3021902" cy="187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Text Box 7"/>
          <p:cNvSpPr txBox="1">
            <a:spLocks noChangeArrowheads="1"/>
          </p:cNvSpPr>
          <p:nvPr/>
        </p:nvSpPr>
        <p:spPr bwMode="auto">
          <a:xfrm>
            <a:off x="1377496" y="468884"/>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kern="0" dirty="0" smtClean="0">
                <a:solidFill>
                  <a:srgbClr val="0070C0"/>
                </a:solidFill>
              </a:rPr>
              <a:t>Telco. Infrastructure: general </a:t>
            </a:r>
            <a:r>
              <a:rPr lang="en-US" sz="1600" b="1" kern="0" dirty="0" smtClean="0">
                <a:solidFill>
                  <a:srgbClr val="0070C0"/>
                </a:solidFill>
              </a:rPr>
              <a:t>hierarchy </a:t>
            </a:r>
            <a:endParaRPr lang="en-US" sz="1600" kern="0" dirty="0">
              <a:solidFill>
                <a:srgbClr val="0070C0"/>
              </a:solidFill>
            </a:endParaRPr>
          </a:p>
        </p:txBody>
      </p:sp>
      <p:sp>
        <p:nvSpPr>
          <p:cNvPr id="6" name="5 CuadroTexto"/>
          <p:cNvSpPr txBox="1"/>
          <p:nvPr/>
        </p:nvSpPr>
        <p:spPr>
          <a:xfrm>
            <a:off x="252047" y="833057"/>
            <a:ext cx="8707315" cy="338554"/>
          </a:xfrm>
          <a:prstGeom prst="rect">
            <a:avLst/>
          </a:prstGeom>
          <a:noFill/>
        </p:spPr>
        <p:txBody>
          <a:bodyPr wrap="square" rtlCol="0">
            <a:spAutoFit/>
          </a:bodyPr>
          <a:lstStyle/>
          <a:p>
            <a:pPr algn="l"/>
            <a:r>
              <a:rPr lang="en-US" sz="1600" dirty="0" smtClean="0"/>
              <a:t>A regional telecommunication network is a set of BSCs with its correspondent BTS.</a:t>
            </a:r>
            <a:endParaRPr lang="en-US" sz="1600" dirty="0"/>
          </a:p>
        </p:txBody>
      </p:sp>
      <p:sp>
        <p:nvSpPr>
          <p:cNvPr id="31" name="30 Rectángulo redondeado"/>
          <p:cNvSpPr/>
          <p:nvPr/>
        </p:nvSpPr>
        <p:spPr bwMode="auto">
          <a:xfrm>
            <a:off x="6034317" y="1625365"/>
            <a:ext cx="2725638" cy="720080"/>
          </a:xfrm>
          <a:prstGeom prst="roundRect">
            <a:avLst>
              <a:gd name="adj" fmla="val 17683"/>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32" name="31 CuadroTexto"/>
          <p:cNvSpPr txBox="1"/>
          <p:nvPr/>
        </p:nvSpPr>
        <p:spPr>
          <a:xfrm>
            <a:off x="6034729" y="1265325"/>
            <a:ext cx="1927073" cy="338554"/>
          </a:xfrm>
          <a:prstGeom prst="rect">
            <a:avLst/>
          </a:prstGeom>
          <a:noFill/>
        </p:spPr>
        <p:txBody>
          <a:bodyPr wrap="square" rtlCol="0">
            <a:spAutoFit/>
          </a:bodyPr>
          <a:lstStyle/>
          <a:p>
            <a:pPr algn="l"/>
            <a:r>
              <a:rPr lang="en-US" sz="1600" dirty="0" smtClean="0"/>
              <a:t>High level’s KPI</a:t>
            </a:r>
            <a:endParaRPr lang="en-US" sz="1600" dirty="0"/>
          </a:p>
        </p:txBody>
      </p:sp>
      <p:sp>
        <p:nvSpPr>
          <p:cNvPr id="33" name="32 CuadroTexto"/>
          <p:cNvSpPr txBox="1"/>
          <p:nvPr/>
        </p:nvSpPr>
        <p:spPr>
          <a:xfrm>
            <a:off x="6101198" y="1697374"/>
            <a:ext cx="2525612" cy="584775"/>
          </a:xfrm>
          <a:prstGeom prst="rect">
            <a:avLst/>
          </a:prstGeom>
          <a:noFill/>
        </p:spPr>
        <p:txBody>
          <a:bodyPr wrap="square" rtlCol="0">
            <a:spAutoFit/>
          </a:bodyPr>
          <a:lstStyle/>
          <a:p>
            <a:pPr algn="l"/>
            <a:r>
              <a:rPr lang="en-US" sz="1600" dirty="0" smtClean="0">
                <a:solidFill>
                  <a:schemeClr val="bg1"/>
                </a:solidFill>
              </a:rPr>
              <a:t>General outlook of the network performance</a:t>
            </a:r>
            <a:endParaRPr lang="en-US" sz="1600" dirty="0">
              <a:solidFill>
                <a:schemeClr val="bg1"/>
              </a:solidFill>
            </a:endParaRPr>
          </a:p>
        </p:txBody>
      </p:sp>
      <p:sp>
        <p:nvSpPr>
          <p:cNvPr id="35" name="34 Rectángulo redondeado"/>
          <p:cNvSpPr/>
          <p:nvPr/>
        </p:nvSpPr>
        <p:spPr bwMode="auto">
          <a:xfrm>
            <a:off x="252574" y="4533194"/>
            <a:ext cx="2591235" cy="441340"/>
          </a:xfrm>
          <a:prstGeom prst="roundRect">
            <a:avLst>
              <a:gd name="adj" fmla="val 17683"/>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36" name="35 CuadroTexto"/>
          <p:cNvSpPr txBox="1"/>
          <p:nvPr/>
        </p:nvSpPr>
        <p:spPr>
          <a:xfrm>
            <a:off x="252436" y="4542486"/>
            <a:ext cx="1860604" cy="338554"/>
          </a:xfrm>
          <a:prstGeom prst="rect">
            <a:avLst/>
          </a:prstGeom>
          <a:noFill/>
        </p:spPr>
        <p:txBody>
          <a:bodyPr wrap="square" rtlCol="0">
            <a:spAutoFit/>
          </a:bodyPr>
          <a:lstStyle/>
          <a:p>
            <a:pPr algn="l"/>
            <a:r>
              <a:rPr lang="en-US" sz="1600" dirty="0" smtClean="0"/>
              <a:t>Operative’s KPI</a:t>
            </a:r>
            <a:endParaRPr lang="en-US" sz="1600" dirty="0"/>
          </a:p>
        </p:txBody>
      </p:sp>
      <p:sp>
        <p:nvSpPr>
          <p:cNvPr id="37" name="36 CuadroTexto"/>
          <p:cNvSpPr txBox="1"/>
          <p:nvPr/>
        </p:nvSpPr>
        <p:spPr>
          <a:xfrm>
            <a:off x="252573" y="4182446"/>
            <a:ext cx="2525612" cy="276999"/>
          </a:xfrm>
          <a:prstGeom prst="rect">
            <a:avLst/>
          </a:prstGeom>
          <a:noFill/>
        </p:spPr>
        <p:txBody>
          <a:bodyPr wrap="square" rtlCol="0">
            <a:spAutoFit/>
          </a:bodyPr>
          <a:lstStyle/>
          <a:p>
            <a:pPr algn="l"/>
            <a:r>
              <a:rPr lang="en-US" dirty="0" smtClean="0"/>
              <a:t>Infrastructure response</a:t>
            </a:r>
            <a:endParaRPr lang="en-US" dirty="0"/>
          </a:p>
        </p:txBody>
      </p:sp>
      <p:sp>
        <p:nvSpPr>
          <p:cNvPr id="80" name="79 Flecha derecha"/>
          <p:cNvSpPr/>
          <p:nvPr/>
        </p:nvSpPr>
        <p:spPr bwMode="auto">
          <a:xfrm>
            <a:off x="5032717" y="1841392"/>
            <a:ext cx="644852" cy="864096"/>
          </a:xfrm>
          <a:prstGeom prst="rightArrow">
            <a:avLst>
              <a:gd name="adj1" fmla="val 58264"/>
              <a:gd name="adj2" fmla="val 50000"/>
            </a:avLst>
          </a:prstGeom>
          <a:solidFill>
            <a:schemeClr val="bg1">
              <a:lumMod val="75000"/>
            </a:schemeClr>
          </a:soli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chemeClr val="tx2"/>
              </a:buClr>
            </a:pPr>
            <a:endParaRPr lang="es-ES" sz="1400" dirty="0"/>
          </a:p>
        </p:txBody>
      </p:sp>
      <p:sp>
        <p:nvSpPr>
          <p:cNvPr id="79" name="78 Rectángulo"/>
          <p:cNvSpPr/>
          <p:nvPr/>
        </p:nvSpPr>
        <p:spPr>
          <a:xfrm>
            <a:off x="2286758" y="1337336"/>
            <a:ext cx="2529860" cy="261610"/>
          </a:xfrm>
          <a:prstGeom prst="rect">
            <a:avLst/>
          </a:prstGeom>
          <a:ln>
            <a:solidFill>
              <a:schemeClr val="accent5"/>
            </a:solidFill>
          </a:ln>
        </p:spPr>
        <p:txBody>
          <a:bodyPr wrap="none">
            <a:spAutoFit/>
          </a:bodyPr>
          <a:lstStyle/>
          <a:p>
            <a:pPr algn="r"/>
            <a:r>
              <a:rPr lang="en-US" sz="1100" dirty="0" smtClean="0"/>
              <a:t>Regional </a:t>
            </a:r>
            <a:r>
              <a:rPr lang="en-US" sz="1100" dirty="0"/>
              <a:t>telecommunication network </a:t>
            </a:r>
            <a:endParaRPr lang="es-ES" sz="1100" dirty="0"/>
          </a:p>
        </p:txBody>
      </p:sp>
      <p:sp>
        <p:nvSpPr>
          <p:cNvPr id="87" name="86 CuadroTexto"/>
          <p:cNvSpPr txBox="1"/>
          <p:nvPr/>
        </p:nvSpPr>
        <p:spPr>
          <a:xfrm>
            <a:off x="6034454" y="2345445"/>
            <a:ext cx="2725615" cy="738664"/>
          </a:xfrm>
          <a:prstGeom prst="rect">
            <a:avLst/>
          </a:prstGeom>
          <a:noFill/>
        </p:spPr>
        <p:txBody>
          <a:bodyPr wrap="square" rtlCol="0">
            <a:spAutoFit/>
          </a:bodyPr>
          <a:lstStyle/>
          <a:p>
            <a:pPr algn="l"/>
            <a:r>
              <a:rPr lang="en-US" sz="1400" dirty="0" smtClean="0"/>
              <a:t>Performance measures from the aggregated data of the Regional Telco Network.</a:t>
            </a:r>
            <a:endParaRPr lang="en-US" sz="1400" dirty="0"/>
          </a:p>
        </p:txBody>
      </p:sp>
      <p:sp>
        <p:nvSpPr>
          <p:cNvPr id="89" name="88 CuadroTexto"/>
          <p:cNvSpPr txBox="1"/>
          <p:nvPr/>
        </p:nvSpPr>
        <p:spPr>
          <a:xfrm>
            <a:off x="252046" y="5026798"/>
            <a:ext cx="2725615" cy="307777"/>
          </a:xfrm>
          <a:prstGeom prst="rect">
            <a:avLst/>
          </a:prstGeom>
          <a:noFill/>
        </p:spPr>
        <p:txBody>
          <a:bodyPr wrap="square" rtlCol="0">
            <a:spAutoFit/>
          </a:bodyPr>
          <a:lstStyle/>
          <a:p>
            <a:pPr algn="l"/>
            <a:r>
              <a:rPr lang="en-US" sz="1400" dirty="0" smtClean="0"/>
              <a:t>Traffic use per each BTS</a:t>
            </a:r>
            <a:endParaRPr lang="en-US" sz="1400" dirty="0"/>
          </a:p>
        </p:txBody>
      </p:sp>
      <p:sp>
        <p:nvSpPr>
          <p:cNvPr id="88" name="87 CuadroTexto"/>
          <p:cNvSpPr txBox="1"/>
          <p:nvPr/>
        </p:nvSpPr>
        <p:spPr>
          <a:xfrm>
            <a:off x="1094358" y="2201433"/>
            <a:ext cx="465282" cy="246221"/>
          </a:xfrm>
          <a:prstGeom prst="rect">
            <a:avLst/>
          </a:prstGeom>
          <a:noFill/>
        </p:spPr>
        <p:txBody>
          <a:bodyPr wrap="square" rtlCol="0">
            <a:spAutoFit/>
          </a:bodyPr>
          <a:lstStyle/>
          <a:p>
            <a:pPr algn="l"/>
            <a:r>
              <a:rPr lang="es-ES" sz="1000" b="1" dirty="0" smtClean="0"/>
              <a:t>BTS</a:t>
            </a:r>
            <a:endParaRPr lang="es-ES" sz="1000" b="1" dirty="0"/>
          </a:p>
        </p:txBody>
      </p:sp>
      <p:sp>
        <p:nvSpPr>
          <p:cNvPr id="91" name="90 CuadroTexto"/>
          <p:cNvSpPr txBox="1"/>
          <p:nvPr/>
        </p:nvSpPr>
        <p:spPr>
          <a:xfrm>
            <a:off x="1692579" y="2353833"/>
            <a:ext cx="465282" cy="246221"/>
          </a:xfrm>
          <a:prstGeom prst="rect">
            <a:avLst/>
          </a:prstGeom>
          <a:noFill/>
        </p:spPr>
        <p:txBody>
          <a:bodyPr wrap="square" rtlCol="0">
            <a:spAutoFit/>
          </a:bodyPr>
          <a:lstStyle/>
          <a:p>
            <a:pPr algn="l"/>
            <a:r>
              <a:rPr lang="es-ES" sz="1000" b="1" dirty="0" smtClean="0"/>
              <a:t>BTS</a:t>
            </a:r>
            <a:endParaRPr lang="es-ES" sz="1000" b="1" dirty="0"/>
          </a:p>
        </p:txBody>
      </p:sp>
      <p:sp>
        <p:nvSpPr>
          <p:cNvPr id="92" name="91 CuadroTexto"/>
          <p:cNvSpPr txBox="1"/>
          <p:nvPr/>
        </p:nvSpPr>
        <p:spPr>
          <a:xfrm>
            <a:off x="1360234" y="1481353"/>
            <a:ext cx="465282" cy="246221"/>
          </a:xfrm>
          <a:prstGeom prst="rect">
            <a:avLst/>
          </a:prstGeom>
          <a:noFill/>
        </p:spPr>
        <p:txBody>
          <a:bodyPr wrap="square" rtlCol="0">
            <a:spAutoFit/>
          </a:bodyPr>
          <a:lstStyle/>
          <a:p>
            <a:pPr algn="l"/>
            <a:r>
              <a:rPr lang="es-ES" sz="1000" b="1" dirty="0" smtClean="0"/>
              <a:t>BTS</a:t>
            </a:r>
            <a:endParaRPr lang="es-ES" sz="1000" b="1" dirty="0"/>
          </a:p>
        </p:txBody>
      </p:sp>
      <p:sp>
        <p:nvSpPr>
          <p:cNvPr id="93" name="92 CuadroTexto"/>
          <p:cNvSpPr txBox="1"/>
          <p:nvPr/>
        </p:nvSpPr>
        <p:spPr>
          <a:xfrm>
            <a:off x="2556675" y="2531276"/>
            <a:ext cx="465282" cy="246221"/>
          </a:xfrm>
          <a:prstGeom prst="rect">
            <a:avLst/>
          </a:prstGeom>
          <a:noFill/>
        </p:spPr>
        <p:txBody>
          <a:bodyPr wrap="square" rtlCol="0">
            <a:spAutoFit/>
          </a:bodyPr>
          <a:lstStyle/>
          <a:p>
            <a:pPr algn="l"/>
            <a:r>
              <a:rPr lang="es-ES" sz="1000" b="1" dirty="0" smtClean="0"/>
              <a:t>BTS</a:t>
            </a:r>
            <a:endParaRPr lang="es-ES" sz="1000" b="1" dirty="0"/>
          </a:p>
        </p:txBody>
      </p:sp>
      <p:sp>
        <p:nvSpPr>
          <p:cNvPr id="94" name="93 CuadroTexto"/>
          <p:cNvSpPr txBox="1"/>
          <p:nvPr/>
        </p:nvSpPr>
        <p:spPr>
          <a:xfrm>
            <a:off x="3221364" y="2683676"/>
            <a:ext cx="465282" cy="246221"/>
          </a:xfrm>
          <a:prstGeom prst="rect">
            <a:avLst/>
          </a:prstGeom>
          <a:noFill/>
        </p:spPr>
        <p:txBody>
          <a:bodyPr wrap="square" rtlCol="0">
            <a:spAutoFit/>
          </a:bodyPr>
          <a:lstStyle/>
          <a:p>
            <a:pPr algn="l"/>
            <a:r>
              <a:rPr lang="es-ES" sz="1000" b="1" dirty="0" smtClean="0"/>
              <a:t>BTS</a:t>
            </a:r>
            <a:endParaRPr lang="es-ES" sz="1000" b="1" dirty="0"/>
          </a:p>
        </p:txBody>
      </p:sp>
      <p:sp>
        <p:nvSpPr>
          <p:cNvPr id="95" name="94 CuadroTexto"/>
          <p:cNvSpPr txBox="1"/>
          <p:nvPr/>
        </p:nvSpPr>
        <p:spPr>
          <a:xfrm>
            <a:off x="3886053" y="2891316"/>
            <a:ext cx="465282" cy="246221"/>
          </a:xfrm>
          <a:prstGeom prst="rect">
            <a:avLst/>
          </a:prstGeom>
          <a:noFill/>
        </p:spPr>
        <p:txBody>
          <a:bodyPr wrap="square" rtlCol="0">
            <a:spAutoFit/>
          </a:bodyPr>
          <a:lstStyle/>
          <a:p>
            <a:pPr algn="l"/>
            <a:r>
              <a:rPr lang="es-ES" sz="1000" b="1" dirty="0" smtClean="0"/>
              <a:t>BTS</a:t>
            </a:r>
            <a:endParaRPr lang="es-ES" sz="1000" b="1" dirty="0"/>
          </a:p>
        </p:txBody>
      </p:sp>
      <p:sp>
        <p:nvSpPr>
          <p:cNvPr id="96" name="95 CuadroTexto"/>
          <p:cNvSpPr txBox="1"/>
          <p:nvPr/>
        </p:nvSpPr>
        <p:spPr>
          <a:xfrm>
            <a:off x="4351335" y="1985409"/>
            <a:ext cx="465282" cy="246221"/>
          </a:xfrm>
          <a:prstGeom prst="rect">
            <a:avLst/>
          </a:prstGeom>
          <a:noFill/>
        </p:spPr>
        <p:txBody>
          <a:bodyPr wrap="square" rtlCol="0">
            <a:spAutoFit/>
          </a:bodyPr>
          <a:lstStyle/>
          <a:p>
            <a:pPr algn="l"/>
            <a:r>
              <a:rPr lang="es-ES" sz="1000" b="1" dirty="0" smtClean="0"/>
              <a:t>BTS</a:t>
            </a:r>
            <a:endParaRPr lang="es-ES" sz="1000" b="1" dirty="0"/>
          </a:p>
        </p:txBody>
      </p:sp>
      <p:sp>
        <p:nvSpPr>
          <p:cNvPr id="97" name="96 CuadroTexto"/>
          <p:cNvSpPr txBox="1"/>
          <p:nvPr/>
        </p:nvSpPr>
        <p:spPr>
          <a:xfrm>
            <a:off x="3819584" y="1769385"/>
            <a:ext cx="465282" cy="246221"/>
          </a:xfrm>
          <a:prstGeom prst="rect">
            <a:avLst/>
          </a:prstGeom>
          <a:noFill/>
        </p:spPr>
        <p:txBody>
          <a:bodyPr wrap="square" rtlCol="0">
            <a:spAutoFit/>
          </a:bodyPr>
          <a:lstStyle/>
          <a:p>
            <a:pPr algn="l"/>
            <a:r>
              <a:rPr lang="es-ES" sz="1000" b="1" dirty="0" smtClean="0"/>
              <a:t>BTS</a:t>
            </a:r>
            <a:endParaRPr lang="es-ES" sz="1000" b="1" dirty="0"/>
          </a:p>
        </p:txBody>
      </p:sp>
      <p:sp>
        <p:nvSpPr>
          <p:cNvPr id="98" name="97 CuadroTexto"/>
          <p:cNvSpPr txBox="1"/>
          <p:nvPr/>
        </p:nvSpPr>
        <p:spPr>
          <a:xfrm>
            <a:off x="2556675" y="1625369"/>
            <a:ext cx="465282" cy="246221"/>
          </a:xfrm>
          <a:prstGeom prst="rect">
            <a:avLst/>
          </a:prstGeom>
          <a:noFill/>
        </p:spPr>
        <p:txBody>
          <a:bodyPr wrap="square" rtlCol="0">
            <a:spAutoFit/>
          </a:bodyPr>
          <a:lstStyle/>
          <a:p>
            <a:pPr algn="l"/>
            <a:r>
              <a:rPr lang="es-ES" sz="1000" b="1" dirty="0" smtClean="0"/>
              <a:t>BTS</a:t>
            </a:r>
            <a:endParaRPr lang="es-ES" sz="1000" b="1" dirty="0"/>
          </a:p>
        </p:txBody>
      </p:sp>
      <p:sp>
        <p:nvSpPr>
          <p:cNvPr id="90" name="89 CuadroTexto"/>
          <p:cNvSpPr txBox="1"/>
          <p:nvPr/>
        </p:nvSpPr>
        <p:spPr>
          <a:xfrm>
            <a:off x="3375559" y="3409334"/>
            <a:ext cx="5436096" cy="338554"/>
          </a:xfrm>
          <a:prstGeom prst="rect">
            <a:avLst/>
          </a:prstGeom>
          <a:noFill/>
        </p:spPr>
        <p:txBody>
          <a:bodyPr wrap="square" rtlCol="0">
            <a:spAutoFit/>
          </a:bodyPr>
          <a:lstStyle/>
          <a:p>
            <a:r>
              <a:rPr lang="en-US" sz="1600" dirty="0" smtClean="0"/>
              <a:t>Time Series per BTS in the network</a:t>
            </a:r>
            <a:endParaRPr lang="en-US" sz="1600" dirty="0"/>
          </a:p>
        </p:txBody>
      </p:sp>
      <p:cxnSp>
        <p:nvCxnSpPr>
          <p:cNvPr id="102" name="101 Conector recto de flecha"/>
          <p:cNvCxnSpPr/>
          <p:nvPr/>
        </p:nvCxnSpPr>
        <p:spPr bwMode="auto">
          <a:xfrm>
            <a:off x="4207111" y="3747888"/>
            <a:ext cx="3655385" cy="0"/>
          </a:xfrm>
          <a:prstGeom prst="straightConnector1">
            <a:avLst/>
          </a:prstGeom>
          <a:solidFill>
            <a:schemeClr val="accent2"/>
          </a:solidFill>
          <a:ln w="31750" cap="flat" cmpd="sng" algn="ctr">
            <a:solidFill>
              <a:schemeClr val="accent5"/>
            </a:solidFill>
            <a:prstDash val="solid"/>
            <a:round/>
            <a:headEnd type="none" w="med" len="med"/>
            <a:tailEnd type="none"/>
          </a:ln>
          <a:effectLst/>
        </p:spPr>
      </p:cxnSp>
    </p:spTree>
    <p:extLst>
      <p:ext uri="{BB962C8B-B14F-4D97-AF65-F5344CB8AC3E}">
        <p14:creationId xmlns:p14="http://schemas.microsoft.com/office/powerpoint/2010/main" val="4025829634"/>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1392010" y="505460"/>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kern="0" dirty="0" smtClean="0">
                <a:solidFill>
                  <a:srgbClr val="0070C0"/>
                </a:solidFill>
              </a:rPr>
              <a:t>Telco. Infrastructure: general modeling (1 de 2)</a:t>
            </a:r>
            <a:endParaRPr lang="en-US" sz="1600" kern="0" dirty="0">
              <a:solidFill>
                <a:srgbClr val="0070C0"/>
              </a:solidFill>
            </a:endParaRPr>
          </a:p>
        </p:txBody>
      </p:sp>
      <p:sp>
        <p:nvSpPr>
          <p:cNvPr id="7" name="6 CuadroTexto"/>
          <p:cNvSpPr txBox="1"/>
          <p:nvPr/>
        </p:nvSpPr>
        <p:spPr>
          <a:xfrm>
            <a:off x="252047" y="857442"/>
            <a:ext cx="8707315" cy="584775"/>
          </a:xfrm>
          <a:prstGeom prst="rect">
            <a:avLst/>
          </a:prstGeom>
          <a:noFill/>
        </p:spPr>
        <p:txBody>
          <a:bodyPr wrap="square" rtlCol="0">
            <a:spAutoFit/>
          </a:bodyPr>
          <a:lstStyle/>
          <a:p>
            <a:pPr algn="l"/>
            <a:r>
              <a:rPr lang="en-US" sz="1600" dirty="0" smtClean="0"/>
              <a:t>A Time Series Estimation* per Operative KPI allows to have an estimation of a </a:t>
            </a:r>
            <a:r>
              <a:rPr lang="en-US" sz="1600" b="1" dirty="0" smtClean="0">
                <a:solidFill>
                  <a:srgbClr val="0070C0"/>
                </a:solidFill>
              </a:rPr>
              <a:t>statistical and/or operative tolerance threshold</a:t>
            </a:r>
            <a:r>
              <a:rPr lang="en-US" sz="1600" dirty="0" smtClean="0"/>
              <a:t>; additionally is possible to build a</a:t>
            </a:r>
            <a:r>
              <a:rPr lang="en-US" sz="1600" b="1" dirty="0" smtClean="0">
                <a:solidFill>
                  <a:srgbClr val="0070C0"/>
                </a:solidFill>
              </a:rPr>
              <a:t> forecasting per KPI</a:t>
            </a:r>
            <a:r>
              <a:rPr lang="en-US" sz="1600" dirty="0" smtClean="0"/>
              <a:t>.</a:t>
            </a:r>
            <a:endParaRPr lang="en-US" sz="1600" dirty="0"/>
          </a:p>
        </p:txBody>
      </p:sp>
      <p:sp>
        <p:nvSpPr>
          <p:cNvPr id="8" name="7 Rectángulo"/>
          <p:cNvSpPr/>
          <p:nvPr/>
        </p:nvSpPr>
        <p:spPr>
          <a:xfrm>
            <a:off x="232761" y="6145638"/>
            <a:ext cx="8677408" cy="338554"/>
          </a:xfrm>
          <a:prstGeom prst="rect">
            <a:avLst/>
          </a:prstGeom>
        </p:spPr>
        <p:txBody>
          <a:bodyPr wrap="square">
            <a:spAutoFit/>
          </a:bodyPr>
          <a:lstStyle/>
          <a:p>
            <a:pPr algn="l"/>
            <a:r>
              <a:rPr lang="en-US" sz="1600" b="1" dirty="0" smtClean="0"/>
              <a:t>*</a:t>
            </a:r>
            <a:r>
              <a:rPr lang="en-US" sz="1200" dirty="0" smtClean="0"/>
              <a:t> ARIMAX Time Series Modeling – note that the estimation will be hierarchical</a:t>
            </a:r>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984" y="1649753"/>
            <a:ext cx="4718767" cy="224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Flecha derecha"/>
          <p:cNvSpPr/>
          <p:nvPr/>
        </p:nvSpPr>
        <p:spPr bwMode="auto">
          <a:xfrm>
            <a:off x="5901516" y="2098659"/>
            <a:ext cx="265876" cy="1296144"/>
          </a:xfrm>
          <a:prstGeom prst="rightArrow">
            <a:avLst/>
          </a:prstGeom>
          <a:solidFill>
            <a:schemeClr val="bg1">
              <a:lumMod val="75000"/>
            </a:schemeClr>
          </a:soli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chemeClr val="tx2"/>
              </a:buClr>
            </a:pPr>
            <a:endParaRPr lang="es-ES" sz="1400" dirty="0" err="1"/>
          </a:p>
        </p:txBody>
      </p:sp>
      <p:sp>
        <p:nvSpPr>
          <p:cNvPr id="10" name="9 CuadroTexto"/>
          <p:cNvSpPr txBox="1"/>
          <p:nvPr/>
        </p:nvSpPr>
        <p:spPr>
          <a:xfrm>
            <a:off x="6300192" y="2386692"/>
            <a:ext cx="2060537" cy="461665"/>
          </a:xfrm>
          <a:prstGeom prst="rect">
            <a:avLst/>
          </a:prstGeom>
          <a:noFill/>
        </p:spPr>
        <p:txBody>
          <a:bodyPr wrap="square" rtlCol="0">
            <a:spAutoFit/>
          </a:bodyPr>
          <a:lstStyle/>
          <a:p>
            <a:r>
              <a:rPr lang="en-US" dirty="0" smtClean="0"/>
              <a:t>Traffic forecast: total &amp; per site</a:t>
            </a:r>
            <a:endParaRPr lang="en-US" dirty="0"/>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927" y="3970868"/>
            <a:ext cx="4652825" cy="2281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2 Flecha derecha"/>
          <p:cNvSpPr/>
          <p:nvPr/>
        </p:nvSpPr>
        <p:spPr bwMode="auto">
          <a:xfrm>
            <a:off x="5901378" y="4474923"/>
            <a:ext cx="265876" cy="1296144"/>
          </a:xfrm>
          <a:prstGeom prst="rightArrow">
            <a:avLst/>
          </a:prstGeom>
          <a:solidFill>
            <a:schemeClr val="bg1">
              <a:lumMod val="75000"/>
            </a:schemeClr>
          </a:soli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chemeClr val="tx2"/>
              </a:buClr>
            </a:pPr>
            <a:endParaRPr lang="es-ES" sz="1400" dirty="0" err="1"/>
          </a:p>
        </p:txBody>
      </p:sp>
      <p:sp>
        <p:nvSpPr>
          <p:cNvPr id="14" name="13 CuadroTexto"/>
          <p:cNvSpPr txBox="1"/>
          <p:nvPr/>
        </p:nvSpPr>
        <p:spPr>
          <a:xfrm>
            <a:off x="6300054" y="4762956"/>
            <a:ext cx="2060537" cy="461665"/>
          </a:xfrm>
          <a:prstGeom prst="rect">
            <a:avLst/>
          </a:prstGeom>
          <a:noFill/>
        </p:spPr>
        <p:txBody>
          <a:bodyPr wrap="square" rtlCol="0">
            <a:spAutoFit/>
          </a:bodyPr>
          <a:lstStyle/>
          <a:p>
            <a:pPr algn="ctr"/>
            <a:r>
              <a:rPr lang="en-US" dirty="0" smtClean="0"/>
              <a:t>Outliers detection and expected traffic</a:t>
            </a:r>
            <a:endParaRPr lang="en-US" dirty="0"/>
          </a:p>
        </p:txBody>
      </p:sp>
      <p:sp>
        <p:nvSpPr>
          <p:cNvPr id="11" name="10 Elipse"/>
          <p:cNvSpPr/>
          <p:nvPr/>
        </p:nvSpPr>
        <p:spPr bwMode="auto">
          <a:xfrm>
            <a:off x="6279577" y="2009792"/>
            <a:ext cx="1994068" cy="1368152"/>
          </a:xfrm>
          <a:prstGeom prst="ellipse">
            <a:avLst/>
          </a:prstGeom>
          <a:noFill/>
          <a:ln w="25400"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16" name="15 Elipse"/>
          <p:cNvSpPr/>
          <p:nvPr/>
        </p:nvSpPr>
        <p:spPr bwMode="auto">
          <a:xfrm>
            <a:off x="6219210" y="4400008"/>
            <a:ext cx="2068448" cy="1368152"/>
          </a:xfrm>
          <a:prstGeom prst="ellipse">
            <a:avLst/>
          </a:prstGeom>
          <a:noFill/>
          <a:ln w="25400"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Tree>
    <p:extLst>
      <p:ext uri="{BB962C8B-B14F-4D97-AF65-F5344CB8AC3E}">
        <p14:creationId xmlns:p14="http://schemas.microsoft.com/office/powerpoint/2010/main" val="4096108408"/>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7570" name="Group 2"/>
          <p:cNvGrpSpPr>
            <a:grpSpLocks/>
          </p:cNvGrpSpPr>
          <p:nvPr/>
        </p:nvGrpSpPr>
        <p:grpSpPr bwMode="auto">
          <a:xfrm>
            <a:off x="1254697" y="1395349"/>
            <a:ext cx="6831012" cy="3906838"/>
            <a:chOff x="775" y="1478"/>
            <a:chExt cx="4303" cy="2461"/>
          </a:xfrm>
        </p:grpSpPr>
        <p:sp>
          <p:nvSpPr>
            <p:cNvPr id="237571" name="Rectangle 3"/>
            <p:cNvSpPr>
              <a:spLocks noChangeArrowheads="1"/>
            </p:cNvSpPr>
            <p:nvPr/>
          </p:nvSpPr>
          <p:spPr bwMode="auto">
            <a:xfrm>
              <a:off x="2910" y="1478"/>
              <a:ext cx="2168" cy="1235"/>
            </a:xfrm>
            <a:prstGeom prst="rect">
              <a:avLst/>
            </a:prstGeom>
            <a:solidFill>
              <a:srgbClr val="00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7572" name="Rectangle 4"/>
            <p:cNvSpPr>
              <a:spLocks noChangeArrowheads="1"/>
            </p:cNvSpPr>
            <p:nvPr/>
          </p:nvSpPr>
          <p:spPr bwMode="auto">
            <a:xfrm>
              <a:off x="2910" y="2704"/>
              <a:ext cx="2168" cy="1235"/>
            </a:xfrm>
            <a:prstGeom prst="rect">
              <a:avLst/>
            </a:prstGeom>
            <a:solidFill>
              <a:srgbClr val="66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7573" name="Rectangle 5"/>
            <p:cNvSpPr>
              <a:spLocks noChangeArrowheads="1"/>
            </p:cNvSpPr>
            <p:nvPr/>
          </p:nvSpPr>
          <p:spPr bwMode="auto">
            <a:xfrm>
              <a:off x="775" y="2704"/>
              <a:ext cx="2167" cy="1235"/>
            </a:xfrm>
            <a:prstGeom prst="rect">
              <a:avLst/>
            </a:prstGeom>
            <a:solidFill>
              <a:srgbClr val="D6009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7574" name="Rectangle 6"/>
            <p:cNvSpPr>
              <a:spLocks noChangeArrowheads="1"/>
            </p:cNvSpPr>
            <p:nvPr/>
          </p:nvSpPr>
          <p:spPr bwMode="auto">
            <a:xfrm>
              <a:off x="775" y="1478"/>
              <a:ext cx="2168" cy="1235"/>
            </a:xfrm>
            <a:prstGeom prst="rect">
              <a:avLst/>
            </a:prstGeom>
            <a:solidFill>
              <a:srgbClr val="0000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7575" name="Rectangle 7"/>
            <p:cNvSpPr>
              <a:spLocks noChangeArrowheads="1"/>
            </p:cNvSpPr>
            <p:nvPr/>
          </p:nvSpPr>
          <p:spPr bwMode="auto">
            <a:xfrm>
              <a:off x="3487" y="1858"/>
              <a:ext cx="11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marL="279400" indent="-279400">
                <a:defRPr sz="2400">
                  <a:solidFill>
                    <a:schemeClr val="tx1"/>
                  </a:solidFill>
                  <a:latin typeface="Times New Roman" panose="02020603050405020304" pitchFamily="18" charset="0"/>
                </a:defRPr>
              </a:lvl1pPr>
              <a:lvl2pPr marL="4699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es-ES" sz="2800" dirty="0" smtClean="0">
                  <a:solidFill>
                    <a:srgbClr val="FFFFFF"/>
                  </a:solidFill>
                  <a:latin typeface="Arial" panose="020B0604020202020204" pitchFamily="34" charset="0"/>
                </a:rPr>
                <a:t>Optimize</a:t>
              </a:r>
              <a:endParaRPr lang="en-GB" altLang="es-ES" sz="3200" dirty="0">
                <a:solidFill>
                  <a:srgbClr val="FFFFFF"/>
                </a:solidFill>
                <a:latin typeface="Arial" panose="020B0604020202020204" pitchFamily="34" charset="0"/>
              </a:endParaRPr>
            </a:p>
          </p:txBody>
        </p:sp>
        <p:sp>
          <p:nvSpPr>
            <p:cNvPr id="237576" name="Rectangle 8"/>
            <p:cNvSpPr>
              <a:spLocks noChangeArrowheads="1"/>
            </p:cNvSpPr>
            <p:nvPr/>
          </p:nvSpPr>
          <p:spPr bwMode="auto">
            <a:xfrm>
              <a:off x="1319" y="1890"/>
              <a:ext cx="91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279400" indent="-279400">
                <a:defRPr sz="2400">
                  <a:solidFill>
                    <a:schemeClr val="tx1"/>
                  </a:solidFill>
                  <a:latin typeface="Times New Roman" panose="02020603050405020304" pitchFamily="18" charset="0"/>
                </a:defRPr>
              </a:lvl1pPr>
              <a:lvl2pPr marL="4699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es-ES" sz="2800" dirty="0" smtClean="0">
                  <a:solidFill>
                    <a:srgbClr val="FFFFFF"/>
                  </a:solidFill>
                  <a:latin typeface="Arial" panose="020B0604020202020204" pitchFamily="34" charset="0"/>
                </a:rPr>
                <a:t>Classify</a:t>
              </a:r>
              <a:endParaRPr lang="en-GB" altLang="es-ES" sz="3200" b="0" dirty="0">
                <a:solidFill>
                  <a:srgbClr val="FFFFFF"/>
                </a:solidFill>
                <a:latin typeface="Arial" panose="020B0604020202020204" pitchFamily="34" charset="0"/>
              </a:endParaRPr>
            </a:p>
          </p:txBody>
        </p:sp>
        <p:sp>
          <p:nvSpPr>
            <p:cNvPr id="237577" name="Rectangle 9"/>
            <p:cNvSpPr>
              <a:spLocks noChangeArrowheads="1"/>
            </p:cNvSpPr>
            <p:nvPr/>
          </p:nvSpPr>
          <p:spPr bwMode="auto">
            <a:xfrm>
              <a:off x="3425" y="3133"/>
              <a:ext cx="118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279400" indent="-279400">
                <a:defRPr sz="2400">
                  <a:solidFill>
                    <a:schemeClr val="tx1"/>
                  </a:solidFill>
                  <a:latin typeface="Times New Roman" panose="02020603050405020304" pitchFamily="18" charset="0"/>
                </a:defRPr>
              </a:lvl1pPr>
              <a:lvl2pPr marL="4699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es-ES" sz="2800" dirty="0">
                  <a:solidFill>
                    <a:srgbClr val="FFFFFF"/>
                  </a:solidFill>
                  <a:latin typeface="Arial" panose="020B0604020202020204" pitchFamily="34" charset="0"/>
                </a:rPr>
                <a:t>   </a:t>
              </a:r>
              <a:r>
                <a:rPr lang="en-GB" altLang="es-ES" sz="2800" dirty="0" smtClean="0">
                  <a:solidFill>
                    <a:srgbClr val="FFFFFF"/>
                  </a:solidFill>
                  <a:latin typeface="Arial" panose="020B0604020202020204" pitchFamily="34" charset="0"/>
                </a:rPr>
                <a:t>Simulate</a:t>
              </a:r>
              <a:endParaRPr lang="en-GB" altLang="es-ES" sz="3200" b="0" dirty="0">
                <a:solidFill>
                  <a:srgbClr val="FFFFFF"/>
                </a:solidFill>
                <a:latin typeface="Arial" panose="020B0604020202020204" pitchFamily="34" charset="0"/>
              </a:endParaRPr>
            </a:p>
          </p:txBody>
        </p:sp>
        <p:sp>
          <p:nvSpPr>
            <p:cNvPr id="237578" name="Oval 10"/>
            <p:cNvSpPr>
              <a:spLocks noChangeArrowheads="1"/>
            </p:cNvSpPr>
            <p:nvPr/>
          </p:nvSpPr>
          <p:spPr bwMode="auto">
            <a:xfrm>
              <a:off x="2131" y="2381"/>
              <a:ext cx="1599" cy="644"/>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7579" name="Rectangle 11"/>
            <p:cNvSpPr>
              <a:spLocks noChangeArrowheads="1"/>
            </p:cNvSpPr>
            <p:nvPr/>
          </p:nvSpPr>
          <p:spPr bwMode="auto">
            <a:xfrm>
              <a:off x="2229" y="2457"/>
              <a:ext cx="1424"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GB" altLang="es-ES" sz="3200" b="1" dirty="0" smtClean="0">
                  <a:latin typeface="Arial" panose="020B0604020202020204" pitchFamily="34" charset="0"/>
                </a:rPr>
                <a:t>Analytics</a:t>
              </a:r>
              <a:endParaRPr lang="en-GB" altLang="es-ES" sz="3200" b="1" dirty="0">
                <a:solidFill>
                  <a:schemeClr val="tx1"/>
                </a:solidFill>
                <a:latin typeface="Arial" panose="020B0604020202020204" pitchFamily="34" charset="0"/>
              </a:endParaRPr>
            </a:p>
          </p:txBody>
        </p:sp>
        <p:sp>
          <p:nvSpPr>
            <p:cNvPr id="237580" name="Rectangle 12"/>
            <p:cNvSpPr>
              <a:spLocks noChangeArrowheads="1"/>
            </p:cNvSpPr>
            <p:nvPr/>
          </p:nvSpPr>
          <p:spPr bwMode="auto">
            <a:xfrm>
              <a:off x="1230" y="3123"/>
              <a:ext cx="99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279400" indent="-279400">
                <a:defRPr sz="2400">
                  <a:solidFill>
                    <a:schemeClr val="tx1"/>
                  </a:solidFill>
                  <a:latin typeface="Times New Roman" panose="02020603050405020304" pitchFamily="18" charset="0"/>
                </a:defRPr>
              </a:lvl1pPr>
              <a:lvl2pPr marL="581025">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es-ES" sz="2800" dirty="0" smtClean="0">
                  <a:solidFill>
                    <a:srgbClr val="FFFFFF"/>
                  </a:solidFill>
                  <a:latin typeface="Arial" panose="020B0604020202020204" pitchFamily="34" charset="0"/>
                </a:rPr>
                <a:t>Forecast</a:t>
              </a:r>
              <a:endParaRPr lang="en-GB" altLang="es-ES" sz="3200" b="0" dirty="0">
                <a:solidFill>
                  <a:srgbClr val="FFFFFF"/>
                </a:solidFill>
                <a:latin typeface="Arial" panose="020B0604020202020204" pitchFamily="34" charset="0"/>
              </a:endParaRPr>
            </a:p>
          </p:txBody>
        </p:sp>
      </p:grpSp>
      <p:sp>
        <p:nvSpPr>
          <p:cNvPr id="14"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err="1" smtClean="0"/>
              <a:t>Analytics</a:t>
            </a:r>
            <a:r>
              <a:rPr lang="es-ES_tradnl" sz="2000" kern="0" dirty="0" smtClean="0"/>
              <a:t> </a:t>
            </a:r>
            <a:r>
              <a:rPr lang="es-ES_tradnl" sz="2000" kern="0" dirty="0" err="1" smtClean="0"/>
              <a:t>Everywhere</a:t>
            </a:r>
            <a:endParaRPr lang="es-ES_tradnl" sz="2000" kern="0" dirty="0"/>
          </a:p>
        </p:txBody>
      </p:sp>
    </p:spTree>
    <p:extLst>
      <p:ext uri="{BB962C8B-B14F-4D97-AF65-F5344CB8AC3E}">
        <p14:creationId xmlns:p14="http://schemas.microsoft.com/office/powerpoint/2010/main" val="1950136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047" y="4622734"/>
            <a:ext cx="3387767" cy="1728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1340338" y="481076"/>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kern="0" dirty="0" smtClean="0">
                <a:solidFill>
                  <a:srgbClr val="0070C0"/>
                </a:solidFill>
              </a:rPr>
              <a:t>Telco. Infrastructure: general modeling (2 de 2)</a:t>
            </a:r>
            <a:endParaRPr lang="en-US" sz="1600" kern="0" dirty="0">
              <a:solidFill>
                <a:srgbClr val="0070C0"/>
              </a:solidFill>
            </a:endParaRPr>
          </a:p>
        </p:txBody>
      </p:sp>
      <p:sp>
        <p:nvSpPr>
          <p:cNvPr id="8" name="7 CuadroTexto"/>
          <p:cNvSpPr txBox="1"/>
          <p:nvPr/>
        </p:nvSpPr>
        <p:spPr>
          <a:xfrm>
            <a:off x="252047" y="845250"/>
            <a:ext cx="8707315" cy="584775"/>
          </a:xfrm>
          <a:prstGeom prst="rect">
            <a:avLst/>
          </a:prstGeom>
          <a:noFill/>
        </p:spPr>
        <p:txBody>
          <a:bodyPr wrap="square" rtlCol="0">
            <a:spAutoFit/>
          </a:bodyPr>
          <a:lstStyle/>
          <a:p>
            <a:pPr algn="l"/>
            <a:r>
              <a:rPr lang="en-US" sz="1600" dirty="0" smtClean="0"/>
              <a:t>Attending to the relationship between BTS we could forecast part of the traffic for the neighbor BTS and also we could make scenarios of traffic when saturations appears.</a:t>
            </a:r>
            <a:endParaRPr lang="en-US" sz="1600" dirty="0"/>
          </a:p>
        </p:txBody>
      </p:sp>
      <p:grpSp>
        <p:nvGrpSpPr>
          <p:cNvPr id="142" name="141 Grupo"/>
          <p:cNvGrpSpPr/>
          <p:nvPr/>
        </p:nvGrpSpPr>
        <p:grpSpPr>
          <a:xfrm>
            <a:off x="6566068" y="1496193"/>
            <a:ext cx="2001585" cy="1570494"/>
            <a:chOff x="7248872" y="1703457"/>
            <a:chExt cx="2168384" cy="1570494"/>
          </a:xfrm>
        </p:grpSpPr>
        <p:grpSp>
          <p:nvGrpSpPr>
            <p:cNvPr id="21" name="20 Grupo"/>
            <p:cNvGrpSpPr/>
            <p:nvPr/>
          </p:nvGrpSpPr>
          <p:grpSpPr>
            <a:xfrm>
              <a:off x="7257256" y="1927865"/>
              <a:ext cx="1980046" cy="1007765"/>
              <a:chOff x="776536" y="4221435"/>
              <a:chExt cx="1980046" cy="1007765"/>
            </a:xfrm>
          </p:grpSpPr>
          <p:grpSp>
            <p:nvGrpSpPr>
              <p:cNvPr id="22" name="21 Grupo"/>
              <p:cNvGrpSpPr/>
              <p:nvPr/>
            </p:nvGrpSpPr>
            <p:grpSpPr>
              <a:xfrm>
                <a:off x="866459" y="4221435"/>
                <a:ext cx="1800200" cy="1007765"/>
                <a:chOff x="848544" y="4221088"/>
                <a:chExt cx="1800200" cy="1007765"/>
              </a:xfrm>
            </p:grpSpPr>
            <p:cxnSp>
              <p:nvCxnSpPr>
                <p:cNvPr id="56" name="55 Conector recto"/>
                <p:cNvCxnSpPr/>
                <p:nvPr/>
              </p:nvCxnSpPr>
              <p:spPr bwMode="auto">
                <a:xfrm>
                  <a:off x="1148577"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57" name="56 Conector recto"/>
                <p:cNvCxnSpPr/>
                <p:nvPr/>
              </p:nvCxnSpPr>
              <p:spPr bwMode="auto">
                <a:xfrm>
                  <a:off x="1748643"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58" name="57 Conector recto"/>
                <p:cNvCxnSpPr/>
                <p:nvPr/>
              </p:nvCxnSpPr>
              <p:spPr bwMode="auto">
                <a:xfrm>
                  <a:off x="848544"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59" name="58 Conector recto"/>
                <p:cNvCxnSpPr/>
                <p:nvPr/>
              </p:nvCxnSpPr>
              <p:spPr bwMode="auto">
                <a:xfrm>
                  <a:off x="1448610"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60" name="59 Conector recto"/>
                <p:cNvCxnSpPr/>
                <p:nvPr/>
              </p:nvCxnSpPr>
              <p:spPr bwMode="auto">
                <a:xfrm>
                  <a:off x="2048676"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61" name="60 Conector recto"/>
                <p:cNvCxnSpPr/>
                <p:nvPr/>
              </p:nvCxnSpPr>
              <p:spPr bwMode="auto">
                <a:xfrm>
                  <a:off x="2648744"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cxnSp>
              <p:nvCxnSpPr>
                <p:cNvPr id="62" name="61 Conector recto"/>
                <p:cNvCxnSpPr/>
                <p:nvPr/>
              </p:nvCxnSpPr>
              <p:spPr bwMode="auto">
                <a:xfrm>
                  <a:off x="2348709" y="4221088"/>
                  <a:ext cx="0" cy="1007765"/>
                </a:xfrm>
                <a:prstGeom prst="line">
                  <a:avLst/>
                </a:prstGeom>
                <a:solidFill>
                  <a:schemeClr val="accent2"/>
                </a:solidFill>
                <a:ln w="6350" cap="flat" cmpd="sng" algn="ctr">
                  <a:solidFill>
                    <a:srgbClr val="0070C0"/>
                  </a:solidFill>
                  <a:prstDash val="solid"/>
                  <a:round/>
                  <a:headEnd type="none" w="med" len="med"/>
                  <a:tailEnd type="none" w="med" len="med"/>
                </a:ln>
                <a:effectLst/>
              </p:spPr>
            </p:cxnSp>
          </p:grpSp>
          <p:grpSp>
            <p:nvGrpSpPr>
              <p:cNvPr id="23" name="22 Grupo"/>
              <p:cNvGrpSpPr/>
              <p:nvPr/>
            </p:nvGrpSpPr>
            <p:grpSpPr>
              <a:xfrm rot="5400000">
                <a:off x="1298507" y="3735121"/>
                <a:ext cx="936104" cy="1980046"/>
                <a:chOff x="1568624" y="4437112"/>
                <a:chExt cx="1800200" cy="1367805"/>
              </a:xfrm>
            </p:grpSpPr>
            <p:cxnSp>
              <p:nvCxnSpPr>
                <p:cNvPr id="24" name="23 Conector recto"/>
                <p:cNvCxnSpPr/>
                <p:nvPr/>
              </p:nvCxnSpPr>
              <p:spPr bwMode="auto">
                <a:xfrm>
                  <a:off x="162669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5" name="24 Conector recto"/>
                <p:cNvCxnSpPr/>
                <p:nvPr/>
              </p:nvCxnSpPr>
              <p:spPr bwMode="auto">
                <a:xfrm>
                  <a:off x="185897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6" name="25 Conector recto"/>
                <p:cNvCxnSpPr/>
                <p:nvPr/>
              </p:nvCxnSpPr>
              <p:spPr bwMode="auto">
                <a:xfrm>
                  <a:off x="209126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7" name="26 Conector recto"/>
                <p:cNvCxnSpPr/>
                <p:nvPr/>
              </p:nvCxnSpPr>
              <p:spPr bwMode="auto">
                <a:xfrm>
                  <a:off x="232354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8" name="27 Conector recto"/>
                <p:cNvCxnSpPr/>
                <p:nvPr/>
              </p:nvCxnSpPr>
              <p:spPr bwMode="auto">
                <a:xfrm>
                  <a:off x="255583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29" name="28 Conector recto"/>
                <p:cNvCxnSpPr/>
                <p:nvPr/>
              </p:nvCxnSpPr>
              <p:spPr bwMode="auto">
                <a:xfrm>
                  <a:off x="278811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0" name="29 Conector recto"/>
                <p:cNvCxnSpPr/>
                <p:nvPr/>
              </p:nvCxnSpPr>
              <p:spPr bwMode="auto">
                <a:xfrm>
                  <a:off x="180090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1" name="30 Conector recto"/>
                <p:cNvCxnSpPr/>
                <p:nvPr/>
              </p:nvCxnSpPr>
              <p:spPr bwMode="auto">
                <a:xfrm>
                  <a:off x="203319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2" name="31 Conector recto"/>
                <p:cNvCxnSpPr/>
                <p:nvPr/>
              </p:nvCxnSpPr>
              <p:spPr bwMode="auto">
                <a:xfrm>
                  <a:off x="226547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3" name="32 Conector recto"/>
                <p:cNvCxnSpPr/>
                <p:nvPr/>
              </p:nvCxnSpPr>
              <p:spPr bwMode="auto">
                <a:xfrm>
                  <a:off x="249776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4" name="33 Conector recto"/>
                <p:cNvCxnSpPr/>
                <p:nvPr/>
              </p:nvCxnSpPr>
              <p:spPr bwMode="auto">
                <a:xfrm>
                  <a:off x="273004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5" name="34 Conector recto"/>
                <p:cNvCxnSpPr/>
                <p:nvPr/>
              </p:nvCxnSpPr>
              <p:spPr bwMode="auto">
                <a:xfrm>
                  <a:off x="302039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6" name="35 Conector recto"/>
                <p:cNvCxnSpPr/>
                <p:nvPr/>
              </p:nvCxnSpPr>
              <p:spPr bwMode="auto">
                <a:xfrm>
                  <a:off x="15686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7" name="36 Conector recto"/>
                <p:cNvCxnSpPr/>
                <p:nvPr/>
              </p:nvCxnSpPr>
              <p:spPr bwMode="auto">
                <a:xfrm>
                  <a:off x="174283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8" name="37 Conector recto"/>
                <p:cNvCxnSpPr/>
                <p:nvPr/>
              </p:nvCxnSpPr>
              <p:spPr bwMode="auto">
                <a:xfrm>
                  <a:off x="197512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39" name="38 Conector recto"/>
                <p:cNvCxnSpPr/>
                <p:nvPr/>
              </p:nvCxnSpPr>
              <p:spPr bwMode="auto">
                <a:xfrm>
                  <a:off x="220740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0" name="39 Conector recto"/>
                <p:cNvCxnSpPr/>
                <p:nvPr/>
              </p:nvCxnSpPr>
              <p:spPr bwMode="auto">
                <a:xfrm>
                  <a:off x="243968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1" name="40 Conector recto"/>
                <p:cNvCxnSpPr/>
                <p:nvPr/>
              </p:nvCxnSpPr>
              <p:spPr bwMode="auto">
                <a:xfrm>
                  <a:off x="267197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2" name="41 Conector recto"/>
                <p:cNvCxnSpPr/>
                <p:nvPr/>
              </p:nvCxnSpPr>
              <p:spPr bwMode="auto">
                <a:xfrm>
                  <a:off x="168476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3" name="42 Conector recto"/>
                <p:cNvCxnSpPr/>
                <p:nvPr/>
              </p:nvCxnSpPr>
              <p:spPr bwMode="auto">
                <a:xfrm>
                  <a:off x="191705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4" name="43 Conector recto"/>
                <p:cNvCxnSpPr/>
                <p:nvPr/>
              </p:nvCxnSpPr>
              <p:spPr bwMode="auto">
                <a:xfrm>
                  <a:off x="214933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5" name="44 Conector recto"/>
                <p:cNvCxnSpPr/>
                <p:nvPr/>
              </p:nvCxnSpPr>
              <p:spPr bwMode="auto">
                <a:xfrm>
                  <a:off x="238161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6" name="45 Conector recto"/>
                <p:cNvCxnSpPr/>
                <p:nvPr/>
              </p:nvCxnSpPr>
              <p:spPr bwMode="auto">
                <a:xfrm>
                  <a:off x="261390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7" name="46 Conector recto"/>
                <p:cNvCxnSpPr/>
                <p:nvPr/>
              </p:nvCxnSpPr>
              <p:spPr bwMode="auto">
                <a:xfrm>
                  <a:off x="290425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8" name="47 Conector recto"/>
                <p:cNvCxnSpPr/>
                <p:nvPr/>
              </p:nvCxnSpPr>
              <p:spPr bwMode="auto">
                <a:xfrm>
                  <a:off x="296232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49" name="48 Conector recto"/>
                <p:cNvCxnSpPr/>
                <p:nvPr/>
              </p:nvCxnSpPr>
              <p:spPr bwMode="auto">
                <a:xfrm>
                  <a:off x="325268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0" name="49 Conector recto"/>
                <p:cNvCxnSpPr/>
                <p:nvPr/>
              </p:nvCxnSpPr>
              <p:spPr bwMode="auto">
                <a:xfrm>
                  <a:off x="319461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1" name="50 Conector recto"/>
                <p:cNvCxnSpPr/>
                <p:nvPr/>
              </p:nvCxnSpPr>
              <p:spPr bwMode="auto">
                <a:xfrm>
                  <a:off x="284618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2" name="51 Conector recto"/>
                <p:cNvCxnSpPr/>
                <p:nvPr/>
              </p:nvCxnSpPr>
              <p:spPr bwMode="auto">
                <a:xfrm>
                  <a:off x="313654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3" name="52 Conector recto"/>
                <p:cNvCxnSpPr/>
                <p:nvPr/>
              </p:nvCxnSpPr>
              <p:spPr bwMode="auto">
                <a:xfrm>
                  <a:off x="33688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4" name="53 Conector recto"/>
                <p:cNvCxnSpPr/>
                <p:nvPr/>
              </p:nvCxnSpPr>
              <p:spPr bwMode="auto">
                <a:xfrm>
                  <a:off x="307847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55" name="54 Conector recto"/>
                <p:cNvCxnSpPr/>
                <p:nvPr/>
              </p:nvCxnSpPr>
              <p:spPr bwMode="auto">
                <a:xfrm>
                  <a:off x="331075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grpSp>
        </p:grpSp>
        <p:cxnSp>
          <p:nvCxnSpPr>
            <p:cNvPr id="63" name="62 Conector recto de flecha"/>
            <p:cNvCxnSpPr/>
            <p:nvPr/>
          </p:nvCxnSpPr>
          <p:spPr bwMode="auto">
            <a:xfrm>
              <a:off x="7257256" y="2996952"/>
              <a:ext cx="2160000" cy="0"/>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cxnSp>
          <p:nvCxnSpPr>
            <p:cNvPr id="64" name="63 Conector recto de flecha"/>
            <p:cNvCxnSpPr/>
            <p:nvPr/>
          </p:nvCxnSpPr>
          <p:spPr bwMode="auto">
            <a:xfrm flipH="1" flipV="1">
              <a:off x="7248872" y="1703457"/>
              <a:ext cx="8624" cy="1304528"/>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sp>
          <p:nvSpPr>
            <p:cNvPr id="65" name="64 CuadroTexto"/>
            <p:cNvSpPr txBox="1"/>
            <p:nvPr/>
          </p:nvSpPr>
          <p:spPr>
            <a:xfrm>
              <a:off x="7329264" y="2996952"/>
              <a:ext cx="1728192" cy="276999"/>
            </a:xfrm>
            <a:prstGeom prst="rect">
              <a:avLst/>
            </a:prstGeom>
            <a:noFill/>
          </p:spPr>
          <p:txBody>
            <a:bodyPr wrap="square" rtlCol="0">
              <a:spAutoFit/>
            </a:bodyPr>
            <a:lstStyle/>
            <a:p>
              <a:pPr algn="l"/>
              <a:r>
                <a:rPr lang="en-US" sz="1200" b="1" dirty="0" smtClean="0"/>
                <a:t>Day of the week</a:t>
              </a:r>
              <a:endParaRPr lang="en-US" sz="1200" b="1" dirty="0"/>
            </a:p>
          </p:txBody>
        </p:sp>
        <p:sp>
          <p:nvSpPr>
            <p:cNvPr id="66" name="65 Forma libre"/>
            <p:cNvSpPr/>
            <p:nvPr/>
          </p:nvSpPr>
          <p:spPr bwMode="auto">
            <a:xfrm>
              <a:off x="7329504" y="2143889"/>
              <a:ext cx="1871968" cy="648072"/>
            </a:xfrm>
            <a:custGeom>
              <a:avLst/>
              <a:gdLst>
                <a:gd name="connsiteX0" fmla="*/ 0 w 1226820"/>
                <a:gd name="connsiteY0" fmla="*/ 0 h 274320"/>
                <a:gd name="connsiteX1" fmla="*/ 114300 w 1226820"/>
                <a:gd name="connsiteY1" fmla="*/ 114300 h 274320"/>
                <a:gd name="connsiteX2" fmla="*/ 243840 w 1226820"/>
                <a:gd name="connsiteY2" fmla="*/ 160020 h 274320"/>
                <a:gd name="connsiteX3" fmla="*/ 419100 w 1226820"/>
                <a:gd name="connsiteY3" fmla="*/ 144780 h 274320"/>
                <a:gd name="connsiteX4" fmla="*/ 579120 w 1226820"/>
                <a:gd name="connsiteY4" fmla="*/ 121920 h 274320"/>
                <a:gd name="connsiteX5" fmla="*/ 822960 w 1226820"/>
                <a:gd name="connsiteY5" fmla="*/ 68580 h 274320"/>
                <a:gd name="connsiteX6" fmla="*/ 998220 w 1226820"/>
                <a:gd name="connsiteY6" fmla="*/ 106680 h 274320"/>
                <a:gd name="connsiteX7" fmla="*/ 1226820 w 1226820"/>
                <a:gd name="connsiteY7" fmla="*/ 274320 h 274320"/>
                <a:gd name="connsiteX8" fmla="*/ 1226820 w 1226820"/>
                <a:gd name="connsiteY8" fmla="*/ 27432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820" h="274320">
                  <a:moveTo>
                    <a:pt x="0" y="0"/>
                  </a:moveTo>
                  <a:cubicBezTo>
                    <a:pt x="36830" y="43815"/>
                    <a:pt x="73660" y="87630"/>
                    <a:pt x="114300" y="114300"/>
                  </a:cubicBezTo>
                  <a:cubicBezTo>
                    <a:pt x="154940" y="140970"/>
                    <a:pt x="193040" y="154940"/>
                    <a:pt x="243840" y="160020"/>
                  </a:cubicBezTo>
                  <a:cubicBezTo>
                    <a:pt x="294640" y="165100"/>
                    <a:pt x="363220" y="151130"/>
                    <a:pt x="419100" y="144780"/>
                  </a:cubicBezTo>
                  <a:cubicBezTo>
                    <a:pt x="474980" y="138430"/>
                    <a:pt x="511810" y="134620"/>
                    <a:pt x="579120" y="121920"/>
                  </a:cubicBezTo>
                  <a:cubicBezTo>
                    <a:pt x="646430" y="109220"/>
                    <a:pt x="753110" y="71120"/>
                    <a:pt x="822960" y="68580"/>
                  </a:cubicBezTo>
                  <a:cubicBezTo>
                    <a:pt x="892810" y="66040"/>
                    <a:pt x="930910" y="72390"/>
                    <a:pt x="998220" y="106680"/>
                  </a:cubicBezTo>
                  <a:cubicBezTo>
                    <a:pt x="1065530" y="140970"/>
                    <a:pt x="1226820" y="274320"/>
                    <a:pt x="1226820" y="274320"/>
                  </a:cubicBezTo>
                  <a:lnTo>
                    <a:pt x="1226820" y="274320"/>
                  </a:lnTo>
                </a:path>
              </a:pathLst>
            </a:custGeom>
            <a:noFill/>
            <a:ln w="38100" cap="flat" cmpd="sng" algn="ctr">
              <a:solidFill>
                <a:srgbClr val="C00000"/>
              </a:solidFill>
              <a:prstDash val="solid"/>
              <a:round/>
              <a:headEnd type="none" w="med" len="med"/>
              <a:tailEnd type="none" w="med" len="med"/>
            </a:ln>
            <a:effectLst/>
          </p:spPr>
          <p:txBody>
            <a:bodyPr rtlCol="0" anchor="ctr"/>
            <a:lstStyle/>
            <a:p>
              <a:pPr algn="ctr"/>
              <a:endParaRPr lang="es-ES"/>
            </a:p>
          </p:txBody>
        </p:sp>
        <p:sp>
          <p:nvSpPr>
            <p:cNvPr id="67" name="66 Forma libre"/>
            <p:cNvSpPr/>
            <p:nvPr/>
          </p:nvSpPr>
          <p:spPr bwMode="auto">
            <a:xfrm flipV="1">
              <a:off x="7320880" y="1999873"/>
              <a:ext cx="1872208" cy="648072"/>
            </a:xfrm>
            <a:custGeom>
              <a:avLst/>
              <a:gdLst>
                <a:gd name="connsiteX0" fmla="*/ 0 w 1226820"/>
                <a:gd name="connsiteY0" fmla="*/ 0 h 274320"/>
                <a:gd name="connsiteX1" fmla="*/ 114300 w 1226820"/>
                <a:gd name="connsiteY1" fmla="*/ 114300 h 274320"/>
                <a:gd name="connsiteX2" fmla="*/ 243840 w 1226820"/>
                <a:gd name="connsiteY2" fmla="*/ 160020 h 274320"/>
                <a:gd name="connsiteX3" fmla="*/ 419100 w 1226820"/>
                <a:gd name="connsiteY3" fmla="*/ 144780 h 274320"/>
                <a:gd name="connsiteX4" fmla="*/ 579120 w 1226820"/>
                <a:gd name="connsiteY4" fmla="*/ 121920 h 274320"/>
                <a:gd name="connsiteX5" fmla="*/ 822960 w 1226820"/>
                <a:gd name="connsiteY5" fmla="*/ 68580 h 274320"/>
                <a:gd name="connsiteX6" fmla="*/ 998220 w 1226820"/>
                <a:gd name="connsiteY6" fmla="*/ 106680 h 274320"/>
                <a:gd name="connsiteX7" fmla="*/ 1226820 w 1226820"/>
                <a:gd name="connsiteY7" fmla="*/ 274320 h 274320"/>
                <a:gd name="connsiteX8" fmla="*/ 1226820 w 1226820"/>
                <a:gd name="connsiteY8" fmla="*/ 27432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820" h="274320">
                  <a:moveTo>
                    <a:pt x="0" y="0"/>
                  </a:moveTo>
                  <a:cubicBezTo>
                    <a:pt x="36830" y="43815"/>
                    <a:pt x="73660" y="87630"/>
                    <a:pt x="114300" y="114300"/>
                  </a:cubicBezTo>
                  <a:cubicBezTo>
                    <a:pt x="154940" y="140970"/>
                    <a:pt x="193040" y="154940"/>
                    <a:pt x="243840" y="160020"/>
                  </a:cubicBezTo>
                  <a:cubicBezTo>
                    <a:pt x="294640" y="165100"/>
                    <a:pt x="363220" y="151130"/>
                    <a:pt x="419100" y="144780"/>
                  </a:cubicBezTo>
                  <a:cubicBezTo>
                    <a:pt x="474980" y="138430"/>
                    <a:pt x="511810" y="134620"/>
                    <a:pt x="579120" y="121920"/>
                  </a:cubicBezTo>
                  <a:cubicBezTo>
                    <a:pt x="646430" y="109220"/>
                    <a:pt x="753110" y="71120"/>
                    <a:pt x="822960" y="68580"/>
                  </a:cubicBezTo>
                  <a:cubicBezTo>
                    <a:pt x="892810" y="66040"/>
                    <a:pt x="930910" y="72390"/>
                    <a:pt x="998220" y="106680"/>
                  </a:cubicBezTo>
                  <a:cubicBezTo>
                    <a:pt x="1065530" y="140970"/>
                    <a:pt x="1226820" y="274320"/>
                    <a:pt x="1226820" y="274320"/>
                  </a:cubicBezTo>
                  <a:lnTo>
                    <a:pt x="1226820" y="274320"/>
                  </a:lnTo>
                </a:path>
              </a:pathLst>
            </a:custGeom>
            <a:noFill/>
            <a:ln w="38100" cap="flat" cmpd="sng" algn="ctr">
              <a:solidFill>
                <a:schemeClr val="accent6"/>
              </a:solidFill>
              <a:prstDash val="sysDash"/>
              <a:round/>
              <a:headEnd type="none" w="med" len="med"/>
              <a:tailEnd type="none" w="med" len="med"/>
            </a:ln>
            <a:effectLst/>
          </p:spPr>
          <p:txBody>
            <a:bodyPr rtlCol="0" anchor="ctr"/>
            <a:lstStyle/>
            <a:p>
              <a:pPr algn="ctr"/>
              <a:endParaRPr lang="es-ES"/>
            </a:p>
          </p:txBody>
        </p:sp>
      </p:grpSp>
      <p:grpSp>
        <p:nvGrpSpPr>
          <p:cNvPr id="141" name="140 Grupo"/>
          <p:cNvGrpSpPr/>
          <p:nvPr/>
        </p:nvGrpSpPr>
        <p:grpSpPr>
          <a:xfrm>
            <a:off x="6573807" y="3293744"/>
            <a:ext cx="2002028" cy="1696834"/>
            <a:chOff x="7257256" y="3501008"/>
            <a:chExt cx="2168864" cy="1696834"/>
          </a:xfrm>
        </p:grpSpPr>
        <p:grpSp>
          <p:nvGrpSpPr>
            <p:cNvPr id="68" name="67 Grupo"/>
            <p:cNvGrpSpPr/>
            <p:nvPr/>
          </p:nvGrpSpPr>
          <p:grpSpPr>
            <a:xfrm>
              <a:off x="7257256" y="3501008"/>
              <a:ext cx="2168864" cy="1304528"/>
              <a:chOff x="5952488" y="2420888"/>
              <a:chExt cx="2168864" cy="1304528"/>
            </a:xfrm>
          </p:grpSpPr>
          <p:cxnSp>
            <p:nvCxnSpPr>
              <p:cNvPr id="69" name="68 Conector recto de flecha"/>
              <p:cNvCxnSpPr/>
              <p:nvPr/>
            </p:nvCxnSpPr>
            <p:spPr bwMode="auto">
              <a:xfrm>
                <a:off x="5961352" y="3645024"/>
                <a:ext cx="2160000" cy="0"/>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grpSp>
            <p:nvGrpSpPr>
              <p:cNvPr id="70" name="69 Grupo"/>
              <p:cNvGrpSpPr/>
              <p:nvPr/>
            </p:nvGrpSpPr>
            <p:grpSpPr>
              <a:xfrm rot="5400000">
                <a:off x="6537176" y="2060848"/>
                <a:ext cx="1008112" cy="2016224"/>
                <a:chOff x="1568624" y="4437112"/>
                <a:chExt cx="1800200" cy="1367805"/>
              </a:xfrm>
            </p:grpSpPr>
            <p:cxnSp>
              <p:nvCxnSpPr>
                <p:cNvPr id="105" name="104 Conector recto"/>
                <p:cNvCxnSpPr/>
                <p:nvPr/>
              </p:nvCxnSpPr>
              <p:spPr bwMode="auto">
                <a:xfrm>
                  <a:off x="162669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06" name="105 Conector recto"/>
                <p:cNvCxnSpPr/>
                <p:nvPr/>
              </p:nvCxnSpPr>
              <p:spPr bwMode="auto">
                <a:xfrm>
                  <a:off x="185897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07" name="106 Conector recto"/>
                <p:cNvCxnSpPr/>
                <p:nvPr/>
              </p:nvCxnSpPr>
              <p:spPr bwMode="auto">
                <a:xfrm>
                  <a:off x="209126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08" name="107 Conector recto"/>
                <p:cNvCxnSpPr/>
                <p:nvPr/>
              </p:nvCxnSpPr>
              <p:spPr bwMode="auto">
                <a:xfrm>
                  <a:off x="232354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09" name="108 Conector recto"/>
                <p:cNvCxnSpPr/>
                <p:nvPr/>
              </p:nvCxnSpPr>
              <p:spPr bwMode="auto">
                <a:xfrm>
                  <a:off x="255583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0" name="109 Conector recto"/>
                <p:cNvCxnSpPr/>
                <p:nvPr/>
              </p:nvCxnSpPr>
              <p:spPr bwMode="auto">
                <a:xfrm>
                  <a:off x="278811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1" name="110 Conector recto"/>
                <p:cNvCxnSpPr/>
                <p:nvPr/>
              </p:nvCxnSpPr>
              <p:spPr bwMode="auto">
                <a:xfrm>
                  <a:off x="180090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2" name="111 Conector recto"/>
                <p:cNvCxnSpPr/>
                <p:nvPr/>
              </p:nvCxnSpPr>
              <p:spPr bwMode="auto">
                <a:xfrm>
                  <a:off x="203319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3" name="112 Conector recto"/>
                <p:cNvCxnSpPr/>
                <p:nvPr/>
              </p:nvCxnSpPr>
              <p:spPr bwMode="auto">
                <a:xfrm>
                  <a:off x="226547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4" name="113 Conector recto"/>
                <p:cNvCxnSpPr/>
                <p:nvPr/>
              </p:nvCxnSpPr>
              <p:spPr bwMode="auto">
                <a:xfrm>
                  <a:off x="249776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5" name="114 Conector recto"/>
                <p:cNvCxnSpPr/>
                <p:nvPr/>
              </p:nvCxnSpPr>
              <p:spPr bwMode="auto">
                <a:xfrm>
                  <a:off x="273004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6" name="115 Conector recto"/>
                <p:cNvCxnSpPr/>
                <p:nvPr/>
              </p:nvCxnSpPr>
              <p:spPr bwMode="auto">
                <a:xfrm>
                  <a:off x="302039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7" name="116 Conector recto"/>
                <p:cNvCxnSpPr/>
                <p:nvPr/>
              </p:nvCxnSpPr>
              <p:spPr bwMode="auto">
                <a:xfrm>
                  <a:off x="15686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8" name="117 Conector recto"/>
                <p:cNvCxnSpPr/>
                <p:nvPr/>
              </p:nvCxnSpPr>
              <p:spPr bwMode="auto">
                <a:xfrm>
                  <a:off x="174283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19" name="118 Conector recto"/>
                <p:cNvCxnSpPr/>
                <p:nvPr/>
              </p:nvCxnSpPr>
              <p:spPr bwMode="auto">
                <a:xfrm>
                  <a:off x="197512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0" name="119 Conector recto"/>
                <p:cNvCxnSpPr/>
                <p:nvPr/>
              </p:nvCxnSpPr>
              <p:spPr bwMode="auto">
                <a:xfrm>
                  <a:off x="2207405"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1" name="120 Conector recto"/>
                <p:cNvCxnSpPr/>
                <p:nvPr/>
              </p:nvCxnSpPr>
              <p:spPr bwMode="auto">
                <a:xfrm>
                  <a:off x="2439689"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2" name="121 Conector recto"/>
                <p:cNvCxnSpPr/>
                <p:nvPr/>
              </p:nvCxnSpPr>
              <p:spPr bwMode="auto">
                <a:xfrm>
                  <a:off x="267197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3" name="122 Conector recto"/>
                <p:cNvCxnSpPr/>
                <p:nvPr/>
              </p:nvCxnSpPr>
              <p:spPr bwMode="auto">
                <a:xfrm>
                  <a:off x="168476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4" name="123 Conector recto"/>
                <p:cNvCxnSpPr/>
                <p:nvPr/>
              </p:nvCxnSpPr>
              <p:spPr bwMode="auto">
                <a:xfrm>
                  <a:off x="191705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5" name="124 Conector recto"/>
                <p:cNvCxnSpPr/>
                <p:nvPr/>
              </p:nvCxnSpPr>
              <p:spPr bwMode="auto">
                <a:xfrm>
                  <a:off x="214933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6" name="125 Conector recto"/>
                <p:cNvCxnSpPr/>
                <p:nvPr/>
              </p:nvCxnSpPr>
              <p:spPr bwMode="auto">
                <a:xfrm>
                  <a:off x="238161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7" name="126 Conector recto"/>
                <p:cNvCxnSpPr/>
                <p:nvPr/>
              </p:nvCxnSpPr>
              <p:spPr bwMode="auto">
                <a:xfrm>
                  <a:off x="261390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8" name="127 Conector recto"/>
                <p:cNvCxnSpPr/>
                <p:nvPr/>
              </p:nvCxnSpPr>
              <p:spPr bwMode="auto">
                <a:xfrm>
                  <a:off x="2904257"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29" name="128 Conector recto"/>
                <p:cNvCxnSpPr/>
                <p:nvPr/>
              </p:nvCxnSpPr>
              <p:spPr bwMode="auto">
                <a:xfrm>
                  <a:off x="2962328"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30" name="129 Conector recto"/>
                <p:cNvCxnSpPr/>
                <p:nvPr/>
              </p:nvCxnSpPr>
              <p:spPr bwMode="auto">
                <a:xfrm>
                  <a:off x="3252683"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31" name="130 Conector recto"/>
                <p:cNvCxnSpPr/>
                <p:nvPr/>
              </p:nvCxnSpPr>
              <p:spPr bwMode="auto">
                <a:xfrm>
                  <a:off x="3194612"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32" name="131 Conector recto"/>
                <p:cNvCxnSpPr/>
                <p:nvPr/>
              </p:nvCxnSpPr>
              <p:spPr bwMode="auto">
                <a:xfrm>
                  <a:off x="2846186"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33" name="132 Conector recto"/>
                <p:cNvCxnSpPr/>
                <p:nvPr/>
              </p:nvCxnSpPr>
              <p:spPr bwMode="auto">
                <a:xfrm>
                  <a:off x="3136541"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34" name="133 Conector recto"/>
                <p:cNvCxnSpPr/>
                <p:nvPr/>
              </p:nvCxnSpPr>
              <p:spPr bwMode="auto">
                <a:xfrm>
                  <a:off x="336882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35" name="134 Conector recto"/>
                <p:cNvCxnSpPr/>
                <p:nvPr/>
              </p:nvCxnSpPr>
              <p:spPr bwMode="auto">
                <a:xfrm>
                  <a:off x="3078470"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cxnSp>
              <p:nvCxnSpPr>
                <p:cNvPr id="136" name="135 Conector recto"/>
                <p:cNvCxnSpPr/>
                <p:nvPr/>
              </p:nvCxnSpPr>
              <p:spPr bwMode="auto">
                <a:xfrm>
                  <a:off x="3310754" y="4437112"/>
                  <a:ext cx="0" cy="1367805"/>
                </a:xfrm>
                <a:prstGeom prst="line">
                  <a:avLst/>
                </a:prstGeom>
                <a:solidFill>
                  <a:schemeClr val="accent2"/>
                </a:solidFill>
                <a:ln w="6350" cap="flat" cmpd="sng" algn="ctr">
                  <a:solidFill>
                    <a:schemeClr val="bg2"/>
                  </a:solidFill>
                  <a:prstDash val="dash"/>
                  <a:round/>
                  <a:headEnd type="none" w="med" len="med"/>
                  <a:tailEnd type="none" w="med" len="med"/>
                </a:ln>
                <a:effectLst/>
              </p:spPr>
            </p:cxnSp>
          </p:grpSp>
          <p:grpSp>
            <p:nvGrpSpPr>
              <p:cNvPr id="71" name="70 Grupo"/>
              <p:cNvGrpSpPr/>
              <p:nvPr/>
            </p:nvGrpSpPr>
            <p:grpSpPr>
              <a:xfrm>
                <a:off x="6033120" y="2564904"/>
                <a:ext cx="1944216" cy="1007765"/>
                <a:chOff x="1568624" y="4437112"/>
                <a:chExt cx="1800200" cy="1367805"/>
              </a:xfrm>
            </p:grpSpPr>
            <p:cxnSp>
              <p:nvCxnSpPr>
                <p:cNvPr id="73" name="72 Conector recto"/>
                <p:cNvCxnSpPr/>
                <p:nvPr/>
              </p:nvCxnSpPr>
              <p:spPr bwMode="auto">
                <a:xfrm>
                  <a:off x="1626695"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74" name="73 Conector recto"/>
                <p:cNvCxnSpPr/>
                <p:nvPr/>
              </p:nvCxnSpPr>
              <p:spPr bwMode="auto">
                <a:xfrm>
                  <a:off x="1858979"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75" name="74 Conector recto"/>
                <p:cNvCxnSpPr/>
                <p:nvPr/>
              </p:nvCxnSpPr>
              <p:spPr bwMode="auto">
                <a:xfrm>
                  <a:off x="2091263"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76" name="75 Conector recto"/>
                <p:cNvCxnSpPr/>
                <p:nvPr/>
              </p:nvCxnSpPr>
              <p:spPr bwMode="auto">
                <a:xfrm>
                  <a:off x="2323547"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77" name="76 Conector recto"/>
                <p:cNvCxnSpPr/>
                <p:nvPr/>
              </p:nvCxnSpPr>
              <p:spPr bwMode="auto">
                <a:xfrm>
                  <a:off x="2555831"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78" name="77 Conector recto"/>
                <p:cNvCxnSpPr/>
                <p:nvPr/>
              </p:nvCxnSpPr>
              <p:spPr bwMode="auto">
                <a:xfrm>
                  <a:off x="2788115"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79" name="78 Conector recto"/>
                <p:cNvCxnSpPr/>
                <p:nvPr/>
              </p:nvCxnSpPr>
              <p:spPr bwMode="auto">
                <a:xfrm>
                  <a:off x="1800908"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0" name="79 Conector recto"/>
                <p:cNvCxnSpPr/>
                <p:nvPr/>
              </p:nvCxnSpPr>
              <p:spPr bwMode="auto">
                <a:xfrm>
                  <a:off x="2033192"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1" name="80 Conector recto"/>
                <p:cNvCxnSpPr/>
                <p:nvPr/>
              </p:nvCxnSpPr>
              <p:spPr bwMode="auto">
                <a:xfrm>
                  <a:off x="2265476"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2" name="81 Conector recto"/>
                <p:cNvCxnSpPr/>
                <p:nvPr/>
              </p:nvCxnSpPr>
              <p:spPr bwMode="auto">
                <a:xfrm>
                  <a:off x="2497760"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3" name="82 Conector recto"/>
                <p:cNvCxnSpPr/>
                <p:nvPr/>
              </p:nvCxnSpPr>
              <p:spPr bwMode="auto">
                <a:xfrm>
                  <a:off x="273004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4" name="83 Conector recto"/>
                <p:cNvCxnSpPr/>
                <p:nvPr/>
              </p:nvCxnSpPr>
              <p:spPr bwMode="auto">
                <a:xfrm>
                  <a:off x="3020399"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5" name="84 Conector recto"/>
                <p:cNvCxnSpPr/>
                <p:nvPr/>
              </p:nvCxnSpPr>
              <p:spPr bwMode="auto">
                <a:xfrm>
                  <a:off x="156862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6" name="85 Conector recto"/>
                <p:cNvCxnSpPr/>
                <p:nvPr/>
              </p:nvCxnSpPr>
              <p:spPr bwMode="auto">
                <a:xfrm>
                  <a:off x="1742837"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7" name="86 Conector recto"/>
                <p:cNvCxnSpPr/>
                <p:nvPr/>
              </p:nvCxnSpPr>
              <p:spPr bwMode="auto">
                <a:xfrm>
                  <a:off x="1975121"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8" name="87 Conector recto"/>
                <p:cNvCxnSpPr/>
                <p:nvPr/>
              </p:nvCxnSpPr>
              <p:spPr bwMode="auto">
                <a:xfrm>
                  <a:off x="2207405"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89" name="88 Conector recto"/>
                <p:cNvCxnSpPr/>
                <p:nvPr/>
              </p:nvCxnSpPr>
              <p:spPr bwMode="auto">
                <a:xfrm>
                  <a:off x="2439689"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0" name="89 Conector recto"/>
                <p:cNvCxnSpPr/>
                <p:nvPr/>
              </p:nvCxnSpPr>
              <p:spPr bwMode="auto">
                <a:xfrm>
                  <a:off x="2671973"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1" name="90 Conector recto"/>
                <p:cNvCxnSpPr/>
                <p:nvPr/>
              </p:nvCxnSpPr>
              <p:spPr bwMode="auto">
                <a:xfrm>
                  <a:off x="1684766"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2" name="91 Conector recto"/>
                <p:cNvCxnSpPr/>
                <p:nvPr/>
              </p:nvCxnSpPr>
              <p:spPr bwMode="auto">
                <a:xfrm>
                  <a:off x="1917050"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3" name="92 Conector recto"/>
                <p:cNvCxnSpPr/>
                <p:nvPr/>
              </p:nvCxnSpPr>
              <p:spPr bwMode="auto">
                <a:xfrm>
                  <a:off x="214933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4" name="93 Conector recto"/>
                <p:cNvCxnSpPr/>
                <p:nvPr/>
              </p:nvCxnSpPr>
              <p:spPr bwMode="auto">
                <a:xfrm>
                  <a:off x="2381618"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5" name="94 Conector recto"/>
                <p:cNvCxnSpPr/>
                <p:nvPr/>
              </p:nvCxnSpPr>
              <p:spPr bwMode="auto">
                <a:xfrm>
                  <a:off x="2613902"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6" name="95 Conector recto"/>
                <p:cNvCxnSpPr/>
                <p:nvPr/>
              </p:nvCxnSpPr>
              <p:spPr bwMode="auto">
                <a:xfrm>
                  <a:off x="2904257"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7" name="96 Conector recto"/>
                <p:cNvCxnSpPr/>
                <p:nvPr/>
              </p:nvCxnSpPr>
              <p:spPr bwMode="auto">
                <a:xfrm>
                  <a:off x="2962328"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8" name="97 Conector recto"/>
                <p:cNvCxnSpPr/>
                <p:nvPr/>
              </p:nvCxnSpPr>
              <p:spPr bwMode="auto">
                <a:xfrm>
                  <a:off x="3252683"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99" name="98 Conector recto"/>
                <p:cNvCxnSpPr/>
                <p:nvPr/>
              </p:nvCxnSpPr>
              <p:spPr bwMode="auto">
                <a:xfrm>
                  <a:off x="3194612"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0" name="99 Conector recto"/>
                <p:cNvCxnSpPr/>
                <p:nvPr/>
              </p:nvCxnSpPr>
              <p:spPr bwMode="auto">
                <a:xfrm>
                  <a:off x="2846186"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1" name="100 Conector recto"/>
                <p:cNvCxnSpPr/>
                <p:nvPr/>
              </p:nvCxnSpPr>
              <p:spPr bwMode="auto">
                <a:xfrm>
                  <a:off x="3136541"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2" name="101 Conector recto"/>
                <p:cNvCxnSpPr/>
                <p:nvPr/>
              </p:nvCxnSpPr>
              <p:spPr bwMode="auto">
                <a:xfrm>
                  <a:off x="336882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3" name="102 Conector recto"/>
                <p:cNvCxnSpPr/>
                <p:nvPr/>
              </p:nvCxnSpPr>
              <p:spPr bwMode="auto">
                <a:xfrm>
                  <a:off x="3078470"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cxnSp>
              <p:nvCxnSpPr>
                <p:cNvPr id="104" name="103 Conector recto"/>
                <p:cNvCxnSpPr/>
                <p:nvPr/>
              </p:nvCxnSpPr>
              <p:spPr bwMode="auto">
                <a:xfrm>
                  <a:off x="3310754" y="4437112"/>
                  <a:ext cx="0" cy="1367805"/>
                </a:xfrm>
                <a:prstGeom prst="line">
                  <a:avLst/>
                </a:prstGeom>
                <a:solidFill>
                  <a:schemeClr val="accent2"/>
                </a:solidFill>
                <a:ln w="3175" cap="flat" cmpd="sng" algn="ctr">
                  <a:solidFill>
                    <a:srgbClr val="0070C0"/>
                  </a:solidFill>
                  <a:prstDash val="solid"/>
                  <a:round/>
                  <a:headEnd type="none" w="med" len="med"/>
                  <a:tailEnd type="none" w="med" len="med"/>
                </a:ln>
                <a:effectLst/>
              </p:spPr>
            </p:cxnSp>
          </p:grpSp>
          <p:cxnSp>
            <p:nvCxnSpPr>
              <p:cNvPr id="72" name="71 Conector recto de flecha"/>
              <p:cNvCxnSpPr/>
              <p:nvPr/>
            </p:nvCxnSpPr>
            <p:spPr bwMode="auto">
              <a:xfrm flipH="1" flipV="1">
                <a:off x="5952488" y="2420888"/>
                <a:ext cx="8624" cy="1304528"/>
              </a:xfrm>
              <a:prstGeom prst="straightConnector1">
                <a:avLst/>
              </a:prstGeom>
              <a:solidFill>
                <a:schemeClr val="accent2"/>
              </a:solidFill>
              <a:ln w="19050" cap="flat" cmpd="sng" algn="ctr">
                <a:solidFill>
                  <a:schemeClr val="tx1"/>
                </a:solidFill>
                <a:prstDash val="solid"/>
                <a:round/>
                <a:headEnd type="none" w="med" len="med"/>
                <a:tailEnd type="arrow"/>
              </a:ln>
              <a:effectLst/>
            </p:spPr>
          </p:cxnSp>
        </p:grpSp>
        <p:sp>
          <p:nvSpPr>
            <p:cNvPr id="137" name="136 CuadroTexto"/>
            <p:cNvSpPr txBox="1"/>
            <p:nvPr/>
          </p:nvSpPr>
          <p:spPr>
            <a:xfrm>
              <a:off x="7265880" y="4736177"/>
              <a:ext cx="1728192" cy="461665"/>
            </a:xfrm>
            <a:prstGeom prst="rect">
              <a:avLst/>
            </a:prstGeom>
            <a:noFill/>
          </p:spPr>
          <p:txBody>
            <a:bodyPr wrap="square" rtlCol="0">
              <a:spAutoFit/>
            </a:bodyPr>
            <a:lstStyle/>
            <a:p>
              <a:pPr algn="l"/>
              <a:r>
                <a:rPr lang="en-US" sz="1200" b="1" dirty="0" smtClean="0"/>
                <a:t>Hour within the day</a:t>
              </a:r>
              <a:endParaRPr lang="en-US" sz="1200" b="1" dirty="0"/>
            </a:p>
          </p:txBody>
        </p:sp>
        <p:sp>
          <p:nvSpPr>
            <p:cNvPr id="138" name="137 Forma libre"/>
            <p:cNvSpPr/>
            <p:nvPr/>
          </p:nvSpPr>
          <p:spPr bwMode="auto">
            <a:xfrm>
              <a:off x="7337888" y="3806898"/>
              <a:ext cx="1790700" cy="774230"/>
            </a:xfrm>
            <a:custGeom>
              <a:avLst/>
              <a:gdLst>
                <a:gd name="connsiteX0" fmla="*/ 0 w 1790700"/>
                <a:gd name="connsiteY0" fmla="*/ 665504 h 774230"/>
                <a:gd name="connsiteX1" fmla="*/ 121920 w 1790700"/>
                <a:gd name="connsiteY1" fmla="*/ 444524 h 774230"/>
                <a:gd name="connsiteX2" fmla="*/ 281940 w 1790700"/>
                <a:gd name="connsiteY2" fmla="*/ 33044 h 774230"/>
                <a:gd name="connsiteX3" fmla="*/ 533400 w 1790700"/>
                <a:gd name="connsiteY3" fmla="*/ 71144 h 774230"/>
                <a:gd name="connsiteX4" fmla="*/ 762000 w 1790700"/>
                <a:gd name="connsiteY4" fmla="*/ 436904 h 774230"/>
                <a:gd name="connsiteX5" fmla="*/ 937260 w 1790700"/>
                <a:gd name="connsiteY5" fmla="*/ 741704 h 774230"/>
                <a:gd name="connsiteX6" fmla="*/ 1143000 w 1790700"/>
                <a:gd name="connsiteY6" fmla="*/ 756944 h 774230"/>
                <a:gd name="connsiteX7" fmla="*/ 1318260 w 1790700"/>
                <a:gd name="connsiteY7" fmla="*/ 665504 h 774230"/>
                <a:gd name="connsiteX8" fmla="*/ 1539240 w 1790700"/>
                <a:gd name="connsiteY8" fmla="*/ 215924 h 774230"/>
                <a:gd name="connsiteX9" fmla="*/ 1790700 w 1790700"/>
                <a:gd name="connsiteY9" fmla="*/ 436904 h 7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774230">
                  <a:moveTo>
                    <a:pt x="0" y="665504"/>
                  </a:moveTo>
                  <a:cubicBezTo>
                    <a:pt x="37465" y="607719"/>
                    <a:pt x="74930" y="549934"/>
                    <a:pt x="121920" y="444524"/>
                  </a:cubicBezTo>
                  <a:cubicBezTo>
                    <a:pt x="168910" y="339114"/>
                    <a:pt x="213360" y="95274"/>
                    <a:pt x="281940" y="33044"/>
                  </a:cubicBezTo>
                  <a:cubicBezTo>
                    <a:pt x="350520" y="-29186"/>
                    <a:pt x="453390" y="3834"/>
                    <a:pt x="533400" y="71144"/>
                  </a:cubicBezTo>
                  <a:cubicBezTo>
                    <a:pt x="613410" y="138454"/>
                    <a:pt x="694690" y="325144"/>
                    <a:pt x="762000" y="436904"/>
                  </a:cubicBezTo>
                  <a:cubicBezTo>
                    <a:pt x="829310" y="548664"/>
                    <a:pt x="873760" y="688364"/>
                    <a:pt x="937260" y="741704"/>
                  </a:cubicBezTo>
                  <a:cubicBezTo>
                    <a:pt x="1000760" y="795044"/>
                    <a:pt x="1079500" y="769644"/>
                    <a:pt x="1143000" y="756944"/>
                  </a:cubicBezTo>
                  <a:cubicBezTo>
                    <a:pt x="1206500" y="744244"/>
                    <a:pt x="1252220" y="755674"/>
                    <a:pt x="1318260" y="665504"/>
                  </a:cubicBezTo>
                  <a:cubicBezTo>
                    <a:pt x="1384300" y="575334"/>
                    <a:pt x="1460500" y="254024"/>
                    <a:pt x="1539240" y="215924"/>
                  </a:cubicBezTo>
                  <a:cubicBezTo>
                    <a:pt x="1617980" y="177824"/>
                    <a:pt x="1704340" y="307364"/>
                    <a:pt x="1790700" y="436904"/>
                  </a:cubicBezTo>
                </a:path>
              </a:pathLst>
            </a:custGeom>
            <a:noFill/>
            <a:ln w="38100" cap="flat" cmpd="sng" algn="ctr">
              <a:solidFill>
                <a:srgbClr val="C00000"/>
              </a:solidFill>
              <a:prstDash val="solid"/>
              <a:round/>
              <a:headEnd type="none" w="med" len="med"/>
              <a:tailEnd type="none" w="med" len="med"/>
            </a:ln>
            <a:effectLst/>
          </p:spPr>
          <p:txBody>
            <a:bodyPr rtlCol="0" anchor="ctr"/>
            <a:lstStyle/>
            <a:p>
              <a:endParaRPr lang="es-ES"/>
            </a:p>
          </p:txBody>
        </p:sp>
        <p:sp>
          <p:nvSpPr>
            <p:cNvPr id="140" name="139 Forma libre"/>
            <p:cNvSpPr/>
            <p:nvPr/>
          </p:nvSpPr>
          <p:spPr bwMode="auto">
            <a:xfrm>
              <a:off x="7329264" y="4005064"/>
              <a:ext cx="1839685" cy="564437"/>
            </a:xfrm>
            <a:custGeom>
              <a:avLst/>
              <a:gdLst>
                <a:gd name="connsiteX0" fmla="*/ 0 w 1839685"/>
                <a:gd name="connsiteY0" fmla="*/ 228600 h 564437"/>
                <a:gd name="connsiteX1" fmla="*/ 293914 w 1839685"/>
                <a:gd name="connsiteY1" fmla="*/ 478971 h 564437"/>
                <a:gd name="connsiteX2" fmla="*/ 707571 w 1839685"/>
                <a:gd name="connsiteY2" fmla="*/ 500743 h 564437"/>
                <a:gd name="connsiteX3" fmla="*/ 1055914 w 1839685"/>
                <a:gd name="connsiteY3" fmla="*/ 500743 h 564437"/>
                <a:gd name="connsiteX4" fmla="*/ 1426028 w 1839685"/>
                <a:gd name="connsiteY4" fmla="*/ 533400 h 564437"/>
                <a:gd name="connsiteX5" fmla="*/ 1839685 w 1839685"/>
                <a:gd name="connsiteY5" fmla="*/ 0 h 56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85" h="564437">
                  <a:moveTo>
                    <a:pt x="0" y="228600"/>
                  </a:moveTo>
                  <a:cubicBezTo>
                    <a:pt x="87993" y="331107"/>
                    <a:pt x="175986" y="433614"/>
                    <a:pt x="293914" y="478971"/>
                  </a:cubicBezTo>
                  <a:cubicBezTo>
                    <a:pt x="411842" y="524328"/>
                    <a:pt x="580571" y="497114"/>
                    <a:pt x="707571" y="500743"/>
                  </a:cubicBezTo>
                  <a:cubicBezTo>
                    <a:pt x="834571" y="504372"/>
                    <a:pt x="936171" y="495300"/>
                    <a:pt x="1055914" y="500743"/>
                  </a:cubicBezTo>
                  <a:cubicBezTo>
                    <a:pt x="1175657" y="506186"/>
                    <a:pt x="1295400" y="616857"/>
                    <a:pt x="1426028" y="533400"/>
                  </a:cubicBezTo>
                  <a:cubicBezTo>
                    <a:pt x="1556656" y="449943"/>
                    <a:pt x="1698170" y="224971"/>
                    <a:pt x="1839685" y="0"/>
                  </a:cubicBezTo>
                </a:path>
              </a:pathLst>
            </a:custGeom>
            <a:noFill/>
            <a:ln w="38100" cap="flat" cmpd="sng" algn="ctr">
              <a:solidFill>
                <a:schemeClr val="accent6"/>
              </a:solidFill>
              <a:prstDash val="sysDash"/>
              <a:round/>
              <a:headEnd type="none" w="med" len="med"/>
              <a:tailEnd type="none" w="med" len="med"/>
            </a:ln>
            <a:effectLst/>
          </p:spPr>
          <p:txBody>
            <a:bodyPr rtlCol="0" anchor="ctr"/>
            <a:lstStyle/>
            <a:p>
              <a:endParaRPr lang="es-ES"/>
            </a:p>
          </p:txBody>
        </p:sp>
      </p:grpSp>
      <p:grpSp>
        <p:nvGrpSpPr>
          <p:cNvPr id="147" name="146 Grupo"/>
          <p:cNvGrpSpPr/>
          <p:nvPr/>
        </p:nvGrpSpPr>
        <p:grpSpPr>
          <a:xfrm>
            <a:off x="2910277" y="2814986"/>
            <a:ext cx="3456384" cy="1846910"/>
            <a:chOff x="2576736" y="2347756"/>
            <a:chExt cx="3744416" cy="1846910"/>
          </a:xfrm>
        </p:grpSpPr>
        <p:sp>
          <p:nvSpPr>
            <p:cNvPr id="9" name="8 Elipse"/>
            <p:cNvSpPr>
              <a:spLocks noChangeAspect="1"/>
            </p:cNvSpPr>
            <p:nvPr/>
          </p:nvSpPr>
          <p:spPr bwMode="auto">
            <a:xfrm>
              <a:off x="3152800" y="3300036"/>
              <a:ext cx="155386" cy="155386"/>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10" name="9 Elipse"/>
            <p:cNvSpPr>
              <a:spLocks noChangeAspect="1"/>
            </p:cNvSpPr>
            <p:nvPr/>
          </p:nvSpPr>
          <p:spPr bwMode="auto">
            <a:xfrm>
              <a:off x="5457056" y="2867988"/>
              <a:ext cx="155386" cy="155386"/>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11" name="10 Elipse"/>
            <p:cNvSpPr>
              <a:spLocks noChangeAspect="1"/>
            </p:cNvSpPr>
            <p:nvPr/>
          </p:nvSpPr>
          <p:spPr bwMode="auto">
            <a:xfrm>
              <a:off x="4808989" y="3588068"/>
              <a:ext cx="155386" cy="155386"/>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
          <p:nvSpPr>
            <p:cNvPr id="12" name="11 Forma libre"/>
            <p:cNvSpPr/>
            <p:nvPr/>
          </p:nvSpPr>
          <p:spPr bwMode="auto">
            <a:xfrm>
              <a:off x="3368824" y="2951366"/>
              <a:ext cx="2088232" cy="381891"/>
            </a:xfrm>
            <a:custGeom>
              <a:avLst/>
              <a:gdLst>
                <a:gd name="connsiteX0" fmla="*/ 0 w 1361209"/>
                <a:gd name="connsiteY0" fmla="*/ 322118 h 322118"/>
                <a:gd name="connsiteX1" fmla="*/ 737754 w 1361209"/>
                <a:gd name="connsiteY1" fmla="*/ 103909 h 322118"/>
                <a:gd name="connsiteX2" fmla="*/ 1361209 w 1361209"/>
                <a:gd name="connsiteY2" fmla="*/ 0 h 322118"/>
              </a:gdLst>
              <a:ahLst/>
              <a:cxnLst>
                <a:cxn ang="0">
                  <a:pos x="connsiteX0" y="connsiteY0"/>
                </a:cxn>
                <a:cxn ang="0">
                  <a:pos x="connsiteX1" y="connsiteY1"/>
                </a:cxn>
                <a:cxn ang="0">
                  <a:pos x="connsiteX2" y="connsiteY2"/>
                </a:cxn>
              </a:cxnLst>
              <a:rect l="l" t="t" r="r" b="b"/>
              <a:pathLst>
                <a:path w="1361209" h="322118">
                  <a:moveTo>
                    <a:pt x="0" y="322118"/>
                  </a:moveTo>
                  <a:cubicBezTo>
                    <a:pt x="255443" y="239856"/>
                    <a:pt x="510886" y="157595"/>
                    <a:pt x="737754" y="103909"/>
                  </a:cubicBezTo>
                  <a:cubicBezTo>
                    <a:pt x="964622" y="50223"/>
                    <a:pt x="1162915" y="25111"/>
                    <a:pt x="1361209" y="0"/>
                  </a:cubicBezTo>
                </a:path>
              </a:pathLst>
            </a:custGeom>
            <a:noFill/>
            <a:ln w="12700" cap="flat" cmpd="sng" algn="ctr">
              <a:solidFill>
                <a:schemeClr val="tx1"/>
              </a:solidFill>
              <a:prstDash val="solid"/>
              <a:round/>
              <a:headEnd type="triangle" w="lg" len="med"/>
              <a:tailEnd type="none" w="med" len="med"/>
            </a:ln>
            <a:effectLst/>
          </p:spPr>
          <p:txBody>
            <a:bodyPr rtlCol="0" anchor="ctr"/>
            <a:lstStyle/>
            <a:p>
              <a:pPr algn="ctr"/>
              <a:endParaRPr lang="es-ES"/>
            </a:p>
          </p:txBody>
        </p:sp>
        <p:sp>
          <p:nvSpPr>
            <p:cNvPr id="14" name="13 CuadroTexto"/>
            <p:cNvSpPr txBox="1"/>
            <p:nvPr/>
          </p:nvSpPr>
          <p:spPr>
            <a:xfrm>
              <a:off x="5025008" y="2347756"/>
              <a:ext cx="1296144" cy="415498"/>
            </a:xfrm>
            <a:prstGeom prst="rect">
              <a:avLst/>
            </a:prstGeom>
            <a:solidFill>
              <a:schemeClr val="accent2">
                <a:lumMod val="60000"/>
                <a:lumOff val="40000"/>
              </a:schemeClr>
            </a:solidFill>
          </p:spPr>
          <p:txBody>
            <a:bodyPr wrap="square" rtlCol="0">
              <a:spAutoFit/>
            </a:bodyPr>
            <a:lstStyle/>
            <a:p>
              <a:pPr algn="l"/>
              <a:r>
                <a:rPr lang="en-US" sz="1050" b="1" dirty="0" smtClean="0">
                  <a:solidFill>
                    <a:schemeClr val="bg1"/>
                  </a:solidFill>
                </a:rPr>
                <a:t>Residential area</a:t>
              </a:r>
              <a:endParaRPr lang="en-US" sz="1050" b="1" dirty="0">
                <a:solidFill>
                  <a:schemeClr val="bg1"/>
                </a:solidFill>
              </a:endParaRPr>
            </a:p>
          </p:txBody>
        </p:sp>
        <p:sp>
          <p:nvSpPr>
            <p:cNvPr id="15" name="14 CuadroTexto"/>
            <p:cNvSpPr txBox="1"/>
            <p:nvPr/>
          </p:nvSpPr>
          <p:spPr>
            <a:xfrm>
              <a:off x="4088904" y="3933056"/>
              <a:ext cx="1368152" cy="261610"/>
            </a:xfrm>
            <a:prstGeom prst="rect">
              <a:avLst/>
            </a:prstGeom>
            <a:solidFill>
              <a:srgbClr val="C00000"/>
            </a:solidFill>
          </p:spPr>
          <p:txBody>
            <a:bodyPr wrap="square" rtlCol="0">
              <a:spAutoFit/>
            </a:bodyPr>
            <a:lstStyle/>
            <a:p>
              <a:pPr algn="l"/>
              <a:r>
                <a:rPr lang="en-US" sz="1050" b="1" dirty="0" smtClean="0">
                  <a:solidFill>
                    <a:schemeClr val="bg1"/>
                  </a:solidFill>
                </a:rPr>
                <a:t>Business area</a:t>
              </a:r>
              <a:endParaRPr lang="en-US" sz="1050" b="1" dirty="0">
                <a:solidFill>
                  <a:schemeClr val="bg1"/>
                </a:solidFill>
              </a:endParaRPr>
            </a:p>
          </p:txBody>
        </p:sp>
        <p:sp>
          <p:nvSpPr>
            <p:cNvPr id="16" name="15 Forma libre"/>
            <p:cNvSpPr/>
            <p:nvPr/>
          </p:nvSpPr>
          <p:spPr bwMode="auto">
            <a:xfrm>
              <a:off x="3002387" y="2842120"/>
              <a:ext cx="2499843" cy="901481"/>
            </a:xfrm>
            <a:custGeom>
              <a:avLst/>
              <a:gdLst>
                <a:gd name="connsiteX0" fmla="*/ 1710134 w 2499843"/>
                <a:gd name="connsiteY0" fmla="*/ 901481 h 901481"/>
                <a:gd name="connsiteX1" fmla="*/ 1190589 w 2499843"/>
                <a:gd name="connsiteY1" fmla="*/ 849526 h 901481"/>
                <a:gd name="connsiteX2" fmla="*/ 494398 w 2499843"/>
                <a:gd name="connsiteY2" fmla="*/ 776790 h 901481"/>
                <a:gd name="connsiteX3" fmla="*/ 57980 w 2499843"/>
                <a:gd name="connsiteY3" fmla="*/ 652099 h 901481"/>
                <a:gd name="connsiteX4" fmla="*/ 37198 w 2499843"/>
                <a:gd name="connsiteY4" fmla="*/ 402717 h 901481"/>
                <a:gd name="connsiteX5" fmla="*/ 359316 w 2499843"/>
                <a:gd name="connsiteY5" fmla="*/ 288417 h 901481"/>
                <a:gd name="connsiteX6" fmla="*/ 2042643 w 2499843"/>
                <a:gd name="connsiteY6" fmla="*/ 28645 h 901481"/>
                <a:gd name="connsiteX7" fmla="*/ 2499843 w 2499843"/>
                <a:gd name="connsiteY7" fmla="*/ 18254 h 9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843" h="901481">
                  <a:moveTo>
                    <a:pt x="1710134" y="901481"/>
                  </a:moveTo>
                  <a:lnTo>
                    <a:pt x="1190589" y="849526"/>
                  </a:lnTo>
                  <a:cubicBezTo>
                    <a:pt x="987966" y="828744"/>
                    <a:pt x="683166" y="809694"/>
                    <a:pt x="494398" y="776790"/>
                  </a:cubicBezTo>
                  <a:cubicBezTo>
                    <a:pt x="305630" y="743886"/>
                    <a:pt x="134180" y="714444"/>
                    <a:pt x="57980" y="652099"/>
                  </a:cubicBezTo>
                  <a:cubicBezTo>
                    <a:pt x="-18220" y="589753"/>
                    <a:pt x="-13025" y="463331"/>
                    <a:pt x="37198" y="402717"/>
                  </a:cubicBezTo>
                  <a:cubicBezTo>
                    <a:pt x="87421" y="342103"/>
                    <a:pt x="25075" y="350762"/>
                    <a:pt x="359316" y="288417"/>
                  </a:cubicBezTo>
                  <a:cubicBezTo>
                    <a:pt x="693557" y="226072"/>
                    <a:pt x="1685888" y="73672"/>
                    <a:pt x="2042643" y="28645"/>
                  </a:cubicBezTo>
                  <a:cubicBezTo>
                    <a:pt x="2399398" y="-16382"/>
                    <a:pt x="2449620" y="936"/>
                    <a:pt x="2499843" y="18254"/>
                  </a:cubicBezTo>
                </a:path>
              </a:pathLst>
            </a:custGeom>
            <a:noFill/>
            <a:ln w="12700" cap="flat" cmpd="sng" algn="ctr">
              <a:solidFill>
                <a:schemeClr val="bg1">
                  <a:lumMod val="50000"/>
                </a:schemeClr>
              </a:solidFill>
              <a:prstDash val="dash"/>
              <a:round/>
              <a:headEnd type="none" w="med" len="med"/>
              <a:tailEnd type="none" w="med" len="med"/>
            </a:ln>
            <a:effectLst/>
          </p:spPr>
          <p:txBody>
            <a:bodyPr rtlCol="0" anchor="ctr"/>
            <a:lstStyle/>
            <a:p>
              <a:pPr algn="ctr"/>
              <a:endParaRPr lang="es-ES"/>
            </a:p>
          </p:txBody>
        </p:sp>
        <p:sp>
          <p:nvSpPr>
            <p:cNvPr id="17" name="16 Rectángulo"/>
            <p:cNvSpPr/>
            <p:nvPr/>
          </p:nvSpPr>
          <p:spPr>
            <a:xfrm>
              <a:off x="2792760" y="3023374"/>
              <a:ext cx="580368" cy="276999"/>
            </a:xfrm>
            <a:prstGeom prst="rect">
              <a:avLst/>
            </a:prstGeom>
          </p:spPr>
          <p:txBody>
            <a:bodyPr wrap="none">
              <a:spAutoFit/>
            </a:bodyPr>
            <a:lstStyle/>
            <a:p>
              <a:pPr algn="l"/>
              <a:r>
                <a:rPr lang="en-US" sz="1200" b="1" dirty="0"/>
                <a:t>BTS </a:t>
              </a:r>
              <a:endParaRPr lang="es-ES" sz="1200" b="1" dirty="0"/>
            </a:p>
          </p:txBody>
        </p:sp>
        <p:sp>
          <p:nvSpPr>
            <p:cNvPr id="18" name="17 Rectángulo"/>
            <p:cNvSpPr/>
            <p:nvPr/>
          </p:nvSpPr>
          <p:spPr>
            <a:xfrm>
              <a:off x="5025008" y="2735342"/>
              <a:ext cx="580368" cy="276999"/>
            </a:xfrm>
            <a:prstGeom prst="rect">
              <a:avLst/>
            </a:prstGeom>
          </p:spPr>
          <p:txBody>
            <a:bodyPr wrap="none">
              <a:spAutoFit/>
            </a:bodyPr>
            <a:lstStyle/>
            <a:p>
              <a:pPr algn="l"/>
              <a:r>
                <a:rPr lang="en-US" sz="1200" b="1" dirty="0"/>
                <a:t>BTS </a:t>
              </a:r>
              <a:endParaRPr lang="es-ES" sz="1200" b="1" dirty="0"/>
            </a:p>
          </p:txBody>
        </p:sp>
        <p:sp>
          <p:nvSpPr>
            <p:cNvPr id="19" name="18 Rectángulo"/>
            <p:cNvSpPr/>
            <p:nvPr/>
          </p:nvSpPr>
          <p:spPr>
            <a:xfrm>
              <a:off x="4417277" y="3394447"/>
              <a:ext cx="580368" cy="276999"/>
            </a:xfrm>
            <a:prstGeom prst="rect">
              <a:avLst/>
            </a:prstGeom>
          </p:spPr>
          <p:txBody>
            <a:bodyPr wrap="none">
              <a:spAutoFit/>
            </a:bodyPr>
            <a:lstStyle/>
            <a:p>
              <a:pPr algn="l"/>
              <a:r>
                <a:rPr lang="en-US" sz="1200" b="1" dirty="0"/>
                <a:t>BTS </a:t>
              </a:r>
              <a:endParaRPr lang="es-ES" sz="1200" b="1" dirty="0"/>
            </a:p>
          </p:txBody>
        </p:sp>
        <p:sp>
          <p:nvSpPr>
            <p:cNvPr id="20" name="19 Forma libre"/>
            <p:cNvSpPr/>
            <p:nvPr/>
          </p:nvSpPr>
          <p:spPr bwMode="auto">
            <a:xfrm>
              <a:off x="3406350" y="3447038"/>
              <a:ext cx="1317171" cy="217714"/>
            </a:xfrm>
            <a:custGeom>
              <a:avLst/>
              <a:gdLst>
                <a:gd name="connsiteX0" fmla="*/ 0 w 1317171"/>
                <a:gd name="connsiteY0" fmla="*/ 0 h 217714"/>
                <a:gd name="connsiteX1" fmla="*/ 783771 w 1317171"/>
                <a:gd name="connsiteY1" fmla="*/ 174171 h 217714"/>
                <a:gd name="connsiteX2" fmla="*/ 1317171 w 1317171"/>
                <a:gd name="connsiteY2" fmla="*/ 217714 h 217714"/>
              </a:gdLst>
              <a:ahLst/>
              <a:cxnLst>
                <a:cxn ang="0">
                  <a:pos x="connsiteX0" y="connsiteY0"/>
                </a:cxn>
                <a:cxn ang="0">
                  <a:pos x="connsiteX1" y="connsiteY1"/>
                </a:cxn>
                <a:cxn ang="0">
                  <a:pos x="connsiteX2" y="connsiteY2"/>
                </a:cxn>
              </a:cxnLst>
              <a:rect l="l" t="t" r="r" b="b"/>
              <a:pathLst>
                <a:path w="1317171" h="217714">
                  <a:moveTo>
                    <a:pt x="0" y="0"/>
                  </a:moveTo>
                  <a:cubicBezTo>
                    <a:pt x="282121" y="68942"/>
                    <a:pt x="564243" y="137885"/>
                    <a:pt x="783771" y="174171"/>
                  </a:cubicBezTo>
                  <a:cubicBezTo>
                    <a:pt x="1003299" y="210457"/>
                    <a:pt x="1160235" y="214085"/>
                    <a:pt x="1317171" y="217714"/>
                  </a:cubicBezTo>
                </a:path>
              </a:pathLst>
            </a:custGeom>
            <a:noFill/>
            <a:ln w="12700" cap="flat" cmpd="sng" algn="ctr">
              <a:solidFill>
                <a:schemeClr val="tx1"/>
              </a:solidFill>
              <a:prstDash val="solid"/>
              <a:round/>
              <a:headEnd type="none" w="med" len="med"/>
              <a:tailEnd type="triangle" w="lg" len="med"/>
            </a:ln>
            <a:effectLst/>
          </p:spPr>
          <p:txBody>
            <a:bodyPr rtlCol="0" anchor="ctr"/>
            <a:lstStyle/>
            <a:p>
              <a:pPr algn="ctr"/>
              <a:endParaRPr lang="es-ES"/>
            </a:p>
          </p:txBody>
        </p:sp>
        <p:sp>
          <p:nvSpPr>
            <p:cNvPr id="143" name="142 CuadroTexto"/>
            <p:cNvSpPr txBox="1"/>
            <p:nvPr/>
          </p:nvSpPr>
          <p:spPr>
            <a:xfrm>
              <a:off x="2576736" y="2735342"/>
              <a:ext cx="1296144" cy="261610"/>
            </a:xfrm>
            <a:prstGeom prst="rect">
              <a:avLst/>
            </a:prstGeom>
            <a:solidFill>
              <a:schemeClr val="tx1">
                <a:lumMod val="50000"/>
                <a:lumOff val="50000"/>
              </a:schemeClr>
            </a:solidFill>
          </p:spPr>
          <p:txBody>
            <a:bodyPr wrap="square" rtlCol="0">
              <a:spAutoFit/>
            </a:bodyPr>
            <a:lstStyle/>
            <a:p>
              <a:pPr algn="l"/>
              <a:r>
                <a:rPr lang="en-US" sz="1050" b="1" dirty="0" smtClean="0">
                  <a:solidFill>
                    <a:schemeClr val="bg1"/>
                  </a:solidFill>
                </a:rPr>
                <a:t>Highway</a:t>
              </a:r>
              <a:endParaRPr lang="en-US" sz="1050" b="1" dirty="0">
                <a:solidFill>
                  <a:schemeClr val="bg1"/>
                </a:solidFill>
              </a:endParaRPr>
            </a:p>
          </p:txBody>
        </p:sp>
      </p:grpSp>
      <p:sp>
        <p:nvSpPr>
          <p:cNvPr id="144" name="143 Forma libre"/>
          <p:cNvSpPr/>
          <p:nvPr/>
        </p:nvSpPr>
        <p:spPr bwMode="auto">
          <a:xfrm>
            <a:off x="6762541" y="3907537"/>
            <a:ext cx="1718268" cy="414729"/>
          </a:xfrm>
          <a:custGeom>
            <a:avLst/>
            <a:gdLst>
              <a:gd name="connsiteX0" fmla="*/ 0 w 1861457"/>
              <a:gd name="connsiteY0" fmla="*/ 0 h 414729"/>
              <a:gd name="connsiteX1" fmla="*/ 413657 w 1861457"/>
              <a:gd name="connsiteY1" fmla="*/ 65314 h 414729"/>
              <a:gd name="connsiteX2" fmla="*/ 892628 w 1861457"/>
              <a:gd name="connsiteY2" fmla="*/ 315686 h 414729"/>
              <a:gd name="connsiteX3" fmla="*/ 1436914 w 1861457"/>
              <a:gd name="connsiteY3" fmla="*/ 413657 h 414729"/>
              <a:gd name="connsiteX4" fmla="*/ 1861457 w 1861457"/>
              <a:gd name="connsiteY4" fmla="*/ 359229 h 41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7" h="414729">
                <a:moveTo>
                  <a:pt x="0" y="0"/>
                </a:moveTo>
                <a:cubicBezTo>
                  <a:pt x="132443" y="6350"/>
                  <a:pt x="264886" y="12700"/>
                  <a:pt x="413657" y="65314"/>
                </a:cubicBezTo>
                <a:cubicBezTo>
                  <a:pt x="562428" y="117928"/>
                  <a:pt x="722085" y="257629"/>
                  <a:pt x="892628" y="315686"/>
                </a:cubicBezTo>
                <a:cubicBezTo>
                  <a:pt x="1063171" y="373743"/>
                  <a:pt x="1275443" y="406400"/>
                  <a:pt x="1436914" y="413657"/>
                </a:cubicBezTo>
                <a:cubicBezTo>
                  <a:pt x="1598385" y="420914"/>
                  <a:pt x="1729921" y="390071"/>
                  <a:pt x="1861457" y="359229"/>
                </a:cubicBezTo>
              </a:path>
            </a:pathLst>
          </a:custGeom>
          <a:noFill/>
          <a:ln w="31750" cap="flat" cmpd="sng" algn="ctr">
            <a:solidFill>
              <a:schemeClr val="tx1">
                <a:lumMod val="75000"/>
                <a:lumOff val="25000"/>
              </a:schemeClr>
            </a:solidFill>
            <a:prstDash val="dash"/>
            <a:round/>
            <a:headEnd type="none" w="med" len="med"/>
            <a:tailEnd type="none" w="med" len="med"/>
          </a:ln>
          <a:effectLst/>
        </p:spPr>
        <p:txBody>
          <a:bodyPr rtlCol="0" anchor="ctr"/>
          <a:lstStyle/>
          <a:p>
            <a:pPr algn="ctr"/>
            <a:endParaRPr lang="es-ES"/>
          </a:p>
        </p:txBody>
      </p:sp>
      <p:sp>
        <p:nvSpPr>
          <p:cNvPr id="145" name="144 Forma libre"/>
          <p:cNvSpPr/>
          <p:nvPr/>
        </p:nvSpPr>
        <p:spPr bwMode="auto">
          <a:xfrm>
            <a:off x="6762541" y="2100508"/>
            <a:ext cx="1792667" cy="362051"/>
          </a:xfrm>
          <a:custGeom>
            <a:avLst/>
            <a:gdLst>
              <a:gd name="connsiteX0" fmla="*/ 0 w 1942056"/>
              <a:gd name="connsiteY0" fmla="*/ 0 h 362051"/>
              <a:gd name="connsiteX1" fmla="*/ 315685 w 1942056"/>
              <a:gd name="connsiteY1" fmla="*/ 337458 h 362051"/>
              <a:gd name="connsiteX2" fmla="*/ 783771 w 1942056"/>
              <a:gd name="connsiteY2" fmla="*/ 326572 h 362051"/>
              <a:gd name="connsiteX3" fmla="*/ 1230085 w 1942056"/>
              <a:gd name="connsiteY3" fmla="*/ 250372 h 362051"/>
              <a:gd name="connsiteX4" fmla="*/ 1850571 w 1942056"/>
              <a:gd name="connsiteY4" fmla="*/ 293915 h 362051"/>
              <a:gd name="connsiteX5" fmla="*/ 1926771 w 1942056"/>
              <a:gd name="connsiteY5" fmla="*/ 293915 h 36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2056" h="362051">
                <a:moveTo>
                  <a:pt x="0" y="0"/>
                </a:moveTo>
                <a:cubicBezTo>
                  <a:pt x="92528" y="141514"/>
                  <a:pt x="185056" y="283029"/>
                  <a:pt x="315685" y="337458"/>
                </a:cubicBezTo>
                <a:cubicBezTo>
                  <a:pt x="446314" y="391887"/>
                  <a:pt x="631371" y="341086"/>
                  <a:pt x="783771" y="326572"/>
                </a:cubicBezTo>
                <a:cubicBezTo>
                  <a:pt x="936171" y="312058"/>
                  <a:pt x="1052285" y="255815"/>
                  <a:pt x="1230085" y="250372"/>
                </a:cubicBezTo>
                <a:cubicBezTo>
                  <a:pt x="1407885" y="244929"/>
                  <a:pt x="1734457" y="286658"/>
                  <a:pt x="1850571" y="293915"/>
                </a:cubicBezTo>
                <a:cubicBezTo>
                  <a:pt x="1966685" y="301172"/>
                  <a:pt x="1946728" y="297543"/>
                  <a:pt x="1926771" y="293915"/>
                </a:cubicBezTo>
              </a:path>
            </a:pathLst>
          </a:custGeom>
          <a:noFill/>
          <a:ln w="31750" cap="flat" cmpd="sng" algn="ctr">
            <a:solidFill>
              <a:schemeClr val="tx1">
                <a:lumMod val="75000"/>
                <a:lumOff val="25000"/>
              </a:schemeClr>
            </a:solidFill>
            <a:prstDash val="dash"/>
            <a:round/>
            <a:headEnd type="none" w="med" len="med"/>
            <a:tailEnd type="none" w="med" len="med"/>
          </a:ln>
          <a:effectLst/>
        </p:spPr>
        <p:txBody>
          <a:bodyPr rtlCol="0" anchor="ctr"/>
          <a:lstStyle/>
          <a:p>
            <a:endParaRPr lang="es-ES"/>
          </a:p>
        </p:txBody>
      </p:sp>
      <p:sp>
        <p:nvSpPr>
          <p:cNvPr id="146" name="145 Redondear rectángulo de esquina del mismo lado"/>
          <p:cNvSpPr/>
          <p:nvPr/>
        </p:nvSpPr>
        <p:spPr>
          <a:xfrm rot="5400000">
            <a:off x="620132" y="1197467"/>
            <a:ext cx="1656184" cy="2392355"/>
          </a:xfrm>
          <a:prstGeom prst="round2SameRect">
            <a:avLst/>
          </a:prstGeom>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684" y="1493545"/>
            <a:ext cx="2259943" cy="118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4" name="153 Conector recto"/>
          <p:cNvCxnSpPr/>
          <p:nvPr/>
        </p:nvCxnSpPr>
        <p:spPr bwMode="auto">
          <a:xfrm flipH="1">
            <a:off x="3367821" y="2131071"/>
            <a:ext cx="416286"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55" name="154 Conector recto"/>
          <p:cNvCxnSpPr/>
          <p:nvPr/>
        </p:nvCxnSpPr>
        <p:spPr bwMode="auto">
          <a:xfrm flipH="1">
            <a:off x="3433453" y="2131071"/>
            <a:ext cx="350654"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56" name="155 Conector recto"/>
          <p:cNvCxnSpPr/>
          <p:nvPr/>
        </p:nvCxnSpPr>
        <p:spPr bwMode="auto">
          <a:xfrm flipH="1">
            <a:off x="3630351" y="2131071"/>
            <a:ext cx="153756"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57" name="156 Conector recto"/>
          <p:cNvCxnSpPr/>
          <p:nvPr/>
        </p:nvCxnSpPr>
        <p:spPr bwMode="auto">
          <a:xfrm>
            <a:off x="3784107" y="2131071"/>
            <a:ext cx="43142"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58" name="157 Conector recto"/>
          <p:cNvCxnSpPr/>
          <p:nvPr/>
        </p:nvCxnSpPr>
        <p:spPr bwMode="auto">
          <a:xfrm>
            <a:off x="3784107" y="2131071"/>
            <a:ext cx="240040"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59" name="158 Conector recto"/>
          <p:cNvCxnSpPr/>
          <p:nvPr/>
        </p:nvCxnSpPr>
        <p:spPr bwMode="auto">
          <a:xfrm>
            <a:off x="3784107" y="2131071"/>
            <a:ext cx="436938"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0" name="159 Conector recto"/>
          <p:cNvCxnSpPr/>
          <p:nvPr/>
        </p:nvCxnSpPr>
        <p:spPr bwMode="auto">
          <a:xfrm>
            <a:off x="3784107" y="2131071"/>
            <a:ext cx="633835"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1" name="160 Conector recto"/>
          <p:cNvCxnSpPr/>
          <p:nvPr/>
        </p:nvCxnSpPr>
        <p:spPr bwMode="auto">
          <a:xfrm>
            <a:off x="3784107" y="2131071"/>
            <a:ext cx="830733"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2" name="161 Conector recto"/>
          <p:cNvCxnSpPr/>
          <p:nvPr/>
        </p:nvCxnSpPr>
        <p:spPr bwMode="auto">
          <a:xfrm>
            <a:off x="3784107" y="2131071"/>
            <a:ext cx="1027631"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3" name="162 Conector recto"/>
          <p:cNvCxnSpPr/>
          <p:nvPr/>
        </p:nvCxnSpPr>
        <p:spPr bwMode="auto">
          <a:xfrm>
            <a:off x="3784107" y="2131071"/>
            <a:ext cx="1224529"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4" name="163 Conector recto"/>
          <p:cNvCxnSpPr/>
          <p:nvPr/>
        </p:nvCxnSpPr>
        <p:spPr bwMode="auto">
          <a:xfrm>
            <a:off x="3784107" y="2131071"/>
            <a:ext cx="1421427"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5" name="164 Conector recto"/>
          <p:cNvCxnSpPr/>
          <p:nvPr/>
        </p:nvCxnSpPr>
        <p:spPr bwMode="auto">
          <a:xfrm flipH="1">
            <a:off x="3400638" y="2131071"/>
            <a:ext cx="383469"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6" name="165 Conector recto"/>
          <p:cNvCxnSpPr/>
          <p:nvPr/>
        </p:nvCxnSpPr>
        <p:spPr bwMode="auto">
          <a:xfrm flipH="1">
            <a:off x="3499086" y="2131071"/>
            <a:ext cx="285021"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7" name="166 Conector recto"/>
          <p:cNvCxnSpPr/>
          <p:nvPr/>
        </p:nvCxnSpPr>
        <p:spPr bwMode="auto">
          <a:xfrm flipH="1">
            <a:off x="3695984" y="2131071"/>
            <a:ext cx="88123"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8" name="167 Conector recto"/>
          <p:cNvCxnSpPr/>
          <p:nvPr/>
        </p:nvCxnSpPr>
        <p:spPr bwMode="auto">
          <a:xfrm>
            <a:off x="3784107" y="2131071"/>
            <a:ext cx="108774"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69" name="168 Conector recto"/>
          <p:cNvCxnSpPr/>
          <p:nvPr/>
        </p:nvCxnSpPr>
        <p:spPr bwMode="auto">
          <a:xfrm>
            <a:off x="3784107" y="2131071"/>
            <a:ext cx="305672"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0" name="169 Conector recto"/>
          <p:cNvCxnSpPr/>
          <p:nvPr/>
        </p:nvCxnSpPr>
        <p:spPr bwMode="auto">
          <a:xfrm>
            <a:off x="3784107" y="2131071"/>
            <a:ext cx="502570"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1" name="170 Conector recto"/>
          <p:cNvCxnSpPr/>
          <p:nvPr/>
        </p:nvCxnSpPr>
        <p:spPr bwMode="auto">
          <a:xfrm>
            <a:off x="3784107" y="2131071"/>
            <a:ext cx="699468"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2" name="171 Conector recto"/>
          <p:cNvCxnSpPr/>
          <p:nvPr/>
        </p:nvCxnSpPr>
        <p:spPr bwMode="auto">
          <a:xfrm>
            <a:off x="3784107" y="2131071"/>
            <a:ext cx="896366"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3" name="172 Conector recto"/>
          <p:cNvCxnSpPr/>
          <p:nvPr/>
        </p:nvCxnSpPr>
        <p:spPr bwMode="auto">
          <a:xfrm>
            <a:off x="3784107" y="2131071"/>
            <a:ext cx="1093264"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4" name="173 Conector recto"/>
          <p:cNvCxnSpPr/>
          <p:nvPr/>
        </p:nvCxnSpPr>
        <p:spPr bwMode="auto">
          <a:xfrm>
            <a:off x="3784107" y="2131071"/>
            <a:ext cx="1290162"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5" name="174 Conector recto"/>
          <p:cNvCxnSpPr/>
          <p:nvPr/>
        </p:nvCxnSpPr>
        <p:spPr bwMode="auto">
          <a:xfrm flipH="1">
            <a:off x="3564718" y="2131071"/>
            <a:ext cx="219389"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6" name="175 Conector recto"/>
          <p:cNvCxnSpPr/>
          <p:nvPr/>
        </p:nvCxnSpPr>
        <p:spPr bwMode="auto">
          <a:xfrm flipH="1">
            <a:off x="3761616" y="2131071"/>
            <a:ext cx="22491"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7" name="176 Conector recto"/>
          <p:cNvCxnSpPr/>
          <p:nvPr/>
        </p:nvCxnSpPr>
        <p:spPr bwMode="auto">
          <a:xfrm>
            <a:off x="3784107" y="2131071"/>
            <a:ext cx="174407"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8" name="177 Conector recto"/>
          <p:cNvCxnSpPr/>
          <p:nvPr/>
        </p:nvCxnSpPr>
        <p:spPr bwMode="auto">
          <a:xfrm>
            <a:off x="3784107" y="2131071"/>
            <a:ext cx="371305"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79" name="178 Conector recto"/>
          <p:cNvCxnSpPr/>
          <p:nvPr/>
        </p:nvCxnSpPr>
        <p:spPr bwMode="auto">
          <a:xfrm>
            <a:off x="3784107" y="2131071"/>
            <a:ext cx="568203"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0" name="179 Conector recto"/>
          <p:cNvCxnSpPr/>
          <p:nvPr/>
        </p:nvCxnSpPr>
        <p:spPr bwMode="auto">
          <a:xfrm>
            <a:off x="3784107" y="2131071"/>
            <a:ext cx="765101"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1" name="180 Conector recto"/>
          <p:cNvCxnSpPr/>
          <p:nvPr/>
        </p:nvCxnSpPr>
        <p:spPr bwMode="auto">
          <a:xfrm>
            <a:off x="3784107" y="2131071"/>
            <a:ext cx="961998"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2" name="181 Conector recto"/>
          <p:cNvCxnSpPr/>
          <p:nvPr/>
        </p:nvCxnSpPr>
        <p:spPr bwMode="auto">
          <a:xfrm>
            <a:off x="3784107" y="2131071"/>
            <a:ext cx="1158896"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3" name="182 Conector recto"/>
          <p:cNvCxnSpPr/>
          <p:nvPr/>
        </p:nvCxnSpPr>
        <p:spPr bwMode="auto">
          <a:xfrm>
            <a:off x="3784107" y="2131071"/>
            <a:ext cx="1355794"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4" name="183 Conector recto"/>
          <p:cNvCxnSpPr/>
          <p:nvPr/>
        </p:nvCxnSpPr>
        <p:spPr bwMode="auto">
          <a:xfrm>
            <a:off x="3784107" y="2131071"/>
            <a:ext cx="1487059"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5" name="184 Conector recto"/>
          <p:cNvCxnSpPr/>
          <p:nvPr/>
        </p:nvCxnSpPr>
        <p:spPr bwMode="auto">
          <a:xfrm flipH="1">
            <a:off x="3466270" y="2131071"/>
            <a:ext cx="317837"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6" name="185 Conector recto"/>
          <p:cNvCxnSpPr/>
          <p:nvPr/>
        </p:nvCxnSpPr>
        <p:spPr bwMode="auto">
          <a:xfrm flipH="1">
            <a:off x="3597536" y="2131071"/>
            <a:ext cx="186571"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7" name="186 Conector recto"/>
          <p:cNvCxnSpPr/>
          <p:nvPr/>
        </p:nvCxnSpPr>
        <p:spPr bwMode="auto">
          <a:xfrm>
            <a:off x="3784107" y="2131071"/>
            <a:ext cx="10326"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8" name="187 Conector recto"/>
          <p:cNvCxnSpPr/>
          <p:nvPr/>
        </p:nvCxnSpPr>
        <p:spPr bwMode="auto">
          <a:xfrm>
            <a:off x="3784107" y="2131071"/>
            <a:ext cx="207223"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89" name="188 Conector recto"/>
          <p:cNvCxnSpPr/>
          <p:nvPr/>
        </p:nvCxnSpPr>
        <p:spPr bwMode="auto">
          <a:xfrm>
            <a:off x="3784107" y="2131071"/>
            <a:ext cx="404121"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0" name="189 Conector recto"/>
          <p:cNvCxnSpPr/>
          <p:nvPr/>
        </p:nvCxnSpPr>
        <p:spPr bwMode="auto">
          <a:xfrm>
            <a:off x="3784107" y="2131071"/>
            <a:ext cx="601019"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1" name="190 Conector recto"/>
          <p:cNvCxnSpPr/>
          <p:nvPr/>
        </p:nvCxnSpPr>
        <p:spPr bwMode="auto">
          <a:xfrm>
            <a:off x="3784107" y="2131071"/>
            <a:ext cx="797917"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2" name="191 Conector recto"/>
          <p:cNvCxnSpPr/>
          <p:nvPr/>
        </p:nvCxnSpPr>
        <p:spPr bwMode="auto">
          <a:xfrm>
            <a:off x="3784107" y="2131071"/>
            <a:ext cx="994815"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3" name="192 Conector recto"/>
          <p:cNvCxnSpPr/>
          <p:nvPr/>
        </p:nvCxnSpPr>
        <p:spPr bwMode="auto">
          <a:xfrm>
            <a:off x="3784107" y="2131071"/>
            <a:ext cx="1191713"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4" name="193 Conector recto"/>
          <p:cNvCxnSpPr/>
          <p:nvPr/>
        </p:nvCxnSpPr>
        <p:spPr bwMode="auto">
          <a:xfrm>
            <a:off x="3784107" y="2131071"/>
            <a:ext cx="1388610"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5" name="194 Conector recto"/>
          <p:cNvCxnSpPr/>
          <p:nvPr/>
        </p:nvCxnSpPr>
        <p:spPr bwMode="auto">
          <a:xfrm>
            <a:off x="3784107" y="2131071"/>
            <a:ext cx="1552692"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6" name="195 Conector recto"/>
          <p:cNvCxnSpPr/>
          <p:nvPr/>
        </p:nvCxnSpPr>
        <p:spPr bwMode="auto">
          <a:xfrm flipH="1">
            <a:off x="3531903" y="2131071"/>
            <a:ext cx="252204"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7" name="196 Conector recto"/>
          <p:cNvCxnSpPr/>
          <p:nvPr/>
        </p:nvCxnSpPr>
        <p:spPr bwMode="auto">
          <a:xfrm flipH="1">
            <a:off x="3663168" y="2131071"/>
            <a:ext cx="120939"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8" name="197 Conector recto"/>
          <p:cNvCxnSpPr/>
          <p:nvPr/>
        </p:nvCxnSpPr>
        <p:spPr bwMode="auto">
          <a:xfrm>
            <a:off x="3784107" y="2131071"/>
            <a:ext cx="75958"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199" name="198 Conector recto"/>
          <p:cNvCxnSpPr/>
          <p:nvPr/>
        </p:nvCxnSpPr>
        <p:spPr bwMode="auto">
          <a:xfrm>
            <a:off x="3784107" y="2131071"/>
            <a:ext cx="272856"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0" name="199 Conector recto"/>
          <p:cNvCxnSpPr/>
          <p:nvPr/>
        </p:nvCxnSpPr>
        <p:spPr bwMode="auto">
          <a:xfrm>
            <a:off x="3784107" y="2131071"/>
            <a:ext cx="469754"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1" name="200 Conector recto"/>
          <p:cNvCxnSpPr/>
          <p:nvPr/>
        </p:nvCxnSpPr>
        <p:spPr bwMode="auto">
          <a:xfrm>
            <a:off x="3784107" y="2131071"/>
            <a:ext cx="666652"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2" name="201 Conector recto"/>
          <p:cNvCxnSpPr/>
          <p:nvPr/>
        </p:nvCxnSpPr>
        <p:spPr bwMode="auto">
          <a:xfrm>
            <a:off x="3784107" y="2131071"/>
            <a:ext cx="863550"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3" name="202 Conector recto"/>
          <p:cNvCxnSpPr/>
          <p:nvPr/>
        </p:nvCxnSpPr>
        <p:spPr bwMode="auto">
          <a:xfrm>
            <a:off x="3784107" y="2131071"/>
            <a:ext cx="1060447"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4" name="203 Conector recto"/>
          <p:cNvCxnSpPr/>
          <p:nvPr/>
        </p:nvCxnSpPr>
        <p:spPr bwMode="auto">
          <a:xfrm>
            <a:off x="3784107" y="2131071"/>
            <a:ext cx="1257345"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5" name="204 Conector recto"/>
          <p:cNvCxnSpPr/>
          <p:nvPr/>
        </p:nvCxnSpPr>
        <p:spPr bwMode="auto">
          <a:xfrm>
            <a:off x="3784107" y="2131071"/>
            <a:ext cx="1454243"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6" name="205 Conector recto"/>
          <p:cNvCxnSpPr/>
          <p:nvPr/>
        </p:nvCxnSpPr>
        <p:spPr bwMode="auto">
          <a:xfrm flipH="1">
            <a:off x="3728801" y="2131071"/>
            <a:ext cx="55306"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7" name="206 Conector recto"/>
          <p:cNvCxnSpPr/>
          <p:nvPr/>
        </p:nvCxnSpPr>
        <p:spPr bwMode="auto">
          <a:xfrm>
            <a:off x="3784107" y="2131071"/>
            <a:ext cx="141591"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8" name="207 Conector recto"/>
          <p:cNvCxnSpPr/>
          <p:nvPr/>
        </p:nvCxnSpPr>
        <p:spPr bwMode="auto">
          <a:xfrm>
            <a:off x="3784107" y="2131071"/>
            <a:ext cx="338489"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09" name="208 Conector recto"/>
          <p:cNvCxnSpPr/>
          <p:nvPr/>
        </p:nvCxnSpPr>
        <p:spPr bwMode="auto">
          <a:xfrm>
            <a:off x="3784107" y="2131071"/>
            <a:ext cx="535386"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10" name="209 Conector recto"/>
          <p:cNvCxnSpPr/>
          <p:nvPr/>
        </p:nvCxnSpPr>
        <p:spPr bwMode="auto">
          <a:xfrm>
            <a:off x="3784107" y="2131071"/>
            <a:ext cx="732284"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11" name="210 Conector recto"/>
          <p:cNvCxnSpPr/>
          <p:nvPr/>
        </p:nvCxnSpPr>
        <p:spPr bwMode="auto">
          <a:xfrm>
            <a:off x="3784107" y="2131071"/>
            <a:ext cx="929182"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12" name="211 Conector recto"/>
          <p:cNvCxnSpPr/>
          <p:nvPr/>
        </p:nvCxnSpPr>
        <p:spPr bwMode="auto">
          <a:xfrm>
            <a:off x="3784107" y="2131071"/>
            <a:ext cx="1126080"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13" name="212 Conector recto"/>
          <p:cNvCxnSpPr/>
          <p:nvPr/>
        </p:nvCxnSpPr>
        <p:spPr bwMode="auto">
          <a:xfrm>
            <a:off x="3784107" y="2131071"/>
            <a:ext cx="1322978"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14" name="213 Conector recto"/>
          <p:cNvCxnSpPr/>
          <p:nvPr/>
        </p:nvCxnSpPr>
        <p:spPr bwMode="auto">
          <a:xfrm>
            <a:off x="3784107" y="2131071"/>
            <a:ext cx="1519876"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cxnSp>
        <p:nvCxnSpPr>
          <p:cNvPr id="215" name="214 Conector recto"/>
          <p:cNvCxnSpPr/>
          <p:nvPr/>
        </p:nvCxnSpPr>
        <p:spPr bwMode="auto">
          <a:xfrm>
            <a:off x="3784107" y="2131071"/>
            <a:ext cx="1585520" cy="730526"/>
          </a:xfrm>
          <a:prstGeom prst="line">
            <a:avLst/>
          </a:prstGeom>
          <a:solidFill>
            <a:schemeClr val="accent2"/>
          </a:solidFill>
          <a:ln w="9525" cap="flat" cmpd="sng" algn="ctr">
            <a:solidFill>
              <a:schemeClr val="tx1">
                <a:lumMod val="65000"/>
                <a:lumOff val="35000"/>
              </a:schemeClr>
            </a:solidFill>
            <a:prstDash val="solid"/>
            <a:round/>
            <a:headEnd type="none" w="med" len="med"/>
            <a:tailEnd type="none" w="med" len="med"/>
          </a:ln>
          <a:effectLst/>
        </p:spPr>
      </p:cxnSp>
      <p:sp>
        <p:nvSpPr>
          <p:cNvPr id="8370" name="8369 CuadroTexto"/>
          <p:cNvSpPr txBox="1"/>
          <p:nvPr/>
        </p:nvSpPr>
        <p:spPr>
          <a:xfrm>
            <a:off x="252046" y="1637561"/>
            <a:ext cx="2325886" cy="1600438"/>
          </a:xfrm>
          <a:prstGeom prst="rect">
            <a:avLst/>
          </a:prstGeom>
          <a:noFill/>
        </p:spPr>
        <p:txBody>
          <a:bodyPr wrap="square" rtlCol="0">
            <a:spAutoFit/>
          </a:bodyPr>
          <a:lstStyle/>
          <a:p>
            <a:pPr algn="l"/>
            <a:r>
              <a:rPr lang="en-US" sz="1400" dirty="0" smtClean="0"/>
              <a:t>The relationship between some BTS in the network have a gap of time. It means that the changes in a period of time in a BTS makes changes in the next one.</a:t>
            </a:r>
            <a:endParaRPr lang="en-US" sz="1400" dirty="0"/>
          </a:p>
        </p:txBody>
      </p:sp>
      <p:sp>
        <p:nvSpPr>
          <p:cNvPr id="403" name="402 Flecha derecha"/>
          <p:cNvSpPr/>
          <p:nvPr/>
        </p:nvSpPr>
        <p:spPr bwMode="auto">
          <a:xfrm rot="5400000">
            <a:off x="1201472" y="3074951"/>
            <a:ext cx="360040" cy="797627"/>
          </a:xfrm>
          <a:prstGeom prst="rightArrow">
            <a:avLst>
              <a:gd name="adj1" fmla="val 58264"/>
              <a:gd name="adj2" fmla="val 50000"/>
            </a:avLst>
          </a:prstGeom>
          <a:solidFill>
            <a:schemeClr val="bg1">
              <a:lumMod val="75000"/>
            </a:schemeClr>
          </a:solidFill>
          <a:ln w="12700" cap="flat" cmpd="sng" algn="ctr">
            <a:noFill/>
            <a:prstDash val="solid"/>
            <a:round/>
            <a:headEnd type="none" w="med" len="med"/>
            <a:tailEnd type="none" w="med" len="med"/>
          </a:ln>
          <a:effectLst/>
        </p:spPr>
        <p:txBody>
          <a:bodyPr vert="horz" wrap="square" lIns="91413" tIns="45705" rIns="91413" bIns="45705" numCol="1" rtlCol="0" anchor="t" anchorCtr="0" compatLnSpc="1">
            <a:prstTxWarp prst="textNoShape">
              <a:avLst/>
            </a:prstTxWarp>
            <a:noAutofit/>
          </a:bodyPr>
          <a:lstStyle/>
          <a:p>
            <a:pPr algn="just" defTabSz="915706" eaLnBrk="0" hangingPunct="0">
              <a:spcBef>
                <a:spcPts val="700"/>
              </a:spcBef>
              <a:buClr>
                <a:schemeClr val="tx2"/>
              </a:buClr>
            </a:pPr>
            <a:endParaRPr lang="es-ES" sz="1400" dirty="0"/>
          </a:p>
        </p:txBody>
      </p:sp>
      <p:sp>
        <p:nvSpPr>
          <p:cNvPr id="404" name="403 CuadroTexto"/>
          <p:cNvSpPr txBox="1"/>
          <p:nvPr/>
        </p:nvSpPr>
        <p:spPr>
          <a:xfrm>
            <a:off x="251634" y="3686929"/>
            <a:ext cx="2858050" cy="830997"/>
          </a:xfrm>
          <a:prstGeom prst="rect">
            <a:avLst/>
          </a:prstGeom>
          <a:noFill/>
        </p:spPr>
        <p:txBody>
          <a:bodyPr wrap="square" rtlCol="0">
            <a:spAutoFit/>
          </a:bodyPr>
          <a:lstStyle/>
          <a:p>
            <a:pPr algn="l"/>
            <a:r>
              <a:rPr lang="en-US" sz="1600" dirty="0" smtClean="0"/>
              <a:t>Time Series modeling is specially strength estimating this kind of relationship. </a:t>
            </a:r>
            <a:endParaRPr lang="en-US" sz="1600" dirty="0"/>
          </a:p>
        </p:txBody>
      </p:sp>
      <p:sp>
        <p:nvSpPr>
          <p:cNvPr id="8372" name="8371 CuadroTexto"/>
          <p:cNvSpPr txBox="1"/>
          <p:nvPr/>
        </p:nvSpPr>
        <p:spPr>
          <a:xfrm>
            <a:off x="4173324" y="5237960"/>
            <a:ext cx="3722260" cy="461665"/>
          </a:xfrm>
          <a:prstGeom prst="rect">
            <a:avLst/>
          </a:prstGeom>
          <a:noFill/>
        </p:spPr>
        <p:txBody>
          <a:bodyPr wrap="square" rtlCol="0">
            <a:spAutoFit/>
          </a:bodyPr>
          <a:lstStyle/>
          <a:p>
            <a:r>
              <a:rPr lang="en-US" dirty="0" smtClean="0"/>
              <a:t>We have the possibility to forecast impact in my site X when appear changes in my site Y</a:t>
            </a:r>
            <a:endParaRPr lang="en-US" dirty="0"/>
          </a:p>
        </p:txBody>
      </p:sp>
      <p:sp>
        <p:nvSpPr>
          <p:cNvPr id="407" name="406 Elipse"/>
          <p:cNvSpPr/>
          <p:nvPr/>
        </p:nvSpPr>
        <p:spPr bwMode="auto">
          <a:xfrm>
            <a:off x="3996844" y="4990578"/>
            <a:ext cx="4120936" cy="941702"/>
          </a:xfrm>
          <a:prstGeom prst="ellipse">
            <a:avLst/>
          </a:prstGeom>
          <a:noFill/>
          <a:ln w="25400"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defTabSz="915988" eaLnBrk="0" hangingPunct="0">
              <a:spcBef>
                <a:spcPts val="700"/>
              </a:spcBef>
              <a:buClr>
                <a:schemeClr val="tx2"/>
              </a:buClr>
            </a:pPr>
            <a:endParaRPr lang="es-ES" sz="1400" dirty="0" err="1" smtClean="0"/>
          </a:p>
        </p:txBody>
      </p:sp>
    </p:spTree>
    <p:extLst>
      <p:ext uri="{BB962C8B-B14F-4D97-AF65-F5344CB8AC3E}">
        <p14:creationId xmlns:p14="http://schemas.microsoft.com/office/powerpoint/2010/main" val="95678239"/>
      </p:ext>
    </p:extLst>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7" name="Text Box 10"/>
          <p:cNvSpPr txBox="1">
            <a:spLocks noChangeArrowheads="1"/>
          </p:cNvSpPr>
          <p:nvPr/>
        </p:nvSpPr>
        <p:spPr bwMode="gray">
          <a:xfrm>
            <a:off x="582031" y="3497097"/>
            <a:ext cx="2770188" cy="2477234"/>
          </a:xfrm>
          <a:prstGeom prst="rect">
            <a:avLst/>
          </a:prstGeom>
          <a:noFill/>
          <a:ln w="0" algn="ctr">
            <a:noFill/>
            <a:miter lim="800000"/>
            <a:headEnd/>
            <a:tailEnd/>
          </a:ln>
        </p:spPr>
        <p:txBody>
          <a:bodyPr lIns="35878" tIns="45538" rIns="0" bIns="45538">
            <a:spAutoFit/>
          </a:bodyPr>
          <a:lstStyle/>
          <a:p>
            <a:pPr marL="3175" indent="-3175" algn="l" defTabSz="755650" rtl="0" eaLnBrk="0" fontAlgn="base" hangingPunct="0">
              <a:spcBef>
                <a:spcPct val="30000"/>
              </a:spcBef>
              <a:spcAft>
                <a:spcPct val="0"/>
              </a:spcAft>
            </a:pPr>
            <a:r>
              <a:rPr lang="en-US" sz="1000" dirty="0" smtClean="0">
                <a:solidFill>
                  <a:srgbClr val="000000"/>
                </a:solidFill>
                <a:latin typeface="Arial" charset="0"/>
                <a:cs typeface="Times New Roman" pitchFamily="18" charset="0"/>
              </a:rPr>
              <a:t>Create a segmentation that  allows the operator to: </a:t>
            </a:r>
            <a:endParaRPr lang="en-US" sz="1000" kern="1200" dirty="0" smtClean="0">
              <a:solidFill>
                <a:srgbClr val="000000"/>
              </a:solidFill>
              <a:latin typeface="Arial" charset="0"/>
              <a:ea typeface="+mn-ea"/>
              <a:cs typeface="Times New Roman" pitchFamily="18" charset="0"/>
            </a:endParaRPr>
          </a:p>
          <a:p>
            <a:pPr marL="92075" lvl="1" indent="-80963" algn="l" defTabSz="755650" rtl="0" eaLnBrk="0" fontAlgn="base" hangingPunct="0">
              <a:spcBef>
                <a:spcPct val="30000"/>
              </a:spcBef>
              <a:spcAft>
                <a:spcPct val="0"/>
              </a:spcAft>
              <a:buFont typeface="Wingdings" pitchFamily="2" charset="2"/>
              <a:buChar char="§"/>
            </a:pPr>
            <a:r>
              <a:rPr lang="en-US" sz="1000" dirty="0" smtClean="0">
                <a:solidFill>
                  <a:srgbClr val="000000"/>
                </a:solidFill>
                <a:latin typeface="Arial" charset="0"/>
                <a:cs typeface="Times New Roman" pitchFamily="18" charset="0"/>
              </a:rPr>
              <a:t>Group customer according to their use  and attitude towards telecom services. </a:t>
            </a:r>
            <a:endParaRPr lang="en-US" sz="1000" kern="1200" dirty="0" smtClean="0">
              <a:solidFill>
                <a:srgbClr val="000000"/>
              </a:solidFill>
              <a:latin typeface="Arial" charset="0"/>
              <a:ea typeface="+mn-ea"/>
              <a:cs typeface="Times New Roman" pitchFamily="18" charset="0"/>
            </a:endParaRPr>
          </a:p>
          <a:p>
            <a:pPr marL="92075" lvl="1" indent="-8096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Discriminate segments and profiles according to value and spend</a:t>
            </a:r>
          </a:p>
          <a:p>
            <a:pPr marL="92075" lvl="1" indent="-8096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Target customer profile identification  to make packaged service offers </a:t>
            </a:r>
          </a:p>
          <a:p>
            <a:pPr marL="92075" lvl="1" indent="-8096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Define customer groups and profiles interested in convergent none conventional  offers (i.e. duos  that include pay TV instead of  Internet  access)</a:t>
            </a:r>
          </a:p>
          <a:p>
            <a:pPr marL="92075" lvl="1" indent="-8096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Offer a first approximation to the definition  of the final sales offer for target groups.</a:t>
            </a:r>
            <a:endParaRPr lang="en-US" sz="1000" kern="1200" dirty="0">
              <a:solidFill>
                <a:srgbClr val="000000"/>
              </a:solidFill>
              <a:latin typeface="Arial" charset="0"/>
              <a:ea typeface="+mn-ea"/>
              <a:cs typeface="Times New Roman" pitchFamily="18" charset="0"/>
            </a:endParaRPr>
          </a:p>
        </p:txBody>
      </p:sp>
      <p:sp>
        <p:nvSpPr>
          <p:cNvPr id="299018" name="Text Box 11"/>
          <p:cNvSpPr txBox="1">
            <a:spLocks noChangeArrowheads="1"/>
          </p:cNvSpPr>
          <p:nvPr/>
        </p:nvSpPr>
        <p:spPr bwMode="gray">
          <a:xfrm>
            <a:off x="6792371" y="1266647"/>
            <a:ext cx="2203450" cy="4062283"/>
          </a:xfrm>
          <a:prstGeom prst="rect">
            <a:avLst/>
          </a:prstGeom>
          <a:noFill/>
          <a:ln w="0" algn="ctr">
            <a:noFill/>
            <a:miter lim="800000"/>
            <a:headEnd/>
            <a:tailEnd/>
          </a:ln>
        </p:spPr>
        <p:txBody>
          <a:bodyPr lIns="35878" tIns="45538" rIns="0" bIns="45538">
            <a:spAutoFit/>
          </a:bodyPr>
          <a:lstStyle/>
          <a:p>
            <a:pPr marL="87313" indent="-8731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“Value opportunities</a:t>
            </a:r>
            <a:r>
              <a:rPr lang="en-US" sz="1000" dirty="0" smtClean="0">
                <a:solidFill>
                  <a:srgbClr val="000000"/>
                </a:solidFill>
                <a:latin typeface="Arial" charset="0"/>
                <a:cs typeface="Times New Roman" pitchFamily="18" charset="0"/>
              </a:rPr>
              <a:t>” in segments  with less sophisticated  services demands. </a:t>
            </a:r>
            <a:endParaRPr lang="en-US" sz="1000" kern="1200" dirty="0" smtClean="0">
              <a:solidFill>
                <a:srgbClr val="000000"/>
              </a:solidFill>
              <a:latin typeface="Arial" charset="0"/>
              <a:ea typeface="+mn-ea"/>
              <a:cs typeface="Times New Roman" pitchFamily="18" charset="0"/>
            </a:endParaRPr>
          </a:p>
          <a:p>
            <a:pPr marL="87313" indent="-8731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The analysis revealed  profiles  for the launch of packages with two and three services. </a:t>
            </a:r>
          </a:p>
          <a:p>
            <a:pPr marL="87313" indent="-8731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Combinations of the services with greatest potential  were identifies by past  product evolutions </a:t>
            </a:r>
          </a:p>
          <a:p>
            <a:pPr marL="87313" indent="-87313" algn="l" defTabSz="755650" rtl="0" eaLnBrk="0" fontAlgn="base" hangingPunct="0">
              <a:spcBef>
                <a:spcPct val="30000"/>
              </a:spcBef>
              <a:spcAft>
                <a:spcPct val="0"/>
              </a:spcAft>
              <a:buFont typeface="Wingdings" pitchFamily="2" charset="2"/>
              <a:buChar char="§"/>
            </a:pPr>
            <a:r>
              <a:rPr lang="en-US" sz="1000" dirty="0" smtClean="0">
                <a:solidFill>
                  <a:srgbClr val="000000"/>
                </a:solidFill>
                <a:latin typeface="Arial" charset="0"/>
                <a:cs typeface="Times New Roman" pitchFamily="18" charset="0"/>
              </a:rPr>
              <a:t>T</a:t>
            </a:r>
            <a:r>
              <a:rPr lang="en-US" sz="1000" kern="1200" dirty="0" smtClean="0">
                <a:solidFill>
                  <a:srgbClr val="000000"/>
                </a:solidFill>
                <a:latin typeface="Arial" charset="0"/>
                <a:ea typeface="+mn-ea"/>
                <a:cs typeface="Times New Roman" pitchFamily="18" charset="0"/>
              </a:rPr>
              <a:t>he positioning of the operator and  its  competitors were analyzed for all the clusters to see the erosion of the market share  (important in the strategic clusters). </a:t>
            </a:r>
          </a:p>
          <a:p>
            <a:pPr marL="87313" indent="-8731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Churn was analyzed </a:t>
            </a:r>
            <a:r>
              <a:rPr lang="en-US" sz="1000" kern="1200" dirty="0" err="1" smtClean="0">
                <a:solidFill>
                  <a:srgbClr val="000000"/>
                </a:solidFill>
                <a:latin typeface="Arial" charset="0"/>
                <a:ea typeface="+mn-ea"/>
                <a:cs typeface="Times New Roman" pitchFamily="18" charset="0"/>
              </a:rPr>
              <a:t>tfor</a:t>
            </a:r>
            <a:r>
              <a:rPr lang="en-US" sz="1000" kern="1200" dirty="0" smtClean="0">
                <a:solidFill>
                  <a:srgbClr val="000000"/>
                </a:solidFill>
                <a:latin typeface="Arial" charset="0"/>
                <a:ea typeface="+mn-ea"/>
                <a:cs typeface="Times New Roman" pitchFamily="18" charset="0"/>
              </a:rPr>
              <a:t> services and for the operator (client entry and exit  balance)</a:t>
            </a:r>
          </a:p>
          <a:p>
            <a:pPr marL="87313" indent="-87313" algn="l" defTabSz="755650" rtl="0" eaLnBrk="0" fontAlgn="base" hangingPunct="0">
              <a:spcBef>
                <a:spcPct val="30000"/>
              </a:spcBef>
              <a:spcAft>
                <a:spcPct val="0"/>
              </a:spcAft>
              <a:buFont typeface="Wingdings" pitchFamily="2" charset="2"/>
              <a:buChar char="§"/>
            </a:pPr>
            <a:r>
              <a:rPr lang="en-US" sz="1000" dirty="0" smtClean="0">
                <a:solidFill>
                  <a:srgbClr val="000000"/>
                </a:solidFill>
                <a:latin typeface="Arial" charset="0"/>
                <a:cs typeface="Times New Roman" pitchFamily="18" charset="0"/>
              </a:rPr>
              <a:t>The segmentation allowed the simulation of offers of convergent offers and opportunity costs for the </a:t>
            </a:r>
            <a:r>
              <a:rPr lang="en-US" sz="1000" kern="1200" dirty="0" smtClean="0">
                <a:solidFill>
                  <a:srgbClr val="000000"/>
                </a:solidFill>
                <a:latin typeface="Arial" charset="0"/>
                <a:ea typeface="+mn-ea"/>
                <a:cs typeface="Times New Roman" pitchFamily="18" charset="0"/>
              </a:rPr>
              <a:t> operator</a:t>
            </a:r>
          </a:p>
          <a:p>
            <a:pPr marL="87313" indent="-8731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La </a:t>
            </a:r>
            <a:r>
              <a:rPr lang="en-US" sz="1000" kern="1200" dirty="0" err="1" smtClean="0">
                <a:solidFill>
                  <a:srgbClr val="000000"/>
                </a:solidFill>
                <a:latin typeface="Arial" charset="0"/>
                <a:ea typeface="+mn-ea"/>
                <a:cs typeface="Times New Roman" pitchFamily="18" charset="0"/>
              </a:rPr>
              <a:t>segmentaction</a:t>
            </a:r>
            <a:r>
              <a:rPr lang="en-US" sz="1000" kern="1200" dirty="0" smtClean="0">
                <a:solidFill>
                  <a:srgbClr val="000000"/>
                </a:solidFill>
                <a:latin typeface="Arial" charset="0"/>
                <a:ea typeface="+mn-ea"/>
                <a:cs typeface="Times New Roman" pitchFamily="18" charset="0"/>
              </a:rPr>
              <a:t> allowed scenario creation that </a:t>
            </a:r>
            <a:r>
              <a:rPr lang="en-US" sz="1000" kern="1200" dirty="0" err="1" smtClean="0">
                <a:solidFill>
                  <a:srgbClr val="000000"/>
                </a:solidFill>
                <a:latin typeface="Arial" charset="0"/>
                <a:ea typeface="+mn-ea"/>
                <a:cs typeface="Times New Roman" pitchFamily="18" charset="0"/>
              </a:rPr>
              <a:t>ment</a:t>
            </a:r>
            <a:r>
              <a:rPr lang="en-US" sz="1000" kern="1200" dirty="0" smtClean="0">
                <a:solidFill>
                  <a:srgbClr val="000000"/>
                </a:solidFill>
                <a:latin typeface="Arial" charset="0"/>
                <a:ea typeface="+mn-ea"/>
                <a:cs typeface="Times New Roman" pitchFamily="18" charset="0"/>
              </a:rPr>
              <a:t> increase income growth of 28%.</a:t>
            </a:r>
            <a:endParaRPr lang="en-US" sz="1000" kern="1200" dirty="0">
              <a:solidFill>
                <a:srgbClr val="000000"/>
              </a:solidFill>
              <a:latin typeface="Arial" charset="0"/>
              <a:ea typeface="+mn-ea"/>
              <a:cs typeface="Times New Roman" pitchFamily="18" charset="0"/>
            </a:endParaRPr>
          </a:p>
        </p:txBody>
      </p:sp>
      <p:sp>
        <p:nvSpPr>
          <p:cNvPr id="299019" name="Text Box 13"/>
          <p:cNvSpPr txBox="1">
            <a:spLocks noChangeArrowheads="1"/>
          </p:cNvSpPr>
          <p:nvPr/>
        </p:nvSpPr>
        <p:spPr bwMode="gray">
          <a:xfrm>
            <a:off x="593142" y="1266645"/>
            <a:ext cx="2473325" cy="1523126"/>
          </a:xfrm>
          <a:prstGeom prst="rect">
            <a:avLst/>
          </a:prstGeom>
          <a:noFill/>
          <a:ln w="0" algn="ctr">
            <a:noFill/>
            <a:miter lim="800000"/>
            <a:headEnd/>
            <a:tailEnd/>
          </a:ln>
        </p:spPr>
        <p:txBody>
          <a:bodyPr lIns="35878" tIns="45538" rIns="0" bIns="45538">
            <a:spAutoFit/>
          </a:bodyPr>
          <a:lstStyle/>
          <a:p>
            <a:pPr marL="87313" indent="-8731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The global telecom operator in possession of  historical data regarding the use and spend in  telephone and communications services (fix line and mobile ), Internet and </a:t>
            </a:r>
            <a:r>
              <a:rPr lang="en-US" sz="1000" kern="1200" dirty="0" err="1" smtClean="0">
                <a:solidFill>
                  <a:srgbClr val="000000"/>
                </a:solidFill>
                <a:latin typeface="Arial" charset="0"/>
                <a:ea typeface="+mn-ea"/>
                <a:cs typeface="Times New Roman" pitchFamily="18" charset="0"/>
              </a:rPr>
              <a:t>payTV</a:t>
            </a:r>
            <a:r>
              <a:rPr lang="en-US" sz="1000" kern="1200" dirty="0" smtClean="0">
                <a:solidFill>
                  <a:srgbClr val="000000"/>
                </a:solidFill>
                <a:latin typeface="Arial" charset="0"/>
                <a:ea typeface="+mn-ea"/>
                <a:cs typeface="Times New Roman" pitchFamily="18" charset="0"/>
              </a:rPr>
              <a:t> . </a:t>
            </a:r>
          </a:p>
          <a:p>
            <a:pPr marL="87313" indent="-87313" algn="l" defTabSz="755650" rtl="0" eaLnBrk="0" fontAlgn="base" hangingPunct="0">
              <a:spcBef>
                <a:spcPct val="30000"/>
              </a:spcBef>
              <a:spcAft>
                <a:spcPct val="0"/>
              </a:spcAft>
              <a:buFont typeface="Wingdings" pitchFamily="2" charset="2"/>
              <a:buChar char="§"/>
            </a:pPr>
            <a:r>
              <a:rPr lang="en-US" sz="1000" kern="1200" dirty="0" smtClean="0">
                <a:solidFill>
                  <a:srgbClr val="000000"/>
                </a:solidFill>
                <a:latin typeface="Arial" charset="0"/>
                <a:ea typeface="+mn-ea"/>
                <a:cs typeface="Times New Roman" pitchFamily="18" charset="0"/>
              </a:rPr>
              <a:t>A none differentiated offering, no advanced  segmentation, lack of direction in sales actions, </a:t>
            </a:r>
            <a:r>
              <a:rPr lang="en-US" sz="1000" dirty="0" smtClean="0">
                <a:solidFill>
                  <a:srgbClr val="000000"/>
                </a:solidFill>
                <a:latin typeface="Arial" charset="0"/>
                <a:cs typeface="Times New Roman" pitchFamily="18" charset="0"/>
              </a:rPr>
              <a:t>low </a:t>
            </a:r>
            <a:r>
              <a:rPr lang="en-US" sz="1000" kern="1200" dirty="0" smtClean="0">
                <a:solidFill>
                  <a:srgbClr val="000000"/>
                </a:solidFill>
                <a:latin typeface="Arial" charset="0"/>
                <a:ea typeface="+mn-ea"/>
                <a:cs typeface="Times New Roman" pitchFamily="18" charset="0"/>
              </a:rPr>
              <a:t> “share of wallet” </a:t>
            </a:r>
            <a:r>
              <a:rPr lang="en-US" sz="1000" dirty="0" smtClean="0">
                <a:solidFill>
                  <a:srgbClr val="000000"/>
                </a:solidFill>
                <a:latin typeface="Arial" charset="0"/>
                <a:cs typeface="Times New Roman" pitchFamily="18" charset="0"/>
              </a:rPr>
              <a:t>of main clients.</a:t>
            </a:r>
            <a:endParaRPr lang="en-US" sz="1000" kern="1200" dirty="0">
              <a:solidFill>
                <a:srgbClr val="000000"/>
              </a:solidFill>
              <a:latin typeface="Arial" charset="0"/>
              <a:ea typeface="+mn-ea"/>
              <a:cs typeface="Times New Roman" pitchFamily="18" charset="0"/>
            </a:endParaRPr>
          </a:p>
        </p:txBody>
      </p:sp>
      <p:pic>
        <p:nvPicPr>
          <p:cNvPr id="1488914" name="Picture 18"/>
          <p:cNvPicPr>
            <a:picLocks noChangeAspect="1" noChangeArrowheads="1"/>
          </p:cNvPicPr>
          <p:nvPr/>
        </p:nvPicPr>
        <p:blipFill>
          <a:blip r:embed="rId3" cstate="print"/>
          <a:srcRect/>
          <a:stretch>
            <a:fillRect/>
          </a:stretch>
        </p:blipFill>
        <p:spPr bwMode="auto">
          <a:xfrm>
            <a:off x="3466529" y="4598797"/>
            <a:ext cx="2290762" cy="1463675"/>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pic>
      <p:sp>
        <p:nvSpPr>
          <p:cNvPr id="299024" name="Text Box 17"/>
          <p:cNvSpPr txBox="1">
            <a:spLocks noChangeArrowheads="1"/>
          </p:cNvSpPr>
          <p:nvPr/>
        </p:nvSpPr>
        <p:spPr bwMode="gray">
          <a:xfrm>
            <a:off x="5755710" y="4670249"/>
            <a:ext cx="1071570" cy="236441"/>
          </a:xfrm>
          <a:prstGeom prst="rect">
            <a:avLst/>
          </a:prstGeom>
          <a:noFill/>
          <a:ln w="0" algn="ctr">
            <a:noFill/>
            <a:miter lim="800000"/>
            <a:headEnd/>
            <a:tailEnd/>
          </a:ln>
        </p:spPr>
        <p:txBody>
          <a:bodyPr wrap="square" lIns="81757" tIns="40877" rIns="81757" bIns="40877">
            <a:spAutoFit/>
          </a:bodyPr>
          <a:lstStyle/>
          <a:p>
            <a:pPr algn="l" defTabSz="677863" rtl="0" eaLnBrk="0" fontAlgn="base" hangingPunct="0">
              <a:spcBef>
                <a:spcPct val="30000"/>
              </a:spcBef>
              <a:spcAft>
                <a:spcPct val="0"/>
              </a:spcAft>
            </a:pPr>
            <a:r>
              <a:rPr lang="en-US" sz="1000" kern="1200" smtClean="0">
                <a:solidFill>
                  <a:srgbClr val="000000"/>
                </a:solidFill>
                <a:latin typeface="Arial" charset="0"/>
                <a:ea typeface="+mn-ea"/>
                <a:cs typeface="Times New Roman" pitchFamily="18" charset="0"/>
              </a:rPr>
              <a:t>Mapa de valor</a:t>
            </a:r>
            <a:endParaRPr lang="en-US" sz="1000" kern="1200">
              <a:solidFill>
                <a:srgbClr val="000000"/>
              </a:solidFill>
              <a:latin typeface="Arial" charset="0"/>
              <a:ea typeface="+mn-ea"/>
              <a:cs typeface="Times New Roman" pitchFamily="18" charset="0"/>
            </a:endParaRPr>
          </a:p>
        </p:txBody>
      </p:sp>
      <p:sp>
        <p:nvSpPr>
          <p:cNvPr id="299025" name="Text Box 17"/>
          <p:cNvSpPr txBox="1">
            <a:spLocks noChangeArrowheads="1"/>
          </p:cNvSpPr>
          <p:nvPr/>
        </p:nvSpPr>
        <p:spPr bwMode="gray">
          <a:xfrm>
            <a:off x="3434780" y="3612985"/>
            <a:ext cx="1068387" cy="392113"/>
          </a:xfrm>
          <a:prstGeom prst="rect">
            <a:avLst/>
          </a:prstGeom>
          <a:noFill/>
          <a:ln w="0" algn="ctr">
            <a:noFill/>
            <a:miter lim="800000"/>
            <a:headEnd/>
            <a:tailEnd/>
          </a:ln>
        </p:spPr>
        <p:txBody>
          <a:bodyPr lIns="81757" tIns="40877" rIns="81757" bIns="40877">
            <a:spAutoFit/>
          </a:bodyPr>
          <a:lstStyle/>
          <a:p>
            <a:pPr algn="ctr" defTabSz="677863" rtl="0" eaLnBrk="0" fontAlgn="base" hangingPunct="0">
              <a:spcBef>
                <a:spcPct val="30000"/>
              </a:spcBef>
              <a:spcAft>
                <a:spcPct val="0"/>
              </a:spcAft>
            </a:pPr>
            <a:r>
              <a:rPr lang="en-US" sz="1000" kern="1200" smtClean="0">
                <a:solidFill>
                  <a:srgbClr val="000000"/>
                </a:solidFill>
                <a:latin typeface="Arial" charset="0"/>
                <a:ea typeface="+mn-ea"/>
                <a:cs typeface="Times New Roman" pitchFamily="18" charset="0"/>
              </a:rPr>
              <a:t>Análisis del valor cliente</a:t>
            </a:r>
            <a:endParaRPr lang="en-US" sz="1000" kern="1200">
              <a:solidFill>
                <a:srgbClr val="000000"/>
              </a:solidFill>
              <a:latin typeface="Arial" charset="0"/>
              <a:ea typeface="+mn-ea"/>
              <a:cs typeface="Times New Roman" pitchFamily="18" charset="0"/>
            </a:endParaRPr>
          </a:p>
        </p:txBody>
      </p:sp>
      <p:pic>
        <p:nvPicPr>
          <p:cNvPr id="23" name="Picture 13"/>
          <p:cNvPicPr>
            <a:picLocks noChangeAspect="1" noChangeArrowheads="1"/>
          </p:cNvPicPr>
          <p:nvPr/>
        </p:nvPicPr>
        <p:blipFill>
          <a:blip r:embed="rId4" cstate="print"/>
          <a:srcRect/>
          <a:stretch>
            <a:fillRect/>
          </a:stretch>
        </p:blipFill>
        <p:spPr bwMode="auto">
          <a:xfrm>
            <a:off x="3261742" y="1392071"/>
            <a:ext cx="2332038" cy="1130300"/>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pic>
      <p:pic>
        <p:nvPicPr>
          <p:cNvPr id="24" name="Picture 14"/>
          <p:cNvPicPr>
            <a:picLocks noChangeAspect="1" noChangeArrowheads="1"/>
          </p:cNvPicPr>
          <p:nvPr/>
        </p:nvPicPr>
        <p:blipFill>
          <a:blip r:embed="rId5" cstate="print"/>
          <a:srcRect/>
          <a:stretch>
            <a:fillRect/>
          </a:stretch>
        </p:blipFill>
        <p:spPr bwMode="auto">
          <a:xfrm>
            <a:off x="4279330" y="4900422"/>
            <a:ext cx="2397125" cy="1312863"/>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pic>
      <p:pic>
        <p:nvPicPr>
          <p:cNvPr id="1488913" name="Picture 17"/>
          <p:cNvPicPr>
            <a:picLocks noChangeAspect="1" noChangeArrowheads="1"/>
          </p:cNvPicPr>
          <p:nvPr/>
        </p:nvPicPr>
        <p:blipFill>
          <a:blip r:embed="rId6" cstate="print"/>
          <a:srcRect/>
          <a:stretch>
            <a:fillRect/>
          </a:stretch>
        </p:blipFill>
        <p:spPr bwMode="auto">
          <a:xfrm>
            <a:off x="3499867" y="2136610"/>
            <a:ext cx="2946400" cy="1376363"/>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pic>
      <p:sp>
        <p:nvSpPr>
          <p:cNvPr id="299029" name="Text Box 13"/>
          <p:cNvSpPr txBox="1">
            <a:spLocks noChangeArrowheads="1"/>
          </p:cNvSpPr>
          <p:nvPr/>
        </p:nvSpPr>
        <p:spPr bwMode="gray">
          <a:xfrm>
            <a:off x="3420492" y="4371794"/>
            <a:ext cx="3333750" cy="236538"/>
          </a:xfrm>
          <a:prstGeom prst="rect">
            <a:avLst/>
          </a:prstGeom>
          <a:noFill/>
          <a:ln w="0" algn="ctr">
            <a:noFill/>
            <a:miter lim="800000"/>
            <a:headEnd/>
            <a:tailEnd/>
          </a:ln>
        </p:spPr>
        <p:txBody>
          <a:bodyPr lIns="81757" tIns="40877" rIns="81757" bIns="40877">
            <a:spAutoFit/>
          </a:bodyPr>
          <a:lstStyle/>
          <a:p>
            <a:pPr algn="just" defTabSz="677863" rtl="0" eaLnBrk="0" fontAlgn="base" hangingPunct="0">
              <a:spcBef>
                <a:spcPct val="30000"/>
              </a:spcBef>
              <a:spcAft>
                <a:spcPct val="0"/>
              </a:spcAft>
            </a:pPr>
            <a:r>
              <a:rPr lang="en-US" sz="1000" kern="1200" smtClean="0">
                <a:solidFill>
                  <a:srgbClr val="000000"/>
                </a:solidFill>
                <a:latin typeface="Arial" charset="0"/>
                <a:ea typeface="+mn-ea"/>
                <a:cs typeface="Times New Roman" pitchFamily="18" charset="0"/>
              </a:rPr>
              <a:t>Análisis de migraciones</a:t>
            </a:r>
            <a:endParaRPr lang="en-US" sz="1000" kern="1200">
              <a:solidFill>
                <a:srgbClr val="000000"/>
              </a:solidFill>
              <a:latin typeface="Arial" charset="0"/>
              <a:ea typeface="+mn-ea"/>
              <a:cs typeface="Times New Roman" pitchFamily="18" charset="0"/>
            </a:endParaRPr>
          </a:p>
        </p:txBody>
      </p:sp>
      <p:pic>
        <p:nvPicPr>
          <p:cNvPr id="22" name="Picture 9"/>
          <p:cNvPicPr>
            <a:picLocks noChangeAspect="1" noChangeArrowheads="1"/>
          </p:cNvPicPr>
          <p:nvPr/>
        </p:nvPicPr>
        <p:blipFill>
          <a:blip r:embed="rId7" cstate="print"/>
          <a:srcRect/>
          <a:stretch>
            <a:fillRect/>
          </a:stretch>
        </p:blipFill>
        <p:spPr bwMode="auto">
          <a:xfrm>
            <a:off x="4611117" y="2800158"/>
            <a:ext cx="1943100" cy="1487488"/>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pic>
      <p:sp>
        <p:nvSpPr>
          <p:cNvPr id="32" name="Text Box 13"/>
          <p:cNvSpPr txBox="1">
            <a:spLocks noChangeArrowheads="1"/>
          </p:cNvSpPr>
          <p:nvPr/>
        </p:nvSpPr>
        <p:spPr bwMode="gray">
          <a:xfrm>
            <a:off x="758438" y="1017870"/>
            <a:ext cx="2284534" cy="542678"/>
          </a:xfrm>
          <a:prstGeom prst="rect">
            <a:avLst/>
          </a:prstGeom>
          <a:noFill/>
          <a:ln w="0" algn="ctr">
            <a:noFill/>
            <a:miter lim="800000"/>
            <a:headEnd/>
            <a:tailEnd/>
          </a:ln>
        </p:spPr>
        <p:txBody>
          <a:bodyPr lIns="81757" tIns="40877" rIns="81757" bIns="40877">
            <a:spAutoFit/>
          </a:bodyPr>
          <a:lstStyle/>
          <a:p>
            <a:pPr algn="just" defTabSz="677863" eaLnBrk="0" hangingPunct="0">
              <a:spcBef>
                <a:spcPct val="30000"/>
              </a:spcBef>
            </a:pPr>
            <a:r>
              <a:rPr lang="en-US" sz="1300" smtClean="0">
                <a:cs typeface="Times New Roman" pitchFamily="18" charset="0"/>
              </a:rPr>
              <a:t>Initial Requirements</a:t>
            </a:r>
          </a:p>
          <a:p>
            <a:pPr algn="just" defTabSz="677863" eaLnBrk="0" hangingPunct="0">
              <a:spcBef>
                <a:spcPct val="30000"/>
              </a:spcBef>
            </a:pPr>
            <a:endParaRPr lang="en-US" sz="1300">
              <a:cs typeface="Times New Roman" pitchFamily="18" charset="0"/>
            </a:endParaRPr>
          </a:p>
        </p:txBody>
      </p:sp>
      <p:sp>
        <p:nvSpPr>
          <p:cNvPr id="33" name="Text Box 17"/>
          <p:cNvSpPr txBox="1">
            <a:spLocks noChangeArrowheads="1"/>
          </p:cNvSpPr>
          <p:nvPr/>
        </p:nvSpPr>
        <p:spPr bwMode="gray">
          <a:xfrm>
            <a:off x="6704385" y="1017870"/>
            <a:ext cx="1639351" cy="283296"/>
          </a:xfrm>
          <a:prstGeom prst="rect">
            <a:avLst/>
          </a:prstGeom>
          <a:noFill/>
          <a:ln w="0">
            <a:noFill/>
            <a:miter lim="800000"/>
            <a:headEnd/>
            <a:tailEnd/>
          </a:ln>
        </p:spPr>
        <p:txBody>
          <a:bodyPr lIns="81757" tIns="40877" rIns="81757" bIns="40877">
            <a:spAutoFit/>
          </a:bodyPr>
          <a:lstStyle/>
          <a:p>
            <a:pPr algn="just" defTabSz="677863" eaLnBrk="0" hangingPunct="0">
              <a:spcBef>
                <a:spcPct val="30000"/>
              </a:spcBef>
            </a:pPr>
            <a:r>
              <a:rPr lang="en-US" sz="1300" smtClean="0">
                <a:cs typeface="Times New Roman" pitchFamily="18" charset="0"/>
              </a:rPr>
              <a:t>Results</a:t>
            </a:r>
            <a:endParaRPr lang="en-US" sz="1300">
              <a:cs typeface="Times New Roman" pitchFamily="18" charset="0"/>
            </a:endParaRPr>
          </a:p>
        </p:txBody>
      </p:sp>
      <p:sp>
        <p:nvSpPr>
          <p:cNvPr id="34" name="Line 18"/>
          <p:cNvSpPr>
            <a:spLocks noChangeShapeType="1"/>
          </p:cNvSpPr>
          <p:nvPr/>
        </p:nvSpPr>
        <p:spPr bwMode="gray">
          <a:xfrm flipV="1">
            <a:off x="6704386" y="1264563"/>
            <a:ext cx="2124704" cy="1591"/>
          </a:xfrm>
          <a:prstGeom prst="line">
            <a:avLst/>
          </a:prstGeom>
          <a:noFill/>
          <a:ln w="12700">
            <a:solidFill>
              <a:srgbClr val="000000"/>
            </a:solidFill>
            <a:round/>
            <a:headEnd type="none" w="sm" len="sm"/>
            <a:tailEnd type="none" w="sm" len="sm"/>
          </a:ln>
        </p:spPr>
        <p:txBody>
          <a:bodyPr lIns="35886" tIns="35886" rIns="35886" bIns="35886" anchor="ctr"/>
          <a:lstStyle/>
          <a:p>
            <a:endParaRPr lang="en-US"/>
          </a:p>
        </p:txBody>
      </p:sp>
      <p:sp>
        <p:nvSpPr>
          <p:cNvPr id="35" name="Text Box 15"/>
          <p:cNvSpPr txBox="1">
            <a:spLocks noChangeArrowheads="1"/>
          </p:cNvSpPr>
          <p:nvPr/>
        </p:nvSpPr>
        <p:spPr bwMode="gray">
          <a:xfrm>
            <a:off x="3246793" y="1017870"/>
            <a:ext cx="3332955" cy="283296"/>
          </a:xfrm>
          <a:prstGeom prst="rect">
            <a:avLst/>
          </a:prstGeom>
          <a:noFill/>
          <a:ln w="0">
            <a:noFill/>
            <a:miter lim="800000"/>
            <a:headEnd/>
            <a:tailEnd/>
          </a:ln>
        </p:spPr>
        <p:txBody>
          <a:bodyPr lIns="81757" tIns="40877" rIns="81757" bIns="40877">
            <a:spAutoFit/>
          </a:bodyPr>
          <a:lstStyle/>
          <a:p>
            <a:pPr algn="just" defTabSz="677863" eaLnBrk="0" hangingPunct="0">
              <a:spcBef>
                <a:spcPct val="30000"/>
              </a:spcBef>
            </a:pPr>
            <a:r>
              <a:rPr lang="en-US" sz="1300" smtClean="0">
                <a:cs typeface="Times New Roman" pitchFamily="18" charset="0"/>
              </a:rPr>
              <a:t>Illustrative Graphs</a:t>
            </a:r>
            <a:endParaRPr lang="en-US" sz="1300">
              <a:cs typeface="Times New Roman" pitchFamily="18" charset="0"/>
            </a:endParaRPr>
          </a:p>
        </p:txBody>
      </p:sp>
      <p:sp>
        <p:nvSpPr>
          <p:cNvPr id="36" name="Line 16"/>
          <p:cNvSpPr>
            <a:spLocks noChangeShapeType="1"/>
          </p:cNvSpPr>
          <p:nvPr/>
        </p:nvSpPr>
        <p:spPr bwMode="gray">
          <a:xfrm>
            <a:off x="3268786" y="1264560"/>
            <a:ext cx="3098344" cy="0"/>
          </a:xfrm>
          <a:prstGeom prst="line">
            <a:avLst/>
          </a:prstGeom>
          <a:noFill/>
          <a:ln w="12700">
            <a:solidFill>
              <a:srgbClr val="000000"/>
            </a:solidFill>
            <a:round/>
            <a:headEnd type="none" w="sm" len="sm"/>
            <a:tailEnd type="none" w="sm" len="sm"/>
          </a:ln>
        </p:spPr>
        <p:txBody>
          <a:bodyPr lIns="35886" tIns="35886" rIns="35886" bIns="35886" anchor="ctr"/>
          <a:lstStyle/>
          <a:p>
            <a:endParaRPr lang="en-US"/>
          </a:p>
        </p:txBody>
      </p:sp>
      <p:sp>
        <p:nvSpPr>
          <p:cNvPr id="37" name="Line 14"/>
          <p:cNvSpPr>
            <a:spLocks noChangeShapeType="1"/>
          </p:cNvSpPr>
          <p:nvPr/>
        </p:nvSpPr>
        <p:spPr bwMode="gray">
          <a:xfrm>
            <a:off x="758439" y="1264560"/>
            <a:ext cx="2262539" cy="0"/>
          </a:xfrm>
          <a:prstGeom prst="line">
            <a:avLst/>
          </a:prstGeom>
          <a:noFill/>
          <a:ln w="12700">
            <a:solidFill>
              <a:srgbClr val="000000"/>
            </a:solidFill>
            <a:round/>
            <a:headEnd type="none" w="sm" len="sm"/>
            <a:tailEnd type="none" w="sm" len="sm"/>
          </a:ln>
        </p:spPr>
        <p:txBody>
          <a:bodyPr lIns="35886" tIns="35886" rIns="35886" bIns="35886" anchor="ctr"/>
          <a:lstStyle/>
          <a:p>
            <a:endParaRPr lang="en-US"/>
          </a:p>
        </p:txBody>
      </p:sp>
      <p:sp>
        <p:nvSpPr>
          <p:cNvPr id="38" name="Line 9"/>
          <p:cNvSpPr>
            <a:spLocks noChangeShapeType="1"/>
          </p:cNvSpPr>
          <p:nvPr/>
        </p:nvSpPr>
        <p:spPr bwMode="gray">
          <a:xfrm>
            <a:off x="686816" y="3402143"/>
            <a:ext cx="2270125" cy="0"/>
          </a:xfrm>
          <a:prstGeom prst="line">
            <a:avLst/>
          </a:prstGeom>
          <a:noFill/>
          <a:ln w="12700">
            <a:solidFill>
              <a:srgbClr val="000000"/>
            </a:solidFill>
            <a:round/>
            <a:headEnd type="none" w="sm" len="sm"/>
            <a:tailEnd type="none" w="sm" len="sm"/>
          </a:ln>
        </p:spPr>
        <p:txBody>
          <a:bodyPr lIns="35992" tIns="35992" rIns="35992" bIns="35992" anchor="ctr"/>
          <a:lstStyle/>
          <a:p>
            <a:pPr algn="l" rtl="0" fontAlgn="base">
              <a:spcBef>
                <a:spcPct val="0"/>
              </a:spcBef>
              <a:spcAft>
                <a:spcPct val="0"/>
              </a:spcAft>
            </a:pPr>
            <a:endParaRPr lang="en-US" kern="1200">
              <a:solidFill>
                <a:srgbClr val="000000"/>
              </a:solidFill>
              <a:latin typeface="Arial" charset="0"/>
              <a:ea typeface="+mn-ea"/>
              <a:cs typeface="+mn-cs"/>
            </a:endParaRPr>
          </a:p>
        </p:txBody>
      </p:sp>
      <p:sp>
        <p:nvSpPr>
          <p:cNvPr id="39" name="Text Box 11"/>
          <p:cNvSpPr txBox="1">
            <a:spLocks noChangeArrowheads="1"/>
          </p:cNvSpPr>
          <p:nvPr/>
        </p:nvSpPr>
        <p:spPr bwMode="gray">
          <a:xfrm>
            <a:off x="675704" y="3159804"/>
            <a:ext cx="2530876" cy="283296"/>
          </a:xfrm>
          <a:prstGeom prst="rect">
            <a:avLst/>
          </a:prstGeom>
          <a:noFill/>
          <a:ln w="0">
            <a:noFill/>
            <a:miter lim="800000"/>
            <a:headEnd/>
            <a:tailEnd/>
          </a:ln>
        </p:spPr>
        <p:txBody>
          <a:bodyPr lIns="81757" tIns="40877" rIns="81757" bIns="40877">
            <a:spAutoFit/>
          </a:bodyPr>
          <a:lstStyle/>
          <a:p>
            <a:pPr defTabSz="677863" eaLnBrk="0" hangingPunct="0">
              <a:spcBef>
                <a:spcPct val="30000"/>
              </a:spcBef>
            </a:pPr>
            <a:r>
              <a:rPr lang="en-US" sz="1300" smtClean="0">
                <a:cs typeface="Times New Roman" pitchFamily="18" charset="0"/>
              </a:rPr>
              <a:t>Objectives</a:t>
            </a:r>
            <a:endParaRPr lang="en-US" sz="1300">
              <a:cs typeface="Times New Roman" pitchFamily="18" charset="0"/>
            </a:endParaRPr>
          </a:p>
        </p:txBody>
      </p:sp>
      <p:sp>
        <p:nvSpPr>
          <p:cNvPr id="27" name="Text Box 7"/>
          <p:cNvSpPr txBox="1">
            <a:spLocks noChangeArrowheads="1"/>
          </p:cNvSpPr>
          <p:nvPr/>
        </p:nvSpPr>
        <p:spPr bwMode="auto">
          <a:xfrm>
            <a:off x="1317136" y="387020"/>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kern="0" dirty="0" smtClean="0">
                <a:solidFill>
                  <a:srgbClr val="0070C0"/>
                </a:solidFill>
              </a:rPr>
              <a:t>telecom market segmentation</a:t>
            </a:r>
            <a:endParaRPr lang="en-US" sz="1600" kern="0" dirty="0">
              <a:solidFill>
                <a:srgbClr val="0070C0"/>
              </a:solidFill>
            </a:endParaRPr>
          </a:p>
        </p:txBody>
      </p:sp>
    </p:spTree>
    <p:extLst>
      <p:ext uri="{BB962C8B-B14F-4D97-AF65-F5344CB8AC3E}">
        <p14:creationId xmlns:p14="http://schemas.microsoft.com/office/powerpoint/2010/main" val="1023558074"/>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71"/>
          <a:stretch/>
        </p:blipFill>
        <p:spPr bwMode="auto">
          <a:xfrm>
            <a:off x="4980808" y="3348984"/>
            <a:ext cx="1526900" cy="1440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4705" y="4984270"/>
            <a:ext cx="2232248" cy="1325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3"/>
          <p:cNvSpPr txBox="1">
            <a:spLocks noChangeArrowheads="1"/>
          </p:cNvSpPr>
          <p:nvPr/>
        </p:nvSpPr>
        <p:spPr bwMode="auto">
          <a:xfrm>
            <a:off x="495302" y="519834"/>
            <a:ext cx="8173709" cy="365125"/>
          </a:xfrm>
          <a:prstGeom prst="rect">
            <a:avLst/>
          </a:prstGeom>
          <a:noFill/>
          <a:ln w="9525" algn="ctr">
            <a:noFill/>
            <a:miter lim="800000"/>
            <a:headEnd/>
            <a:tailEnd/>
          </a:ln>
        </p:spPr>
        <p:txBody>
          <a:bodyPr lIns="0" tIns="0" rIns="0" bIns="0"/>
          <a:lstStyle/>
          <a:p>
            <a:pPr eaLnBrk="0" fontAlgn="base" hangingPunct="0">
              <a:spcBef>
                <a:spcPct val="50000"/>
              </a:spcBef>
              <a:spcAft>
                <a:spcPct val="0"/>
              </a:spcAft>
            </a:pPr>
            <a:endParaRPr lang="en-US" sz="2000">
              <a:solidFill>
                <a:srgbClr val="9AAE04"/>
              </a:solidFill>
            </a:endParaRPr>
          </a:p>
        </p:txBody>
      </p:sp>
      <p:sp>
        <p:nvSpPr>
          <p:cNvPr id="22" name="Text Box 2"/>
          <p:cNvSpPr txBox="1">
            <a:spLocks noChangeArrowheads="1"/>
          </p:cNvSpPr>
          <p:nvPr/>
        </p:nvSpPr>
        <p:spPr bwMode="gray">
          <a:xfrm>
            <a:off x="447609" y="920336"/>
            <a:ext cx="2284534" cy="282599"/>
          </a:xfrm>
          <a:prstGeom prst="rect">
            <a:avLst/>
          </a:prstGeom>
          <a:noFill/>
          <a:ln w="0" algn="ctr">
            <a:noFill/>
            <a:miter lim="800000"/>
            <a:headEnd/>
            <a:tailEnd/>
          </a:ln>
        </p:spPr>
        <p:txBody>
          <a:bodyPr lIns="81748" tIns="40873" rIns="81748" bIns="40873">
            <a:spAutoFit/>
          </a:bodyPr>
          <a:lstStyle/>
          <a:p>
            <a:pPr algn="l" defTabSz="677863" eaLnBrk="0" hangingPunct="0">
              <a:spcBef>
                <a:spcPct val="30000"/>
              </a:spcBef>
            </a:pPr>
            <a:r>
              <a:rPr lang="en-US" sz="1300" dirty="0" smtClean="0">
                <a:cs typeface="Times New Roman" pitchFamily="18" charset="0"/>
              </a:rPr>
              <a:t>Initial Requirements</a:t>
            </a:r>
          </a:p>
        </p:txBody>
      </p:sp>
      <p:sp>
        <p:nvSpPr>
          <p:cNvPr id="23" name="Line 3"/>
          <p:cNvSpPr>
            <a:spLocks noChangeShapeType="1"/>
          </p:cNvSpPr>
          <p:nvPr/>
        </p:nvSpPr>
        <p:spPr bwMode="gray">
          <a:xfrm>
            <a:off x="447609" y="1167024"/>
            <a:ext cx="2262539" cy="0"/>
          </a:xfrm>
          <a:prstGeom prst="line">
            <a:avLst/>
          </a:prstGeom>
          <a:noFill/>
          <a:ln w="12700">
            <a:solidFill>
              <a:srgbClr val="000000"/>
            </a:solidFill>
            <a:round/>
            <a:headEnd type="none" w="sm" len="sm"/>
            <a:tailEnd type="none" w="sm" len="sm"/>
          </a:ln>
        </p:spPr>
        <p:txBody>
          <a:bodyPr lIns="35832" tIns="35832" rIns="35832" bIns="35832" anchor="ctr"/>
          <a:lstStyle/>
          <a:p>
            <a:pPr algn="l"/>
            <a:endParaRPr lang="en-US"/>
          </a:p>
        </p:txBody>
      </p:sp>
      <p:sp>
        <p:nvSpPr>
          <p:cNvPr id="24" name="Text Box 4"/>
          <p:cNvSpPr txBox="1">
            <a:spLocks noChangeArrowheads="1"/>
          </p:cNvSpPr>
          <p:nvPr/>
        </p:nvSpPr>
        <p:spPr bwMode="gray">
          <a:xfrm>
            <a:off x="3216638" y="920334"/>
            <a:ext cx="3332956" cy="283296"/>
          </a:xfrm>
          <a:prstGeom prst="rect">
            <a:avLst/>
          </a:prstGeom>
          <a:noFill/>
          <a:ln w="0">
            <a:noFill/>
            <a:miter lim="800000"/>
            <a:headEnd/>
            <a:tailEnd/>
          </a:ln>
        </p:spPr>
        <p:txBody>
          <a:bodyPr lIns="81748" tIns="40873" rIns="81748" bIns="40873">
            <a:spAutoFit/>
          </a:bodyPr>
          <a:lstStyle/>
          <a:p>
            <a:pPr algn="l" defTabSz="677863" eaLnBrk="0" hangingPunct="0">
              <a:spcBef>
                <a:spcPct val="30000"/>
              </a:spcBef>
            </a:pPr>
            <a:r>
              <a:rPr lang="en-US" sz="1300" dirty="0" smtClean="0">
                <a:cs typeface="Times New Roman" pitchFamily="18" charset="0"/>
              </a:rPr>
              <a:t>Illustrative Graphs</a:t>
            </a:r>
            <a:endParaRPr lang="en-US" sz="1300" dirty="0">
              <a:cs typeface="Times New Roman" pitchFamily="18" charset="0"/>
            </a:endParaRPr>
          </a:p>
        </p:txBody>
      </p:sp>
      <p:sp>
        <p:nvSpPr>
          <p:cNvPr id="25" name="Line 5"/>
          <p:cNvSpPr>
            <a:spLocks noChangeShapeType="1"/>
          </p:cNvSpPr>
          <p:nvPr/>
        </p:nvSpPr>
        <p:spPr bwMode="gray">
          <a:xfrm>
            <a:off x="3120570" y="1202424"/>
            <a:ext cx="3098343" cy="0"/>
          </a:xfrm>
          <a:prstGeom prst="line">
            <a:avLst/>
          </a:prstGeom>
          <a:noFill/>
          <a:ln w="12700">
            <a:solidFill>
              <a:srgbClr val="000000"/>
            </a:solidFill>
            <a:round/>
            <a:headEnd type="none" w="sm" len="sm"/>
            <a:tailEnd type="none" w="sm" len="sm"/>
          </a:ln>
        </p:spPr>
        <p:txBody>
          <a:bodyPr lIns="35832" tIns="35832" rIns="35832" bIns="35832" anchor="ctr"/>
          <a:lstStyle/>
          <a:p>
            <a:pPr algn="l"/>
            <a:endParaRPr lang="en-US"/>
          </a:p>
        </p:txBody>
      </p:sp>
      <p:sp>
        <p:nvSpPr>
          <p:cNvPr id="26" name="Text Box 6"/>
          <p:cNvSpPr txBox="1">
            <a:spLocks noChangeArrowheads="1"/>
          </p:cNvSpPr>
          <p:nvPr/>
        </p:nvSpPr>
        <p:spPr bwMode="gray">
          <a:xfrm>
            <a:off x="6648696" y="920334"/>
            <a:ext cx="1639351" cy="283296"/>
          </a:xfrm>
          <a:prstGeom prst="rect">
            <a:avLst/>
          </a:prstGeom>
          <a:noFill/>
          <a:ln w="0">
            <a:noFill/>
            <a:miter lim="800000"/>
            <a:headEnd/>
            <a:tailEnd/>
          </a:ln>
        </p:spPr>
        <p:txBody>
          <a:bodyPr lIns="81748" tIns="40873" rIns="81748" bIns="40873">
            <a:spAutoFit/>
          </a:bodyPr>
          <a:lstStyle/>
          <a:p>
            <a:pPr algn="l" defTabSz="677863" eaLnBrk="0" hangingPunct="0">
              <a:spcBef>
                <a:spcPct val="30000"/>
              </a:spcBef>
            </a:pPr>
            <a:r>
              <a:rPr lang="en-US" sz="1300" dirty="0" smtClean="0">
                <a:cs typeface="Times New Roman" pitchFamily="18" charset="0"/>
              </a:rPr>
              <a:t>Results</a:t>
            </a:r>
            <a:endParaRPr lang="en-US" sz="1300" dirty="0">
              <a:cs typeface="Times New Roman" pitchFamily="18" charset="0"/>
            </a:endParaRPr>
          </a:p>
        </p:txBody>
      </p:sp>
      <p:sp>
        <p:nvSpPr>
          <p:cNvPr id="27" name="Line 7"/>
          <p:cNvSpPr>
            <a:spLocks noChangeShapeType="1"/>
          </p:cNvSpPr>
          <p:nvPr/>
        </p:nvSpPr>
        <p:spPr bwMode="gray">
          <a:xfrm flipV="1">
            <a:off x="6648697" y="1167027"/>
            <a:ext cx="2124704" cy="1591"/>
          </a:xfrm>
          <a:prstGeom prst="line">
            <a:avLst/>
          </a:prstGeom>
          <a:noFill/>
          <a:ln w="12700">
            <a:solidFill>
              <a:srgbClr val="000000"/>
            </a:solidFill>
            <a:round/>
            <a:headEnd type="none" w="sm" len="sm"/>
            <a:tailEnd type="none" w="sm" len="sm"/>
          </a:ln>
        </p:spPr>
        <p:txBody>
          <a:bodyPr lIns="35832" tIns="35832" rIns="35832" bIns="35832" anchor="ctr"/>
          <a:lstStyle/>
          <a:p>
            <a:pPr algn="l"/>
            <a:endParaRPr lang="en-US"/>
          </a:p>
        </p:txBody>
      </p:sp>
      <p:sp>
        <p:nvSpPr>
          <p:cNvPr id="28" name="Text Box 8"/>
          <p:cNvSpPr txBox="1">
            <a:spLocks noChangeArrowheads="1"/>
          </p:cNvSpPr>
          <p:nvPr/>
        </p:nvSpPr>
        <p:spPr bwMode="gray">
          <a:xfrm>
            <a:off x="427025" y="3701852"/>
            <a:ext cx="2530876" cy="283296"/>
          </a:xfrm>
          <a:prstGeom prst="rect">
            <a:avLst/>
          </a:prstGeom>
          <a:noFill/>
          <a:ln w="0">
            <a:noFill/>
            <a:miter lim="800000"/>
            <a:headEnd/>
            <a:tailEnd/>
          </a:ln>
        </p:spPr>
        <p:txBody>
          <a:bodyPr lIns="81748" tIns="40873" rIns="81748" bIns="40873">
            <a:spAutoFit/>
          </a:bodyPr>
          <a:lstStyle/>
          <a:p>
            <a:pPr algn="l" defTabSz="677863" eaLnBrk="0" hangingPunct="0">
              <a:spcBef>
                <a:spcPct val="30000"/>
              </a:spcBef>
            </a:pPr>
            <a:r>
              <a:rPr lang="en-US" sz="1300" dirty="0" smtClean="0">
                <a:cs typeface="Times New Roman" pitchFamily="18" charset="0"/>
              </a:rPr>
              <a:t>Objectives</a:t>
            </a:r>
            <a:endParaRPr lang="en-US" sz="1300" dirty="0">
              <a:cs typeface="Times New Roman" pitchFamily="18" charset="0"/>
            </a:endParaRPr>
          </a:p>
        </p:txBody>
      </p:sp>
      <p:sp>
        <p:nvSpPr>
          <p:cNvPr id="29" name="Line 9"/>
          <p:cNvSpPr>
            <a:spLocks noChangeShapeType="1"/>
          </p:cNvSpPr>
          <p:nvPr/>
        </p:nvSpPr>
        <p:spPr bwMode="gray">
          <a:xfrm>
            <a:off x="442961" y="4024996"/>
            <a:ext cx="2316793" cy="0"/>
          </a:xfrm>
          <a:prstGeom prst="line">
            <a:avLst/>
          </a:prstGeom>
          <a:noFill/>
          <a:ln w="12700">
            <a:solidFill>
              <a:srgbClr val="000000"/>
            </a:solidFill>
            <a:round/>
            <a:headEnd type="none" w="sm" len="sm"/>
            <a:tailEnd type="none" w="sm" len="sm"/>
          </a:ln>
        </p:spPr>
        <p:txBody>
          <a:bodyPr lIns="35832" tIns="35832" rIns="35832" bIns="35832" anchor="ctr"/>
          <a:lstStyle/>
          <a:p>
            <a:pPr algn="l"/>
            <a:endParaRPr lang="en-US"/>
          </a:p>
        </p:txBody>
      </p:sp>
      <p:sp>
        <p:nvSpPr>
          <p:cNvPr id="30" name="Text Box 13"/>
          <p:cNvSpPr txBox="1">
            <a:spLocks noChangeArrowheads="1"/>
          </p:cNvSpPr>
          <p:nvPr/>
        </p:nvSpPr>
        <p:spPr bwMode="gray">
          <a:xfrm>
            <a:off x="405927" y="1184530"/>
            <a:ext cx="2558658" cy="2000172"/>
          </a:xfrm>
          <a:prstGeom prst="rect">
            <a:avLst/>
          </a:prstGeom>
          <a:noFill/>
          <a:ln w="0" algn="ctr">
            <a:noFill/>
            <a:miter lim="800000"/>
            <a:headEnd/>
            <a:tailEnd/>
          </a:ln>
        </p:spPr>
        <p:txBody>
          <a:bodyPr wrap="square" lIns="35874" tIns="45534" rIns="0" bIns="45534">
            <a:spAutoFit/>
          </a:bodyPr>
          <a:lstStyle/>
          <a:p>
            <a:pPr marL="171450" indent="-171450" algn="l">
              <a:buFont typeface="Arial" pitchFamily="34" charset="0"/>
              <a:buChar char="•"/>
            </a:pPr>
            <a:r>
              <a:rPr lang="en-US" sz="1100" dirty="0" smtClean="0"/>
              <a:t>In collections management understanding the processes followed  and the results obtained for optimal  results,  is absolutely required, specially in these down times. </a:t>
            </a:r>
          </a:p>
          <a:p>
            <a:pPr marL="171450" indent="-171450" algn="l">
              <a:buFont typeface="Arial" pitchFamily="34" charset="0"/>
              <a:buChar char="•"/>
            </a:pPr>
            <a:endParaRPr lang="en-US" sz="300" dirty="0" smtClean="0"/>
          </a:p>
          <a:p>
            <a:pPr marL="171450" indent="-171450" algn="l">
              <a:buFont typeface="Arial" pitchFamily="34" charset="0"/>
              <a:buChar char="•"/>
            </a:pPr>
            <a:r>
              <a:rPr lang="en-US" sz="1100" dirty="0" smtClean="0"/>
              <a:t>There  are systems that help the collection of overdue bills. These systems are effective only if they correctly contemplate the billing dynamics and the impacts of the actions taken.</a:t>
            </a:r>
            <a:endParaRPr lang="en-US" sz="400" dirty="0"/>
          </a:p>
        </p:txBody>
      </p:sp>
      <p:sp>
        <p:nvSpPr>
          <p:cNvPr id="37" name="36 Rectángulo"/>
          <p:cNvSpPr/>
          <p:nvPr/>
        </p:nvSpPr>
        <p:spPr>
          <a:xfrm>
            <a:off x="6636993" y="1184531"/>
            <a:ext cx="2353740" cy="2614562"/>
          </a:xfrm>
          <a:prstGeom prst="rect">
            <a:avLst/>
          </a:prstGeom>
        </p:spPr>
        <p:txBody>
          <a:bodyPr wrap="square">
            <a:spAutoFit/>
          </a:bodyPr>
          <a:lstStyle/>
          <a:p>
            <a:pPr marL="171450" lvl="1" indent="-171450" algn="l" defTabSz="755650" eaLnBrk="0" hangingPunct="0">
              <a:spcBef>
                <a:spcPct val="30000"/>
              </a:spcBef>
              <a:buFont typeface="Arial" pitchFamily="34" charset="0"/>
              <a:buChar char="•"/>
            </a:pPr>
            <a:r>
              <a:rPr lang="en-US" sz="1100" dirty="0" err="1" smtClean="0">
                <a:cs typeface="Times New Roman" pitchFamily="18" charset="0"/>
              </a:rPr>
              <a:t>Typification</a:t>
            </a:r>
            <a:r>
              <a:rPr lang="en-US" sz="1100" dirty="0" smtClean="0">
                <a:cs typeface="Times New Roman" pitchFamily="18" charset="0"/>
              </a:rPr>
              <a:t> of entire customer set, identifying seven principal groups. </a:t>
            </a:r>
          </a:p>
          <a:p>
            <a:pPr marL="171450" lvl="1" indent="-171450" algn="l" defTabSz="755650" eaLnBrk="0" hangingPunct="0">
              <a:spcBef>
                <a:spcPct val="30000"/>
              </a:spcBef>
              <a:buFont typeface="Arial" pitchFamily="34" charset="0"/>
              <a:buChar char="•"/>
            </a:pPr>
            <a:r>
              <a:rPr lang="en-US" sz="1100" dirty="0" err="1" smtClean="0">
                <a:cs typeface="Times New Roman" pitchFamily="18" charset="0"/>
              </a:rPr>
              <a:t>Identificaction</a:t>
            </a:r>
            <a:r>
              <a:rPr lang="en-US" sz="1100" dirty="0" smtClean="0">
                <a:cs typeface="Times New Roman" pitchFamily="18" charset="0"/>
              </a:rPr>
              <a:t> of three </a:t>
            </a:r>
            <a:r>
              <a:rPr lang="en-US" sz="1100" dirty="0" err="1" smtClean="0">
                <a:cs typeface="Times New Roman" pitchFamily="18" charset="0"/>
              </a:rPr>
              <a:t>significan</a:t>
            </a:r>
            <a:r>
              <a:rPr lang="en-US" sz="1100" dirty="0" smtClean="0">
                <a:cs typeface="Times New Roman" pitchFamily="18" charset="0"/>
              </a:rPr>
              <a:t> payment  periods and the actions that facilitate the collection in each stage. </a:t>
            </a:r>
          </a:p>
          <a:p>
            <a:pPr marL="171450" lvl="1" indent="-171450" algn="l" defTabSz="755650" eaLnBrk="0" hangingPunct="0">
              <a:spcBef>
                <a:spcPct val="30000"/>
              </a:spcBef>
              <a:buFont typeface="Arial" pitchFamily="34" charset="0"/>
              <a:buChar char="•"/>
            </a:pPr>
            <a:r>
              <a:rPr lang="en-US" sz="1100" dirty="0" smtClean="0">
                <a:cs typeface="Times New Roman" pitchFamily="18" charset="0"/>
              </a:rPr>
              <a:t>Detection of significant factors in the frequency of unpaid invoices. </a:t>
            </a:r>
          </a:p>
          <a:p>
            <a:pPr marL="171450" lvl="1" indent="-171450" algn="l" defTabSz="755650" eaLnBrk="0" hangingPunct="0">
              <a:spcBef>
                <a:spcPct val="30000"/>
              </a:spcBef>
              <a:buFont typeface="Arial" pitchFamily="34" charset="0"/>
              <a:buChar char="•"/>
            </a:pPr>
            <a:r>
              <a:rPr lang="en-US" sz="1100" dirty="0" err="1" smtClean="0">
                <a:cs typeface="Times New Roman" pitchFamily="18" charset="0"/>
              </a:rPr>
              <a:t>Defintion</a:t>
            </a:r>
            <a:r>
              <a:rPr lang="en-US" sz="1100" dirty="0" smtClean="0">
                <a:cs typeface="Times New Roman" pitchFamily="18" charset="0"/>
              </a:rPr>
              <a:t> of the actions for collection based on segmentation and the different collection periods. </a:t>
            </a:r>
            <a:endParaRPr lang="en-US" sz="1100" dirty="0">
              <a:cs typeface="Times New Roman" pitchFamily="18" charset="0"/>
            </a:endParaRPr>
          </a:p>
        </p:txBody>
      </p:sp>
      <p:sp>
        <p:nvSpPr>
          <p:cNvPr id="38" name="37 Rectángulo"/>
          <p:cNvSpPr/>
          <p:nvPr/>
        </p:nvSpPr>
        <p:spPr>
          <a:xfrm>
            <a:off x="334489" y="4062676"/>
            <a:ext cx="2648953" cy="1277273"/>
          </a:xfrm>
          <a:prstGeom prst="rect">
            <a:avLst/>
          </a:prstGeom>
          <a:solidFill>
            <a:schemeClr val="bg1"/>
          </a:solidFill>
        </p:spPr>
        <p:txBody>
          <a:bodyPr wrap="square">
            <a:spAutoFit/>
          </a:bodyPr>
          <a:lstStyle/>
          <a:p>
            <a:pPr marL="171450" lvl="1" indent="-171450" algn="l">
              <a:buFont typeface="Arial" pitchFamily="34" charset="0"/>
              <a:buChar char="•"/>
            </a:pPr>
            <a:r>
              <a:rPr lang="en-US" sz="1100" dirty="0" smtClean="0">
                <a:cs typeface="Times New Roman" pitchFamily="18" charset="0"/>
              </a:rPr>
              <a:t>Typify customers according to payment frequency and regarding behavior during collection. </a:t>
            </a:r>
          </a:p>
          <a:p>
            <a:pPr marL="171450" indent="-171450" algn="l">
              <a:buFont typeface="Arial" pitchFamily="34" charset="0"/>
              <a:buChar char="•"/>
            </a:pPr>
            <a:endParaRPr lang="en-US" sz="1100" dirty="0" smtClean="0">
              <a:cs typeface="Times New Roman" pitchFamily="18" charset="0"/>
            </a:endParaRPr>
          </a:p>
          <a:p>
            <a:pPr marL="171450" indent="-171450" algn="l">
              <a:buFont typeface="Arial" pitchFamily="34" charset="0"/>
              <a:buChar char="•"/>
            </a:pPr>
            <a:r>
              <a:rPr lang="en-US" sz="1100" dirty="0" smtClean="0">
                <a:cs typeface="Times New Roman" pitchFamily="18" charset="0"/>
              </a:rPr>
              <a:t>Identify possible actions oriented towards optimizing the collection process.</a:t>
            </a:r>
            <a:endParaRPr lang="en-US" sz="1100" b="1" dirty="0" smtClean="0">
              <a:cs typeface="Times New Roman" pitchFamily="18" charset="0"/>
            </a:endParaRPr>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2927" y="1332762"/>
            <a:ext cx="2448272" cy="7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0609" y="2124848"/>
            <a:ext cx="2625374"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9802" y="3420994"/>
            <a:ext cx="2016224" cy="1833723"/>
          </a:xfrm>
          <a:prstGeom prst="rect">
            <a:avLst/>
          </a:prstGeom>
          <a:noFill/>
          <a:ln>
            <a:noFill/>
          </a:ln>
          <a:effectLst/>
          <a:extLst/>
        </p:spPr>
      </p:pic>
      <p:sp>
        <p:nvSpPr>
          <p:cNvPr id="33" name="Text Box 7"/>
          <p:cNvSpPr txBox="1">
            <a:spLocks noChangeArrowheads="1"/>
          </p:cNvSpPr>
          <p:nvPr/>
        </p:nvSpPr>
        <p:spPr bwMode="auto">
          <a:xfrm>
            <a:off x="1414672" y="484556"/>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dirty="0" smtClean="0">
                <a:solidFill>
                  <a:srgbClr val="0070C0"/>
                </a:solidFill>
              </a:rPr>
              <a:t>segmentation oriented towards  collections of a telecom  company.</a:t>
            </a:r>
            <a:endParaRPr lang="en-US" sz="1600" kern="0" dirty="0">
              <a:solidFill>
                <a:srgbClr val="0070C0"/>
              </a:solidFill>
            </a:endParaRPr>
          </a:p>
        </p:txBody>
      </p:sp>
    </p:spTree>
    <p:extLst>
      <p:ext uri="{BB962C8B-B14F-4D97-AF65-F5344CB8AC3E}">
        <p14:creationId xmlns:p14="http://schemas.microsoft.com/office/powerpoint/2010/main" val="2009176298"/>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gray">
          <a:xfrm>
            <a:off x="287434" y="1446962"/>
            <a:ext cx="2786082" cy="830589"/>
          </a:xfrm>
          <a:prstGeom prst="rect">
            <a:avLst/>
          </a:prstGeom>
          <a:noFill/>
          <a:ln w="0" algn="ctr">
            <a:noFill/>
            <a:miter lim="800000"/>
            <a:headEnd/>
            <a:tailEnd/>
          </a:ln>
        </p:spPr>
        <p:txBody>
          <a:bodyPr wrap="square" lIns="35858" tIns="45518" rIns="0" bIns="45518">
            <a:spAutoFit/>
          </a:bodyPr>
          <a:lstStyle/>
          <a:p>
            <a:pPr marL="168275" indent="-168275" algn="l" defTabSz="755650" eaLnBrk="0" hangingPunct="0">
              <a:spcBef>
                <a:spcPct val="30000"/>
              </a:spcBef>
              <a:buFont typeface="Wingdings" pitchFamily="2" charset="2"/>
              <a:buChar char="§"/>
            </a:pPr>
            <a:r>
              <a:rPr lang="en-US" sz="1200" dirty="0" smtClean="0">
                <a:solidFill>
                  <a:schemeClr val="dk1"/>
                </a:solidFill>
              </a:rPr>
              <a:t>Project  for methodology definition in creating a tool that identifies patterns for collection and optimization for account recovery actions .  </a:t>
            </a:r>
            <a:endParaRPr lang="en-US" sz="1400" dirty="0" smtClean="0">
              <a:solidFill>
                <a:schemeClr val="dk1"/>
              </a:solidFill>
            </a:endParaRPr>
          </a:p>
        </p:txBody>
      </p:sp>
      <p:sp>
        <p:nvSpPr>
          <p:cNvPr id="7" name="Text Box 13"/>
          <p:cNvSpPr txBox="1">
            <a:spLocks noChangeArrowheads="1"/>
          </p:cNvSpPr>
          <p:nvPr/>
        </p:nvSpPr>
        <p:spPr bwMode="gray">
          <a:xfrm>
            <a:off x="551174" y="1139792"/>
            <a:ext cx="2284534" cy="282607"/>
          </a:xfrm>
          <a:prstGeom prst="rect">
            <a:avLst/>
          </a:prstGeom>
          <a:noFill/>
          <a:ln w="0" algn="ctr">
            <a:noFill/>
            <a:miter lim="800000"/>
            <a:headEnd/>
            <a:tailEnd/>
          </a:ln>
        </p:spPr>
        <p:txBody>
          <a:bodyPr lIns="81757" tIns="40877" rIns="81757" bIns="40877">
            <a:spAutoFit/>
          </a:bodyPr>
          <a:lstStyle/>
          <a:p>
            <a:pPr algn="l" defTabSz="677863" eaLnBrk="0" hangingPunct="0">
              <a:spcBef>
                <a:spcPct val="30000"/>
              </a:spcBef>
            </a:pPr>
            <a:r>
              <a:rPr lang="en-US" sz="1300" dirty="0" smtClean="0">
                <a:cs typeface="Times New Roman" pitchFamily="18" charset="0"/>
              </a:rPr>
              <a:t>Initial Requirements </a:t>
            </a:r>
            <a:endParaRPr lang="en-US" sz="1300" dirty="0">
              <a:cs typeface="Times New Roman" pitchFamily="18" charset="0"/>
            </a:endParaRPr>
          </a:p>
        </p:txBody>
      </p:sp>
      <p:sp>
        <p:nvSpPr>
          <p:cNvPr id="8" name="Line 14"/>
          <p:cNvSpPr>
            <a:spLocks noChangeShapeType="1"/>
          </p:cNvSpPr>
          <p:nvPr/>
        </p:nvSpPr>
        <p:spPr bwMode="gray">
          <a:xfrm>
            <a:off x="551175" y="1386480"/>
            <a:ext cx="2262539" cy="0"/>
          </a:xfrm>
          <a:prstGeom prst="line">
            <a:avLst/>
          </a:prstGeom>
          <a:noFill/>
          <a:ln w="12700">
            <a:solidFill>
              <a:srgbClr val="000000"/>
            </a:solidFill>
            <a:round/>
            <a:headEnd type="none" w="sm" len="sm"/>
            <a:tailEnd type="none" w="sm" len="sm"/>
          </a:ln>
        </p:spPr>
        <p:txBody>
          <a:bodyPr lIns="35886" tIns="35886" rIns="35886" bIns="35886" anchor="ctr"/>
          <a:lstStyle/>
          <a:p>
            <a:pPr algn="l"/>
            <a:endParaRPr lang="en-US"/>
          </a:p>
        </p:txBody>
      </p:sp>
      <p:sp>
        <p:nvSpPr>
          <p:cNvPr id="9" name="Text Box 5"/>
          <p:cNvSpPr txBox="1">
            <a:spLocks noChangeArrowheads="1"/>
          </p:cNvSpPr>
          <p:nvPr/>
        </p:nvSpPr>
        <p:spPr bwMode="gray">
          <a:xfrm>
            <a:off x="236056" y="4131068"/>
            <a:ext cx="2908898" cy="1199921"/>
          </a:xfrm>
          <a:prstGeom prst="rect">
            <a:avLst/>
          </a:prstGeom>
          <a:noFill/>
          <a:ln w="0" algn="ctr">
            <a:noFill/>
            <a:miter lim="800000"/>
            <a:headEnd/>
            <a:tailEnd/>
          </a:ln>
        </p:spPr>
        <p:txBody>
          <a:bodyPr wrap="square" lIns="35858" tIns="45518" rIns="0" bIns="45518">
            <a:spAutoFit/>
          </a:bodyPr>
          <a:lstStyle/>
          <a:p>
            <a:pPr marL="168275" lvl="1" indent="-168275" algn="l" defTabSz="755650" eaLnBrk="0" hangingPunct="0">
              <a:spcBef>
                <a:spcPct val="30000"/>
              </a:spcBef>
              <a:buClr>
                <a:schemeClr val="tx1"/>
              </a:buClr>
              <a:buFont typeface="Wingdings" pitchFamily="2" charset="2"/>
              <a:buChar char="§"/>
            </a:pPr>
            <a:r>
              <a:rPr lang="en-US" sz="1200" dirty="0" smtClean="0"/>
              <a:t>Recovery of past due billings  and anticipation of likely candidates  who will not pay. Anticipate the severity of the non payment  by identifying payment patterns and the </a:t>
            </a:r>
            <a:r>
              <a:rPr lang="en-US" sz="1200" dirty="0" err="1" smtClean="0"/>
              <a:t>characterstics</a:t>
            </a:r>
            <a:r>
              <a:rPr lang="en-US" sz="1200" dirty="0" smtClean="0"/>
              <a:t>  of the debt. </a:t>
            </a:r>
            <a:endParaRPr lang="en-US" sz="1200" dirty="0" smtClean="0">
              <a:solidFill>
                <a:srgbClr val="000000"/>
              </a:solidFill>
            </a:endParaRPr>
          </a:p>
        </p:txBody>
      </p:sp>
      <p:sp>
        <p:nvSpPr>
          <p:cNvPr id="10" name="Text Box 11"/>
          <p:cNvSpPr txBox="1">
            <a:spLocks noChangeArrowheads="1"/>
          </p:cNvSpPr>
          <p:nvPr/>
        </p:nvSpPr>
        <p:spPr bwMode="gray">
          <a:xfrm>
            <a:off x="586366" y="3779334"/>
            <a:ext cx="2530876" cy="283296"/>
          </a:xfrm>
          <a:prstGeom prst="rect">
            <a:avLst/>
          </a:prstGeom>
          <a:noFill/>
          <a:ln w="0">
            <a:noFill/>
            <a:miter lim="800000"/>
            <a:headEnd/>
            <a:tailEnd/>
          </a:ln>
        </p:spPr>
        <p:txBody>
          <a:bodyPr lIns="81757" tIns="40877" rIns="81757" bIns="40877">
            <a:spAutoFit/>
          </a:bodyPr>
          <a:lstStyle/>
          <a:p>
            <a:pPr algn="l" defTabSz="677863" eaLnBrk="0" hangingPunct="0">
              <a:spcBef>
                <a:spcPct val="30000"/>
              </a:spcBef>
            </a:pPr>
            <a:r>
              <a:rPr lang="en-US" sz="1300" dirty="0" smtClean="0">
                <a:cs typeface="Times New Roman" pitchFamily="18" charset="0"/>
              </a:rPr>
              <a:t>Objectives</a:t>
            </a:r>
            <a:endParaRPr lang="en-US" sz="1300" dirty="0">
              <a:cs typeface="Times New Roman" pitchFamily="18" charset="0"/>
            </a:endParaRPr>
          </a:p>
        </p:txBody>
      </p:sp>
      <p:sp>
        <p:nvSpPr>
          <p:cNvPr id="11" name="Line 12"/>
          <p:cNvSpPr>
            <a:spLocks noChangeShapeType="1"/>
          </p:cNvSpPr>
          <p:nvPr/>
        </p:nvSpPr>
        <p:spPr bwMode="gray">
          <a:xfrm>
            <a:off x="586367" y="4026023"/>
            <a:ext cx="2316793" cy="0"/>
          </a:xfrm>
          <a:prstGeom prst="line">
            <a:avLst/>
          </a:prstGeom>
          <a:noFill/>
          <a:ln w="12700">
            <a:solidFill>
              <a:srgbClr val="000000"/>
            </a:solidFill>
            <a:round/>
            <a:headEnd type="none" w="sm" len="sm"/>
            <a:tailEnd type="none" w="sm" len="sm"/>
          </a:ln>
        </p:spPr>
        <p:txBody>
          <a:bodyPr lIns="35886" tIns="35886" rIns="35886" bIns="35886" anchor="ctr"/>
          <a:lstStyle/>
          <a:p>
            <a:pPr algn="l"/>
            <a:endParaRPr lang="en-US"/>
          </a:p>
        </p:txBody>
      </p:sp>
      <p:sp>
        <p:nvSpPr>
          <p:cNvPr id="12" name="Text Box 17"/>
          <p:cNvSpPr txBox="1">
            <a:spLocks noChangeArrowheads="1"/>
          </p:cNvSpPr>
          <p:nvPr/>
        </p:nvSpPr>
        <p:spPr bwMode="gray">
          <a:xfrm>
            <a:off x="6497121" y="1139790"/>
            <a:ext cx="1639351" cy="283296"/>
          </a:xfrm>
          <a:prstGeom prst="rect">
            <a:avLst/>
          </a:prstGeom>
          <a:noFill/>
          <a:ln w="0">
            <a:noFill/>
            <a:miter lim="800000"/>
            <a:headEnd/>
            <a:tailEnd/>
          </a:ln>
        </p:spPr>
        <p:txBody>
          <a:bodyPr lIns="81757" tIns="40877" rIns="81757" bIns="40877">
            <a:spAutoFit/>
          </a:bodyPr>
          <a:lstStyle/>
          <a:p>
            <a:pPr algn="l" defTabSz="677863" eaLnBrk="0" hangingPunct="0">
              <a:spcBef>
                <a:spcPct val="30000"/>
              </a:spcBef>
            </a:pPr>
            <a:r>
              <a:rPr lang="en-US" sz="1300" dirty="0" smtClean="0">
                <a:cs typeface="Times New Roman" pitchFamily="18" charset="0"/>
              </a:rPr>
              <a:t>Results</a:t>
            </a:r>
            <a:endParaRPr lang="en-US" sz="1300" dirty="0">
              <a:cs typeface="Times New Roman" pitchFamily="18" charset="0"/>
            </a:endParaRPr>
          </a:p>
        </p:txBody>
      </p:sp>
      <p:sp>
        <p:nvSpPr>
          <p:cNvPr id="13" name="Text Box 11"/>
          <p:cNvSpPr txBox="1">
            <a:spLocks noChangeArrowheads="1"/>
          </p:cNvSpPr>
          <p:nvPr/>
        </p:nvSpPr>
        <p:spPr bwMode="gray">
          <a:xfrm>
            <a:off x="6495654" y="1504257"/>
            <a:ext cx="2507216" cy="1569293"/>
          </a:xfrm>
          <a:prstGeom prst="rect">
            <a:avLst/>
          </a:prstGeom>
          <a:noFill/>
          <a:ln w="0" algn="ctr">
            <a:noFill/>
            <a:miter lim="800000"/>
            <a:headEnd/>
            <a:tailEnd/>
          </a:ln>
        </p:spPr>
        <p:txBody>
          <a:bodyPr wrap="square" lIns="35878" tIns="45538" rIns="0" bIns="45538">
            <a:spAutoFit/>
          </a:bodyPr>
          <a:lstStyle/>
          <a:p>
            <a:pPr marL="177800" lvl="1" indent="-177800" algn="l" defTabSz="914306">
              <a:buClr>
                <a:schemeClr val="tx1"/>
              </a:buClr>
              <a:buFont typeface="Wingdings" pitchFamily="2" charset="2"/>
              <a:buChar char="§"/>
              <a:defRPr/>
            </a:pPr>
            <a:r>
              <a:rPr lang="en-US" sz="1200" dirty="0" smtClean="0">
                <a:solidFill>
                  <a:srgbClr val="000000"/>
                </a:solidFill>
              </a:rPr>
              <a:t>Identify the best recovery strategy. </a:t>
            </a:r>
          </a:p>
          <a:p>
            <a:pPr marL="177800" lvl="1" indent="-177800" algn="l" defTabSz="914306">
              <a:buClr>
                <a:schemeClr val="tx1"/>
              </a:buClr>
              <a:defRPr/>
            </a:pPr>
            <a:endParaRPr lang="en-US" sz="1200" dirty="0" smtClean="0">
              <a:solidFill>
                <a:srgbClr val="000000"/>
              </a:solidFill>
            </a:endParaRPr>
          </a:p>
          <a:p>
            <a:pPr marL="177800" lvl="1" indent="-177800" algn="l" defTabSz="914306">
              <a:buClr>
                <a:schemeClr val="tx1"/>
              </a:buClr>
              <a:buFont typeface="Wingdings" pitchFamily="2" charset="2"/>
              <a:buChar char="§"/>
              <a:defRPr/>
            </a:pPr>
            <a:r>
              <a:rPr lang="en-US" sz="1200" dirty="0" smtClean="0">
                <a:solidFill>
                  <a:srgbClr val="000000"/>
                </a:solidFill>
              </a:rPr>
              <a:t>Diminish the costs of non payments and improve the liquidity of the institution.</a:t>
            </a:r>
          </a:p>
          <a:p>
            <a:pPr marL="177800" lvl="1" indent="-177800" algn="l" defTabSz="914306">
              <a:buClr>
                <a:schemeClr val="tx1"/>
              </a:buClr>
              <a:buFont typeface="Wingdings" pitchFamily="2" charset="2"/>
              <a:buChar char="§"/>
              <a:defRPr/>
            </a:pPr>
            <a:endParaRPr lang="en-US" sz="1200" dirty="0" smtClean="0">
              <a:solidFill>
                <a:srgbClr val="000000"/>
              </a:solidFill>
            </a:endParaRPr>
          </a:p>
          <a:p>
            <a:pPr marL="177800" lvl="1" indent="-177800" algn="l" defTabSz="914306">
              <a:buClr>
                <a:schemeClr val="tx1"/>
              </a:buClr>
              <a:buFont typeface="Wingdings" pitchFamily="2" charset="2"/>
              <a:buChar char="§"/>
              <a:defRPr/>
            </a:pPr>
            <a:r>
              <a:rPr lang="en-US" sz="1200" dirty="0" smtClean="0">
                <a:solidFill>
                  <a:srgbClr val="000000"/>
                </a:solidFill>
              </a:rPr>
              <a:t>Estimation of the recovery profile. </a:t>
            </a:r>
            <a:endParaRPr lang="en-US" sz="1200" dirty="0" smtClean="0"/>
          </a:p>
        </p:txBody>
      </p:sp>
      <p:sp>
        <p:nvSpPr>
          <p:cNvPr id="14" name="Line 18"/>
          <p:cNvSpPr>
            <a:spLocks noChangeShapeType="1"/>
          </p:cNvSpPr>
          <p:nvPr/>
        </p:nvSpPr>
        <p:spPr bwMode="gray">
          <a:xfrm flipV="1">
            <a:off x="6497122" y="1386483"/>
            <a:ext cx="2124704" cy="1591"/>
          </a:xfrm>
          <a:prstGeom prst="line">
            <a:avLst/>
          </a:prstGeom>
          <a:noFill/>
          <a:ln w="12700">
            <a:solidFill>
              <a:srgbClr val="000000"/>
            </a:solidFill>
            <a:round/>
            <a:headEnd type="none" w="sm" len="sm"/>
            <a:tailEnd type="none" w="sm" len="sm"/>
          </a:ln>
        </p:spPr>
        <p:txBody>
          <a:bodyPr lIns="35886" tIns="35886" rIns="35886" bIns="35886" anchor="ctr"/>
          <a:lstStyle/>
          <a:p>
            <a:pPr algn="l"/>
            <a:endParaRPr lang="en-US"/>
          </a:p>
        </p:txBody>
      </p:sp>
      <p:sp>
        <p:nvSpPr>
          <p:cNvPr id="15" name="Text Box 15"/>
          <p:cNvSpPr txBox="1">
            <a:spLocks noChangeArrowheads="1"/>
          </p:cNvSpPr>
          <p:nvPr/>
        </p:nvSpPr>
        <p:spPr bwMode="gray">
          <a:xfrm>
            <a:off x="3039529" y="1139790"/>
            <a:ext cx="3332955" cy="283296"/>
          </a:xfrm>
          <a:prstGeom prst="rect">
            <a:avLst/>
          </a:prstGeom>
          <a:noFill/>
          <a:ln w="0">
            <a:noFill/>
            <a:miter lim="800000"/>
            <a:headEnd/>
            <a:tailEnd/>
          </a:ln>
        </p:spPr>
        <p:txBody>
          <a:bodyPr lIns="81757" tIns="40877" rIns="81757" bIns="40877">
            <a:spAutoFit/>
          </a:bodyPr>
          <a:lstStyle/>
          <a:p>
            <a:pPr algn="l" defTabSz="677863" eaLnBrk="0" hangingPunct="0">
              <a:spcBef>
                <a:spcPct val="30000"/>
              </a:spcBef>
            </a:pPr>
            <a:r>
              <a:rPr lang="en-US" sz="1300" dirty="0" smtClean="0">
                <a:cs typeface="Times New Roman" pitchFamily="18" charset="0"/>
              </a:rPr>
              <a:t>Illustrative Graphs</a:t>
            </a:r>
            <a:endParaRPr lang="en-US" sz="1300" dirty="0">
              <a:cs typeface="Times New Roman" pitchFamily="18" charset="0"/>
            </a:endParaRPr>
          </a:p>
        </p:txBody>
      </p:sp>
      <p:sp>
        <p:nvSpPr>
          <p:cNvPr id="16" name="Line 16"/>
          <p:cNvSpPr>
            <a:spLocks noChangeShapeType="1"/>
          </p:cNvSpPr>
          <p:nvPr/>
        </p:nvSpPr>
        <p:spPr bwMode="gray">
          <a:xfrm>
            <a:off x="3061522" y="1386480"/>
            <a:ext cx="3098344" cy="0"/>
          </a:xfrm>
          <a:prstGeom prst="line">
            <a:avLst/>
          </a:prstGeom>
          <a:noFill/>
          <a:ln w="12700">
            <a:solidFill>
              <a:srgbClr val="000000"/>
            </a:solidFill>
            <a:round/>
            <a:headEnd type="none" w="sm" len="sm"/>
            <a:tailEnd type="none" w="sm" len="sm"/>
          </a:ln>
        </p:spPr>
        <p:txBody>
          <a:bodyPr lIns="35886" tIns="35886" rIns="35886" bIns="35886" anchor="ctr"/>
          <a:lstStyle/>
          <a:p>
            <a:pPr algn="l"/>
            <a:endParaRPr lang="en-US"/>
          </a:p>
        </p:txBody>
      </p:sp>
      <p:grpSp>
        <p:nvGrpSpPr>
          <p:cNvPr id="2" name="23 Grupo"/>
          <p:cNvGrpSpPr/>
          <p:nvPr/>
        </p:nvGrpSpPr>
        <p:grpSpPr>
          <a:xfrm>
            <a:off x="3144955" y="1534629"/>
            <a:ext cx="3285321" cy="4030655"/>
            <a:chOff x="3071802" y="1827237"/>
            <a:chExt cx="4100512" cy="5030787"/>
          </a:xfrm>
        </p:grpSpPr>
        <p:pic>
          <p:nvPicPr>
            <p:cNvPr id="22" name="Picture 7"/>
            <p:cNvPicPr>
              <a:picLocks noChangeAspect="1" noChangeArrowheads="1"/>
            </p:cNvPicPr>
            <p:nvPr/>
          </p:nvPicPr>
          <p:blipFill>
            <a:blip r:embed="rId3" cstate="print"/>
            <a:srcRect/>
            <a:stretch>
              <a:fillRect/>
            </a:stretch>
          </p:blipFill>
          <p:spPr bwMode="auto">
            <a:xfrm>
              <a:off x="3082914" y="1827237"/>
              <a:ext cx="4086225" cy="2459037"/>
            </a:xfrm>
            <a:prstGeom prst="rect">
              <a:avLst/>
            </a:prstGeom>
            <a:noFill/>
            <a:ln w="12700" algn="ctr">
              <a:noFill/>
              <a:miter lim="800000"/>
              <a:headEnd/>
              <a:tailEnd/>
            </a:ln>
          </p:spPr>
        </p:pic>
        <p:pic>
          <p:nvPicPr>
            <p:cNvPr id="23" name="Gráfico 1"/>
            <p:cNvPicPr>
              <a:picLocks noChangeArrowheads="1"/>
            </p:cNvPicPr>
            <p:nvPr/>
          </p:nvPicPr>
          <p:blipFill>
            <a:blip r:embed="rId4" cstate="print"/>
            <a:srcRect/>
            <a:stretch>
              <a:fillRect/>
            </a:stretch>
          </p:blipFill>
          <p:spPr bwMode="auto">
            <a:xfrm>
              <a:off x="3071802" y="4383112"/>
              <a:ext cx="4100512" cy="2474912"/>
            </a:xfrm>
            <a:prstGeom prst="rect">
              <a:avLst/>
            </a:prstGeom>
            <a:noFill/>
            <a:ln w="9525">
              <a:noFill/>
              <a:miter lim="800000"/>
              <a:headEnd/>
              <a:tailEnd/>
            </a:ln>
          </p:spPr>
        </p:pic>
      </p:grpSp>
      <p:sp>
        <p:nvSpPr>
          <p:cNvPr id="24" name="Text Box 7"/>
          <p:cNvSpPr txBox="1">
            <a:spLocks noChangeArrowheads="1"/>
          </p:cNvSpPr>
          <p:nvPr/>
        </p:nvSpPr>
        <p:spPr bwMode="auto">
          <a:xfrm>
            <a:off x="1231792" y="447980"/>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dirty="0" smtClean="0">
                <a:solidFill>
                  <a:srgbClr val="0070C0"/>
                </a:solidFill>
              </a:rPr>
              <a:t>multinational telephone operator</a:t>
            </a:r>
          </a:p>
        </p:txBody>
      </p:sp>
    </p:spTree>
    <p:extLst>
      <p:ext uri="{BB962C8B-B14F-4D97-AF65-F5344CB8AC3E}">
        <p14:creationId xmlns:p14="http://schemas.microsoft.com/office/powerpoint/2010/main" val="1778393824"/>
      </p:ext>
    </p:extLst>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p:cNvPicPr>
            <a:picLocks noChangeAspect="1" noChangeArrowheads="1"/>
          </p:cNvPicPr>
          <p:nvPr/>
        </p:nvPicPr>
        <p:blipFill>
          <a:blip r:embed="rId3" cstate="print"/>
          <a:srcRect/>
          <a:stretch>
            <a:fillRect/>
          </a:stretch>
        </p:blipFill>
        <p:spPr bwMode="auto">
          <a:xfrm>
            <a:off x="6158560" y="2904746"/>
            <a:ext cx="2985440" cy="1961347"/>
          </a:xfrm>
          <a:prstGeom prst="rect">
            <a:avLst/>
          </a:prstGeom>
          <a:noFill/>
          <a:ln w="9525">
            <a:noFill/>
            <a:miter lim="800000"/>
            <a:headEnd/>
            <a:tailEnd/>
          </a:ln>
          <a:effectLst/>
        </p:spPr>
      </p:pic>
      <p:sp>
        <p:nvSpPr>
          <p:cNvPr id="7" name="Text Box 4"/>
          <p:cNvSpPr txBox="1">
            <a:spLocks noChangeArrowheads="1"/>
          </p:cNvSpPr>
          <p:nvPr/>
        </p:nvSpPr>
        <p:spPr bwMode="gray">
          <a:xfrm>
            <a:off x="214282" y="1215312"/>
            <a:ext cx="2749161" cy="1624652"/>
          </a:xfrm>
          <a:prstGeom prst="rect">
            <a:avLst/>
          </a:prstGeom>
          <a:noFill/>
          <a:ln w="0" algn="ctr">
            <a:noFill/>
            <a:miter lim="800000"/>
            <a:headEnd/>
            <a:tailEnd/>
          </a:ln>
        </p:spPr>
        <p:txBody>
          <a:bodyPr wrap="square" lIns="35858" tIns="45518" rIns="0" bIns="45518">
            <a:spAutoFit/>
          </a:bodyPr>
          <a:lstStyle/>
          <a:p>
            <a:pPr marL="168275" indent="-168275" algn="l" defTabSz="755650" eaLnBrk="0" hangingPunct="0">
              <a:spcBef>
                <a:spcPct val="30000"/>
              </a:spcBef>
              <a:buFont typeface="Wingdings" pitchFamily="2" charset="2"/>
              <a:buChar char="§"/>
            </a:pPr>
            <a:r>
              <a:rPr lang="en-US" sz="1200" dirty="0" smtClean="0"/>
              <a:t>To have the required infrastructure  telephone companies require a forecast of  foreseen telephone accesses. </a:t>
            </a:r>
          </a:p>
          <a:p>
            <a:pPr marL="168275" indent="-168275" algn="l" defTabSz="755650" eaLnBrk="0" hangingPunct="0">
              <a:spcBef>
                <a:spcPct val="30000"/>
              </a:spcBef>
              <a:buFont typeface="Wingdings" pitchFamily="2" charset="2"/>
              <a:buChar char="§"/>
            </a:pPr>
            <a:r>
              <a:rPr lang="en-US" sz="1200" dirty="0" smtClean="0"/>
              <a:t>The dynamics of new lines is very heterogeneous and is conditioned  by the areas where the service is to be provided. </a:t>
            </a:r>
          </a:p>
        </p:txBody>
      </p:sp>
      <p:sp>
        <p:nvSpPr>
          <p:cNvPr id="8" name="Text Box 13"/>
          <p:cNvSpPr txBox="1">
            <a:spLocks noChangeArrowheads="1"/>
          </p:cNvSpPr>
          <p:nvPr/>
        </p:nvSpPr>
        <p:spPr bwMode="gray">
          <a:xfrm>
            <a:off x="478022" y="908144"/>
            <a:ext cx="2284534" cy="282607"/>
          </a:xfrm>
          <a:prstGeom prst="rect">
            <a:avLst/>
          </a:prstGeom>
          <a:noFill/>
          <a:ln w="0" algn="ctr">
            <a:noFill/>
            <a:miter lim="800000"/>
            <a:headEnd/>
            <a:tailEnd/>
          </a:ln>
        </p:spPr>
        <p:txBody>
          <a:bodyPr lIns="81757" tIns="40877" rIns="81757" bIns="40877">
            <a:spAutoFit/>
          </a:bodyPr>
          <a:lstStyle/>
          <a:p>
            <a:pPr algn="l" defTabSz="677863" eaLnBrk="0" hangingPunct="0">
              <a:spcBef>
                <a:spcPct val="30000"/>
              </a:spcBef>
            </a:pPr>
            <a:r>
              <a:rPr lang="en-US" sz="1300" dirty="0" smtClean="0">
                <a:cs typeface="Times New Roman" pitchFamily="18" charset="0"/>
              </a:rPr>
              <a:t>Initial Requirements</a:t>
            </a:r>
          </a:p>
        </p:txBody>
      </p:sp>
      <p:sp>
        <p:nvSpPr>
          <p:cNvPr id="9" name="Text Box 11"/>
          <p:cNvSpPr txBox="1">
            <a:spLocks noChangeArrowheads="1"/>
          </p:cNvSpPr>
          <p:nvPr/>
        </p:nvSpPr>
        <p:spPr bwMode="gray">
          <a:xfrm>
            <a:off x="513214" y="3793627"/>
            <a:ext cx="2530876" cy="283296"/>
          </a:xfrm>
          <a:prstGeom prst="rect">
            <a:avLst/>
          </a:prstGeom>
          <a:noFill/>
          <a:ln w="0">
            <a:noFill/>
            <a:miter lim="800000"/>
            <a:headEnd/>
            <a:tailEnd/>
          </a:ln>
        </p:spPr>
        <p:txBody>
          <a:bodyPr lIns="81757" tIns="40877" rIns="81757" bIns="40877">
            <a:spAutoFit/>
          </a:bodyPr>
          <a:lstStyle/>
          <a:p>
            <a:pPr algn="l" defTabSz="677863" eaLnBrk="0" hangingPunct="0">
              <a:spcBef>
                <a:spcPct val="30000"/>
              </a:spcBef>
            </a:pPr>
            <a:r>
              <a:rPr lang="en-US" sz="1300" dirty="0" smtClean="0">
                <a:cs typeface="Times New Roman" pitchFamily="18" charset="0"/>
              </a:rPr>
              <a:t>Objectives</a:t>
            </a:r>
            <a:endParaRPr lang="en-US" sz="1300" dirty="0">
              <a:cs typeface="Times New Roman" pitchFamily="18" charset="0"/>
            </a:endParaRPr>
          </a:p>
        </p:txBody>
      </p:sp>
      <p:sp>
        <p:nvSpPr>
          <p:cNvPr id="10" name="Line 12"/>
          <p:cNvSpPr>
            <a:spLocks noChangeShapeType="1"/>
          </p:cNvSpPr>
          <p:nvPr/>
        </p:nvSpPr>
        <p:spPr bwMode="gray">
          <a:xfrm>
            <a:off x="513215" y="4040316"/>
            <a:ext cx="2316793" cy="0"/>
          </a:xfrm>
          <a:prstGeom prst="line">
            <a:avLst/>
          </a:prstGeom>
          <a:noFill/>
          <a:ln w="12700">
            <a:solidFill>
              <a:srgbClr val="000000"/>
            </a:solidFill>
            <a:round/>
            <a:headEnd type="none" w="sm" len="sm"/>
            <a:tailEnd type="none" w="sm" len="sm"/>
          </a:ln>
        </p:spPr>
        <p:txBody>
          <a:bodyPr lIns="35886" tIns="35886" rIns="35886" bIns="35886" anchor="ctr"/>
          <a:lstStyle/>
          <a:p>
            <a:pPr algn="l"/>
            <a:endParaRPr lang="en-US"/>
          </a:p>
        </p:txBody>
      </p:sp>
      <p:sp>
        <p:nvSpPr>
          <p:cNvPr id="11" name="Text Box 17"/>
          <p:cNvSpPr txBox="1">
            <a:spLocks noChangeArrowheads="1"/>
          </p:cNvSpPr>
          <p:nvPr/>
        </p:nvSpPr>
        <p:spPr bwMode="gray">
          <a:xfrm>
            <a:off x="6423969" y="908142"/>
            <a:ext cx="1639351" cy="283296"/>
          </a:xfrm>
          <a:prstGeom prst="rect">
            <a:avLst/>
          </a:prstGeom>
          <a:noFill/>
          <a:ln w="0">
            <a:noFill/>
            <a:miter lim="800000"/>
            <a:headEnd/>
            <a:tailEnd/>
          </a:ln>
        </p:spPr>
        <p:txBody>
          <a:bodyPr lIns="81757" tIns="40877" rIns="81757" bIns="40877">
            <a:spAutoFit/>
          </a:bodyPr>
          <a:lstStyle/>
          <a:p>
            <a:pPr algn="l" defTabSz="677863" eaLnBrk="0" hangingPunct="0">
              <a:spcBef>
                <a:spcPct val="30000"/>
              </a:spcBef>
            </a:pPr>
            <a:r>
              <a:rPr lang="en-US" sz="1300" dirty="0" smtClean="0">
                <a:cs typeface="Times New Roman" pitchFamily="18" charset="0"/>
              </a:rPr>
              <a:t>Results</a:t>
            </a:r>
            <a:endParaRPr lang="en-US" sz="1300" dirty="0">
              <a:cs typeface="Times New Roman" pitchFamily="18" charset="0"/>
            </a:endParaRPr>
          </a:p>
        </p:txBody>
      </p:sp>
      <p:sp>
        <p:nvSpPr>
          <p:cNvPr id="12" name="Line 18"/>
          <p:cNvSpPr>
            <a:spLocks noChangeShapeType="1"/>
          </p:cNvSpPr>
          <p:nvPr/>
        </p:nvSpPr>
        <p:spPr bwMode="gray">
          <a:xfrm flipV="1">
            <a:off x="6423970" y="1154835"/>
            <a:ext cx="2124704" cy="1591"/>
          </a:xfrm>
          <a:prstGeom prst="line">
            <a:avLst/>
          </a:prstGeom>
          <a:noFill/>
          <a:ln w="12700">
            <a:solidFill>
              <a:srgbClr val="000000"/>
            </a:solidFill>
            <a:round/>
            <a:headEnd type="none" w="sm" len="sm"/>
            <a:tailEnd type="none" w="sm" len="sm"/>
          </a:ln>
        </p:spPr>
        <p:txBody>
          <a:bodyPr lIns="35886" tIns="35886" rIns="35886" bIns="35886" anchor="ctr"/>
          <a:lstStyle/>
          <a:p>
            <a:pPr algn="l"/>
            <a:endParaRPr lang="en-US"/>
          </a:p>
        </p:txBody>
      </p:sp>
      <p:sp>
        <p:nvSpPr>
          <p:cNvPr id="13" name="Text Box 15"/>
          <p:cNvSpPr txBox="1">
            <a:spLocks noChangeArrowheads="1"/>
          </p:cNvSpPr>
          <p:nvPr/>
        </p:nvSpPr>
        <p:spPr bwMode="gray">
          <a:xfrm>
            <a:off x="2966377" y="908142"/>
            <a:ext cx="3332955" cy="283296"/>
          </a:xfrm>
          <a:prstGeom prst="rect">
            <a:avLst/>
          </a:prstGeom>
          <a:noFill/>
          <a:ln w="0">
            <a:noFill/>
            <a:miter lim="800000"/>
            <a:headEnd/>
            <a:tailEnd/>
          </a:ln>
        </p:spPr>
        <p:txBody>
          <a:bodyPr lIns="81757" tIns="40877" rIns="81757" bIns="40877">
            <a:spAutoFit/>
          </a:bodyPr>
          <a:lstStyle/>
          <a:p>
            <a:pPr algn="l" defTabSz="677863" eaLnBrk="0" hangingPunct="0">
              <a:spcBef>
                <a:spcPct val="30000"/>
              </a:spcBef>
            </a:pPr>
            <a:r>
              <a:rPr lang="en-US" sz="1300" dirty="0" smtClean="0">
                <a:cs typeface="Times New Roman" pitchFamily="18" charset="0"/>
              </a:rPr>
              <a:t>Illustrative Graphs</a:t>
            </a:r>
            <a:endParaRPr lang="en-US" sz="1300" dirty="0">
              <a:cs typeface="Times New Roman" pitchFamily="18" charset="0"/>
            </a:endParaRPr>
          </a:p>
        </p:txBody>
      </p:sp>
      <p:sp>
        <p:nvSpPr>
          <p:cNvPr id="14" name="Line 16"/>
          <p:cNvSpPr>
            <a:spLocks noChangeShapeType="1"/>
          </p:cNvSpPr>
          <p:nvPr/>
        </p:nvSpPr>
        <p:spPr bwMode="gray">
          <a:xfrm>
            <a:off x="2988370" y="1154832"/>
            <a:ext cx="3098344" cy="0"/>
          </a:xfrm>
          <a:prstGeom prst="line">
            <a:avLst/>
          </a:prstGeom>
          <a:noFill/>
          <a:ln w="12700">
            <a:solidFill>
              <a:srgbClr val="000000"/>
            </a:solidFill>
            <a:round/>
            <a:headEnd type="none" w="sm" len="sm"/>
            <a:tailEnd type="none" w="sm" len="sm"/>
          </a:ln>
        </p:spPr>
        <p:txBody>
          <a:bodyPr lIns="35886" tIns="35886" rIns="35886" bIns="35886" anchor="ctr"/>
          <a:lstStyle/>
          <a:p>
            <a:pPr algn="l"/>
            <a:endParaRPr lang="en-US"/>
          </a:p>
        </p:txBody>
      </p:sp>
      <p:sp>
        <p:nvSpPr>
          <p:cNvPr id="15" name="Text Box 11"/>
          <p:cNvSpPr txBox="1">
            <a:spLocks noChangeArrowheads="1"/>
          </p:cNvSpPr>
          <p:nvPr/>
        </p:nvSpPr>
        <p:spPr bwMode="gray">
          <a:xfrm>
            <a:off x="6565379" y="1272609"/>
            <a:ext cx="2507216" cy="1126095"/>
          </a:xfrm>
          <a:prstGeom prst="rect">
            <a:avLst/>
          </a:prstGeom>
          <a:noFill/>
          <a:ln w="0" algn="ctr">
            <a:noFill/>
            <a:miter lim="800000"/>
            <a:headEnd/>
            <a:tailEnd/>
          </a:ln>
        </p:spPr>
        <p:txBody>
          <a:bodyPr wrap="square" lIns="35878" tIns="45538" rIns="0" bIns="45538">
            <a:spAutoFit/>
          </a:bodyPr>
          <a:lstStyle/>
          <a:p>
            <a:pPr marL="168275" indent="-168275" algn="l" defTabSz="755650" eaLnBrk="0" hangingPunct="0">
              <a:spcBef>
                <a:spcPct val="30000"/>
              </a:spcBef>
              <a:buClr>
                <a:schemeClr val="tx1"/>
              </a:buClr>
              <a:buFont typeface="Wingdings" pitchFamily="2" charset="2"/>
              <a:buChar char="§"/>
            </a:pPr>
            <a:r>
              <a:rPr lang="en-US" sz="1200" dirty="0" smtClean="0">
                <a:cs typeface="Times New Roman" pitchFamily="18" charset="0"/>
              </a:rPr>
              <a:t>A demand  forecasting system for management.</a:t>
            </a:r>
          </a:p>
          <a:p>
            <a:pPr marL="168275" indent="-168275" algn="l" defTabSz="755650" eaLnBrk="0" hangingPunct="0">
              <a:spcBef>
                <a:spcPct val="30000"/>
              </a:spcBef>
              <a:buClr>
                <a:schemeClr val="tx1"/>
              </a:buClr>
              <a:buFont typeface="Wingdings" pitchFamily="2" charset="2"/>
              <a:buChar char="§"/>
            </a:pPr>
            <a:r>
              <a:rPr lang="en-US" sz="1200" dirty="0" smtClean="0">
                <a:cs typeface="Times New Roman" pitchFamily="18" charset="0"/>
              </a:rPr>
              <a:t>Data Base system with the load processes for data integration.</a:t>
            </a:r>
          </a:p>
          <a:p>
            <a:pPr marL="168275" indent="-168275" algn="l" defTabSz="755650" eaLnBrk="0" hangingPunct="0">
              <a:spcBef>
                <a:spcPct val="30000"/>
              </a:spcBef>
              <a:buClr>
                <a:schemeClr val="tx1"/>
              </a:buClr>
              <a:buFont typeface="Wingdings" pitchFamily="2" charset="2"/>
              <a:buChar char="§"/>
            </a:pPr>
            <a:r>
              <a:rPr lang="en-US" sz="1200" dirty="0" smtClean="0">
                <a:cs typeface="Times New Roman" pitchFamily="18" charset="0"/>
              </a:rPr>
              <a:t>Ad-hoc models for broad band. </a:t>
            </a:r>
          </a:p>
        </p:txBody>
      </p:sp>
      <p:sp>
        <p:nvSpPr>
          <p:cNvPr id="16" name="Line 14"/>
          <p:cNvSpPr>
            <a:spLocks noChangeShapeType="1"/>
          </p:cNvSpPr>
          <p:nvPr/>
        </p:nvSpPr>
        <p:spPr bwMode="gray">
          <a:xfrm>
            <a:off x="478023" y="1154832"/>
            <a:ext cx="2262539" cy="0"/>
          </a:xfrm>
          <a:prstGeom prst="line">
            <a:avLst/>
          </a:prstGeom>
          <a:noFill/>
          <a:ln w="12700">
            <a:solidFill>
              <a:srgbClr val="000000"/>
            </a:solidFill>
            <a:round/>
            <a:headEnd type="none" w="sm" len="sm"/>
            <a:tailEnd type="none" w="sm" len="sm"/>
          </a:ln>
        </p:spPr>
        <p:txBody>
          <a:bodyPr lIns="35886" tIns="35886" rIns="35886" bIns="35886" anchor="ctr"/>
          <a:lstStyle/>
          <a:p>
            <a:pPr algn="l"/>
            <a:endParaRPr lang="en-US"/>
          </a:p>
        </p:txBody>
      </p:sp>
      <p:sp>
        <p:nvSpPr>
          <p:cNvPr id="17" name="Text Box 4"/>
          <p:cNvSpPr txBox="1">
            <a:spLocks noChangeArrowheads="1"/>
          </p:cNvSpPr>
          <p:nvPr/>
        </p:nvSpPr>
        <p:spPr bwMode="gray">
          <a:xfrm>
            <a:off x="214282" y="4047752"/>
            <a:ext cx="2749161" cy="1310720"/>
          </a:xfrm>
          <a:prstGeom prst="rect">
            <a:avLst/>
          </a:prstGeom>
          <a:noFill/>
          <a:ln w="0" algn="ctr">
            <a:noFill/>
            <a:miter lim="800000"/>
            <a:headEnd/>
            <a:tailEnd/>
          </a:ln>
        </p:spPr>
        <p:txBody>
          <a:bodyPr wrap="square" lIns="35858" tIns="45518" rIns="0" bIns="45518">
            <a:spAutoFit/>
          </a:bodyPr>
          <a:lstStyle/>
          <a:p>
            <a:pPr marL="168275" indent="-168275" algn="l" defTabSz="755650" eaLnBrk="0" hangingPunct="0">
              <a:spcBef>
                <a:spcPct val="30000"/>
              </a:spcBef>
              <a:buFont typeface="Wingdings" pitchFamily="2" charset="2"/>
              <a:buChar char="§"/>
            </a:pPr>
            <a:r>
              <a:rPr lang="en-US" sz="1200" dirty="0" smtClean="0"/>
              <a:t>Fix line demand forecasting from national to telephone hub level. </a:t>
            </a:r>
          </a:p>
          <a:p>
            <a:pPr marL="168275" indent="-168275" algn="l" defTabSz="755650" eaLnBrk="0" hangingPunct="0">
              <a:spcBef>
                <a:spcPct val="30000"/>
              </a:spcBef>
              <a:buFont typeface="Wingdings" pitchFamily="2" charset="2"/>
              <a:buChar char="§"/>
            </a:pPr>
            <a:r>
              <a:rPr lang="en-US" sz="1200" dirty="0" smtClean="0"/>
              <a:t>Maintenance of the forecasting system. .</a:t>
            </a:r>
          </a:p>
          <a:p>
            <a:pPr marL="168275" indent="-168275" algn="l" defTabSz="755650" eaLnBrk="0" hangingPunct="0">
              <a:spcBef>
                <a:spcPct val="30000"/>
              </a:spcBef>
              <a:buFont typeface="Wingdings" pitchFamily="2" charset="2"/>
              <a:buChar char="§"/>
            </a:pPr>
            <a:r>
              <a:rPr lang="en-US" sz="1200" dirty="0" smtClean="0"/>
              <a:t>Creation of ad-hoc forecasting models. </a:t>
            </a:r>
          </a:p>
        </p:txBody>
      </p:sp>
      <p:pic>
        <p:nvPicPr>
          <p:cNvPr id="21" name="20 Imagen" descr="Dibujo crime sin error - historica.JPG"/>
          <p:cNvPicPr>
            <a:picLocks noChangeAspect="1"/>
          </p:cNvPicPr>
          <p:nvPr/>
        </p:nvPicPr>
        <p:blipFill>
          <a:blip r:embed="rId4" cstate="print"/>
          <a:stretch>
            <a:fillRect/>
          </a:stretch>
        </p:blipFill>
        <p:spPr>
          <a:xfrm>
            <a:off x="2993756" y="1261672"/>
            <a:ext cx="3042211" cy="1231487"/>
          </a:xfrm>
          <a:prstGeom prst="rect">
            <a:avLst/>
          </a:prstGeom>
          <a:effectLst/>
        </p:spPr>
      </p:pic>
      <p:pic>
        <p:nvPicPr>
          <p:cNvPr id="23" name="22 Imagen" descr="Dibujo crime sin error.JPG"/>
          <p:cNvPicPr>
            <a:picLocks noChangeAspect="1"/>
          </p:cNvPicPr>
          <p:nvPr/>
        </p:nvPicPr>
        <p:blipFill>
          <a:blip r:embed="rId5" cstate="print"/>
          <a:stretch>
            <a:fillRect/>
          </a:stretch>
        </p:blipFill>
        <p:spPr>
          <a:xfrm>
            <a:off x="3071803" y="4119192"/>
            <a:ext cx="3500462" cy="2090143"/>
          </a:xfrm>
          <a:prstGeom prst="rect">
            <a:avLst/>
          </a:prstGeom>
          <a:effectLst/>
        </p:spPr>
      </p:pic>
      <p:pic>
        <p:nvPicPr>
          <p:cNvPr id="25" name="24 Imagen" descr="TdE_1.JPG"/>
          <p:cNvPicPr>
            <a:picLocks noChangeAspect="1"/>
          </p:cNvPicPr>
          <p:nvPr/>
        </p:nvPicPr>
        <p:blipFill>
          <a:blip r:embed="rId6" cstate="print"/>
          <a:stretch>
            <a:fillRect/>
          </a:stretch>
        </p:blipFill>
        <p:spPr>
          <a:xfrm>
            <a:off x="2957524" y="2618994"/>
            <a:ext cx="3114675" cy="1304925"/>
          </a:xfrm>
          <a:prstGeom prst="rect">
            <a:avLst/>
          </a:prstGeom>
        </p:spPr>
      </p:pic>
      <p:sp>
        <p:nvSpPr>
          <p:cNvPr id="26" name="Text Box 7"/>
          <p:cNvSpPr txBox="1">
            <a:spLocks noChangeArrowheads="1"/>
          </p:cNvSpPr>
          <p:nvPr/>
        </p:nvSpPr>
        <p:spPr bwMode="auto">
          <a:xfrm>
            <a:off x="1231792" y="411404"/>
            <a:ext cx="7658777" cy="246221"/>
          </a:xfrm>
          <a:prstGeom prst="rect">
            <a:avLst/>
          </a:prstGeom>
          <a:noFill/>
          <a:ln w="9525">
            <a:noFill/>
            <a:miter lim="800000"/>
            <a:headEnd/>
            <a:tailEnd/>
          </a:ln>
        </p:spPr>
        <p:txBody>
          <a:bodyPr lIns="0" tIns="0" rIns="0" bIns="0">
            <a:spAutoFit/>
          </a:bodyPr>
          <a:lstStyle/>
          <a:p>
            <a:pPr algn="r" defTabSz="915706" eaLnBrk="0" fontAlgn="auto" hangingPunct="0">
              <a:spcBef>
                <a:spcPct val="50000"/>
              </a:spcBef>
              <a:spcAft>
                <a:spcPts val="0"/>
              </a:spcAft>
              <a:defRPr/>
            </a:pPr>
            <a:r>
              <a:rPr lang="en-US" sz="1600" b="1" dirty="0" smtClean="0">
                <a:solidFill>
                  <a:srgbClr val="0070C0"/>
                </a:solidFill>
              </a:rPr>
              <a:t>fix telephone demand forecasting for an important telephone company</a:t>
            </a:r>
            <a:endParaRPr lang="en-US" sz="1600" kern="0" dirty="0">
              <a:solidFill>
                <a:srgbClr val="0070C0"/>
              </a:solidFill>
            </a:endParaRPr>
          </a:p>
        </p:txBody>
      </p:sp>
    </p:spTree>
    <p:extLst>
      <p:ext uri="{BB962C8B-B14F-4D97-AF65-F5344CB8AC3E}">
        <p14:creationId xmlns:p14="http://schemas.microsoft.com/office/powerpoint/2010/main" val="2120892414"/>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fld id="{3804C9F9-AE03-4061-8B60-458662F8215B}" type="slidenum">
              <a:rPr lang="es-ES_tradnl" smtClean="0"/>
              <a:pPr>
                <a:defRPr/>
              </a:pPr>
              <a:t>6</a:t>
            </a:fld>
            <a:endParaRPr lang="es-ES_tradnl" dirty="0"/>
          </a:p>
        </p:txBody>
      </p:sp>
      <p:sp>
        <p:nvSpPr>
          <p:cNvPr id="5" name="4 Rectángulo"/>
          <p:cNvSpPr/>
          <p:nvPr/>
        </p:nvSpPr>
        <p:spPr>
          <a:xfrm>
            <a:off x="251520" y="1913460"/>
            <a:ext cx="8640960" cy="1050226"/>
          </a:xfrm>
          <a:prstGeom prst="rect">
            <a:avLst/>
          </a:prstGeom>
          <a:solidFill>
            <a:srgbClr val="9FB8CD">
              <a:lumMod val="60000"/>
              <a:lumOff val="40000"/>
            </a:srgbClr>
          </a:solidFill>
          <a:ln w="25400" cap="flat" cmpd="sng" algn="ctr">
            <a:solidFill>
              <a:sysClr val="window" lastClr="FFFFFF"/>
            </a:solidFill>
            <a:prstDash val="solid"/>
          </a:ln>
          <a:effectLst>
            <a:outerShdw blurRad="38100" dist="25400" dir="5400000" rotWithShape="0">
              <a:srgbClr val="000000">
                <a:alpha val="40000"/>
              </a:srgbClr>
            </a:outerShdw>
          </a:effectLst>
        </p:spPr>
        <p:txBody>
          <a:bodyPr vert="vert27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Gill Sans MT"/>
                <a:ea typeface="+mn-ea"/>
                <a:cs typeface="+mn-cs"/>
              </a:rPr>
              <a:t>Clients</a:t>
            </a:r>
          </a:p>
        </p:txBody>
      </p:sp>
      <p:sp>
        <p:nvSpPr>
          <p:cNvPr id="6" name="5 Rectángulo"/>
          <p:cNvSpPr/>
          <p:nvPr/>
        </p:nvSpPr>
        <p:spPr>
          <a:xfrm>
            <a:off x="251520" y="2963685"/>
            <a:ext cx="8640960" cy="1470056"/>
          </a:xfrm>
          <a:prstGeom prst="rect">
            <a:avLst/>
          </a:prstGeom>
          <a:solidFill>
            <a:srgbClr val="D2DA7A">
              <a:lumMod val="60000"/>
              <a:lumOff val="40000"/>
            </a:srgbClr>
          </a:solidFill>
          <a:ln w="25400" cap="flat" cmpd="sng" algn="ctr">
            <a:solidFill>
              <a:sysClr val="window" lastClr="FFFFFF"/>
            </a:solidFill>
            <a:prstDash val="solid"/>
          </a:ln>
          <a:effectLst>
            <a:outerShdw blurRad="38100" dist="25400" dir="5400000" rotWithShape="0">
              <a:srgbClr val="000000">
                <a:alpha val="40000"/>
              </a:srgbClr>
            </a:outerShdw>
          </a:effectLst>
        </p:spPr>
        <p:txBody>
          <a:bodyPr vert="vert27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Gill Sans MT"/>
                <a:ea typeface="+mn-ea"/>
                <a:cs typeface="+mn-cs"/>
              </a:rPr>
              <a:t>Products/ Sales</a:t>
            </a:r>
          </a:p>
        </p:txBody>
      </p:sp>
      <p:sp>
        <p:nvSpPr>
          <p:cNvPr id="7" name="6 Rectángulo"/>
          <p:cNvSpPr/>
          <p:nvPr/>
        </p:nvSpPr>
        <p:spPr>
          <a:xfrm>
            <a:off x="251520" y="4433740"/>
            <a:ext cx="8640960" cy="1512167"/>
          </a:xfrm>
          <a:prstGeom prst="rect">
            <a:avLst/>
          </a:prstGeom>
          <a:solidFill>
            <a:srgbClr val="FADA7A">
              <a:lumMod val="60000"/>
              <a:lumOff val="40000"/>
            </a:srgbClr>
          </a:solidFill>
          <a:ln w="25400" cap="flat" cmpd="sng" algn="ctr">
            <a:solidFill>
              <a:sysClr val="window" lastClr="FFFFFF"/>
            </a:solidFill>
            <a:prstDash val="solid"/>
          </a:ln>
          <a:effectLst>
            <a:outerShdw blurRad="38100" dist="25400" dir="5400000" rotWithShape="0">
              <a:srgbClr val="000000">
                <a:alpha val="40000"/>
              </a:srgbClr>
            </a:outerShdw>
          </a:effectLst>
        </p:spPr>
        <p:txBody>
          <a:bodyPr vert="vert27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Gill Sans MT"/>
                <a:ea typeface="+mn-ea"/>
                <a:cs typeface="+mn-cs"/>
              </a:rPr>
              <a:t>Ops / CX</a:t>
            </a:r>
          </a:p>
        </p:txBody>
      </p:sp>
      <p:sp>
        <p:nvSpPr>
          <p:cNvPr id="8" name="7 Rectángulo"/>
          <p:cNvSpPr/>
          <p:nvPr/>
        </p:nvSpPr>
        <p:spPr>
          <a:xfrm>
            <a:off x="971600" y="1337395"/>
            <a:ext cx="2160240" cy="4608511"/>
          </a:xfrm>
          <a:prstGeom prst="rect">
            <a:avLst/>
          </a:prstGeom>
          <a:noFill/>
          <a:ln w="19050" cap="flat" cmpd="sng" algn="ctr">
            <a:solidFill>
              <a:sysClr val="windowText" lastClr="000000"/>
            </a:solidFill>
            <a:prstDash val="dash"/>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Gill Sans MT"/>
                <a:ea typeface="+mn-ea"/>
                <a:cs typeface="+mn-cs"/>
              </a:rPr>
              <a:t>Insurance</a:t>
            </a:r>
          </a:p>
        </p:txBody>
      </p:sp>
      <p:sp>
        <p:nvSpPr>
          <p:cNvPr id="9" name="8 Rectángulo"/>
          <p:cNvSpPr/>
          <p:nvPr/>
        </p:nvSpPr>
        <p:spPr>
          <a:xfrm>
            <a:off x="3131840" y="1337395"/>
            <a:ext cx="1440160" cy="4608511"/>
          </a:xfrm>
          <a:prstGeom prst="rect">
            <a:avLst/>
          </a:prstGeom>
          <a:noFill/>
          <a:ln w="19050" cap="flat" cmpd="sng" algn="ctr">
            <a:solidFill>
              <a:sysClr val="windowText" lastClr="000000"/>
            </a:solidFill>
            <a:prstDash val="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Gill Sans MT"/>
                <a:ea typeface="+mn-ea"/>
                <a:cs typeface="+mn-cs"/>
              </a:rPr>
              <a:t>Banks</a:t>
            </a:r>
          </a:p>
        </p:txBody>
      </p:sp>
      <p:sp>
        <p:nvSpPr>
          <p:cNvPr id="10" name="9 Rectángulo"/>
          <p:cNvSpPr/>
          <p:nvPr/>
        </p:nvSpPr>
        <p:spPr>
          <a:xfrm>
            <a:off x="4572000" y="1337395"/>
            <a:ext cx="1440160" cy="4608511"/>
          </a:xfrm>
          <a:prstGeom prst="rect">
            <a:avLst/>
          </a:prstGeom>
          <a:noFill/>
          <a:ln w="19050" cap="flat" cmpd="sng" algn="ctr">
            <a:solidFill>
              <a:sysClr val="windowText" lastClr="000000"/>
            </a:solidFill>
            <a:prstDash val="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smtClean="0">
                <a:ln>
                  <a:noFill/>
                </a:ln>
                <a:solidFill>
                  <a:prstClr val="black"/>
                </a:solidFill>
                <a:effectLst/>
                <a:uLnTx/>
                <a:uFillTx/>
                <a:latin typeface="Gill Sans MT"/>
                <a:ea typeface="+mn-ea"/>
                <a:cs typeface="+mn-cs"/>
              </a:rPr>
              <a:t>Telcos</a:t>
            </a:r>
            <a:endParaRPr kumimoji="0" lang="en-US" sz="1600" b="1" i="0" u="none" strike="noStrike" kern="0" cap="none" spc="0" normalizeH="0" baseline="0" noProof="0" dirty="0" smtClean="0">
              <a:ln>
                <a:noFill/>
              </a:ln>
              <a:solidFill>
                <a:prstClr val="black"/>
              </a:solidFill>
              <a:effectLst/>
              <a:uLnTx/>
              <a:uFillTx/>
              <a:latin typeface="Gill Sans MT"/>
              <a:ea typeface="+mn-ea"/>
              <a:cs typeface="+mn-cs"/>
            </a:endParaRPr>
          </a:p>
        </p:txBody>
      </p:sp>
      <p:sp>
        <p:nvSpPr>
          <p:cNvPr id="11" name="10 Rectángulo"/>
          <p:cNvSpPr/>
          <p:nvPr/>
        </p:nvSpPr>
        <p:spPr>
          <a:xfrm>
            <a:off x="6012160" y="1337395"/>
            <a:ext cx="1440160" cy="4608511"/>
          </a:xfrm>
          <a:prstGeom prst="rect">
            <a:avLst/>
          </a:prstGeom>
          <a:noFill/>
          <a:ln w="19050" cap="flat" cmpd="sng" algn="ctr">
            <a:solidFill>
              <a:sysClr val="windowText" lastClr="000000"/>
            </a:solidFill>
            <a:prstDash val="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Gill Sans MT"/>
                <a:ea typeface="+mn-ea"/>
                <a:cs typeface="+mn-cs"/>
              </a:rPr>
              <a:t>Utilities</a:t>
            </a:r>
          </a:p>
        </p:txBody>
      </p:sp>
      <p:sp>
        <p:nvSpPr>
          <p:cNvPr id="12" name="11 Rectángulo redondeado"/>
          <p:cNvSpPr/>
          <p:nvPr/>
        </p:nvSpPr>
        <p:spPr>
          <a:xfrm>
            <a:off x="971601" y="1985468"/>
            <a:ext cx="7920879" cy="288032"/>
          </a:xfrm>
          <a:prstGeom prst="round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rtlCol="0" anchor="ct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white"/>
                </a:solidFill>
                <a:effectLst/>
                <a:uLnTx/>
                <a:uFillTx/>
                <a:latin typeface="Gill Sans MT"/>
                <a:ea typeface="+mn-ea"/>
                <a:cs typeface="+mn-cs"/>
              </a:rPr>
              <a:t>Customer value analytics</a:t>
            </a:r>
          </a:p>
        </p:txBody>
      </p:sp>
      <p:sp>
        <p:nvSpPr>
          <p:cNvPr id="13" name="12 Rectángulo redondeado"/>
          <p:cNvSpPr/>
          <p:nvPr/>
        </p:nvSpPr>
        <p:spPr>
          <a:xfrm>
            <a:off x="971601" y="2345508"/>
            <a:ext cx="7920879" cy="288032"/>
          </a:xfrm>
          <a:prstGeom prst="round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rtlCol="0" anchor="ct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white"/>
                </a:solidFill>
                <a:effectLst/>
                <a:uLnTx/>
                <a:uFillTx/>
                <a:latin typeface="Gill Sans MT"/>
                <a:ea typeface="+mn-ea"/>
                <a:cs typeface="+mn-cs"/>
              </a:rPr>
              <a:t>Dynamic customer genomics analytics</a:t>
            </a:r>
          </a:p>
        </p:txBody>
      </p:sp>
      <p:sp>
        <p:nvSpPr>
          <p:cNvPr id="14" name="13 Rectángulo redondeado"/>
          <p:cNvSpPr/>
          <p:nvPr/>
        </p:nvSpPr>
        <p:spPr>
          <a:xfrm>
            <a:off x="1116877" y="2582587"/>
            <a:ext cx="929473" cy="241274"/>
          </a:xfrm>
          <a:prstGeom prst="round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latin typeface="Gill Sans MT"/>
                <a:ea typeface="+mn-ea"/>
                <a:cs typeface="+mn-cs"/>
              </a:rPr>
              <a:t>Telematics analytics</a:t>
            </a:r>
          </a:p>
        </p:txBody>
      </p:sp>
      <p:sp>
        <p:nvSpPr>
          <p:cNvPr id="15" name="14 Rectángulo redondeado"/>
          <p:cNvSpPr/>
          <p:nvPr/>
        </p:nvSpPr>
        <p:spPr>
          <a:xfrm>
            <a:off x="971601" y="3009226"/>
            <a:ext cx="2160239" cy="332502"/>
          </a:xfrm>
          <a:prstGeom prst="round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Dynamic pricing</a:t>
            </a:r>
          </a:p>
        </p:txBody>
      </p:sp>
      <p:sp>
        <p:nvSpPr>
          <p:cNvPr id="16" name="15 Rectángulo redondeado"/>
          <p:cNvSpPr/>
          <p:nvPr/>
        </p:nvSpPr>
        <p:spPr>
          <a:xfrm>
            <a:off x="1187624" y="3215714"/>
            <a:ext cx="748564" cy="252028"/>
          </a:xfrm>
          <a:prstGeom prst="round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prstClr val="black">
                    <a:lumMod val="50000"/>
                    <a:lumOff val="50000"/>
                  </a:prstClr>
                </a:solidFill>
                <a:effectLst/>
                <a:uLnTx/>
                <a:uFillTx/>
                <a:latin typeface="Gill Sans MT"/>
                <a:ea typeface="+mn-ea"/>
                <a:cs typeface="+mn-cs"/>
              </a:rPr>
              <a:t>Non life</a:t>
            </a:r>
          </a:p>
        </p:txBody>
      </p:sp>
      <p:sp>
        <p:nvSpPr>
          <p:cNvPr id="17" name="16 Rectángulo redondeado"/>
          <p:cNvSpPr/>
          <p:nvPr/>
        </p:nvSpPr>
        <p:spPr>
          <a:xfrm>
            <a:off x="971575" y="4043806"/>
            <a:ext cx="7923789" cy="288032"/>
          </a:xfrm>
          <a:prstGeom prst="round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Recommendation engine (Cross-selling / Up-selling analytics)</a:t>
            </a:r>
          </a:p>
        </p:txBody>
      </p:sp>
      <p:sp>
        <p:nvSpPr>
          <p:cNvPr id="18" name="17 Rectángulo redondeado"/>
          <p:cNvSpPr/>
          <p:nvPr/>
        </p:nvSpPr>
        <p:spPr>
          <a:xfrm>
            <a:off x="971601" y="3791778"/>
            <a:ext cx="7920879" cy="288032"/>
          </a:xfrm>
          <a:prstGeom prst="round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Agents / Direct channels / Sales performance analytics</a:t>
            </a:r>
          </a:p>
        </p:txBody>
      </p:sp>
      <p:sp>
        <p:nvSpPr>
          <p:cNvPr id="19" name="18 Rectángulo redondeado"/>
          <p:cNvSpPr/>
          <p:nvPr/>
        </p:nvSpPr>
        <p:spPr>
          <a:xfrm>
            <a:off x="971601" y="3539750"/>
            <a:ext cx="7920879" cy="288032"/>
          </a:xfrm>
          <a:prstGeom prst="round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Churn analytics (Churn prediction / Causal churn analytics / experimentation)</a:t>
            </a:r>
          </a:p>
        </p:txBody>
      </p:sp>
      <p:sp>
        <p:nvSpPr>
          <p:cNvPr id="20" name="19 Rectángulo redondeado"/>
          <p:cNvSpPr/>
          <p:nvPr/>
        </p:nvSpPr>
        <p:spPr>
          <a:xfrm>
            <a:off x="971601" y="4505748"/>
            <a:ext cx="2160239" cy="432048"/>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Predictive fraud, anomalies &amp; fraud networks</a:t>
            </a:r>
          </a:p>
        </p:txBody>
      </p:sp>
      <p:sp>
        <p:nvSpPr>
          <p:cNvPr id="21" name="20 Rectángulo redondeado"/>
          <p:cNvSpPr/>
          <p:nvPr/>
        </p:nvSpPr>
        <p:spPr>
          <a:xfrm>
            <a:off x="971601" y="5513860"/>
            <a:ext cx="7920879" cy="360040"/>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Dynamic customer experience analytics (CXA)</a:t>
            </a:r>
          </a:p>
        </p:txBody>
      </p:sp>
      <p:sp>
        <p:nvSpPr>
          <p:cNvPr id="22" name="21 Rectángulo redondeado"/>
          <p:cNvSpPr/>
          <p:nvPr/>
        </p:nvSpPr>
        <p:spPr>
          <a:xfrm>
            <a:off x="1187624" y="1625428"/>
            <a:ext cx="790802" cy="252028"/>
          </a:xfrm>
          <a:prstGeom prst="roundRect">
            <a:avLst/>
          </a:prstGeom>
          <a:noFill/>
          <a:ln w="19050" cap="flat" cmpd="sng" algn="ctr">
            <a:solidFill>
              <a:srgbClr val="727CA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prstClr val="black"/>
                </a:solidFill>
                <a:effectLst/>
                <a:uLnTx/>
                <a:uFillTx/>
                <a:latin typeface="Gill Sans MT"/>
                <a:ea typeface="+mn-ea"/>
                <a:cs typeface="+mn-cs"/>
              </a:rPr>
              <a:t>Non life</a:t>
            </a:r>
          </a:p>
        </p:txBody>
      </p:sp>
      <p:sp>
        <p:nvSpPr>
          <p:cNvPr id="23" name="22 Rectángulo redondeado"/>
          <p:cNvSpPr/>
          <p:nvPr/>
        </p:nvSpPr>
        <p:spPr>
          <a:xfrm>
            <a:off x="2052363" y="1625428"/>
            <a:ext cx="790802" cy="252028"/>
          </a:xfrm>
          <a:prstGeom prst="roundRect">
            <a:avLst/>
          </a:prstGeom>
          <a:noFill/>
          <a:ln w="19050" cap="flat" cmpd="sng" algn="ctr">
            <a:solidFill>
              <a:srgbClr val="727CA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Gill Sans MT"/>
                <a:ea typeface="+mn-ea"/>
                <a:cs typeface="+mn-cs"/>
              </a:rPr>
              <a:t>Life</a:t>
            </a:r>
          </a:p>
        </p:txBody>
      </p:sp>
      <p:sp>
        <p:nvSpPr>
          <p:cNvPr id="24" name="23 Rectángulo redondeado"/>
          <p:cNvSpPr/>
          <p:nvPr/>
        </p:nvSpPr>
        <p:spPr>
          <a:xfrm>
            <a:off x="1835696" y="2701356"/>
            <a:ext cx="834327" cy="220216"/>
          </a:xfrm>
          <a:prstGeom prst="round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rtlCol="0" anchor="ct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latin typeface="Gill Sans MT"/>
                <a:ea typeface="+mn-ea"/>
                <a:cs typeface="+mn-cs"/>
              </a:rPr>
              <a:t>Health monitoring analytics</a:t>
            </a:r>
          </a:p>
        </p:txBody>
      </p:sp>
      <p:sp>
        <p:nvSpPr>
          <p:cNvPr id="25" name="24 Rectángulo redondeado"/>
          <p:cNvSpPr/>
          <p:nvPr/>
        </p:nvSpPr>
        <p:spPr>
          <a:xfrm>
            <a:off x="2042221" y="3215714"/>
            <a:ext cx="748564" cy="252028"/>
          </a:xfrm>
          <a:prstGeom prst="round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prstClr val="black">
                    <a:lumMod val="50000"/>
                    <a:lumOff val="50000"/>
                  </a:prstClr>
                </a:solidFill>
                <a:effectLst/>
                <a:uLnTx/>
                <a:uFillTx/>
                <a:latin typeface="Gill Sans MT"/>
                <a:ea typeface="+mn-ea"/>
                <a:cs typeface="+mn-cs"/>
              </a:rPr>
              <a:t>Life</a:t>
            </a:r>
          </a:p>
        </p:txBody>
      </p:sp>
      <p:sp>
        <p:nvSpPr>
          <p:cNvPr id="26" name="25 Rectángulo redondeado"/>
          <p:cNvSpPr/>
          <p:nvPr/>
        </p:nvSpPr>
        <p:spPr>
          <a:xfrm>
            <a:off x="1187624" y="4937796"/>
            <a:ext cx="748564" cy="252028"/>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prstClr val="black">
                    <a:lumMod val="50000"/>
                    <a:lumOff val="50000"/>
                  </a:prstClr>
                </a:solidFill>
                <a:effectLst/>
                <a:uLnTx/>
                <a:uFillTx/>
                <a:latin typeface="Gill Sans MT"/>
                <a:ea typeface="+mn-ea"/>
                <a:cs typeface="+mn-cs"/>
              </a:rPr>
              <a:t>Non life</a:t>
            </a:r>
          </a:p>
        </p:txBody>
      </p:sp>
      <p:sp>
        <p:nvSpPr>
          <p:cNvPr id="27" name="26 Rectángulo redondeado"/>
          <p:cNvSpPr/>
          <p:nvPr/>
        </p:nvSpPr>
        <p:spPr>
          <a:xfrm>
            <a:off x="2042221" y="4937796"/>
            <a:ext cx="748564" cy="252028"/>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prstClr val="black">
                    <a:lumMod val="50000"/>
                    <a:lumOff val="50000"/>
                  </a:prstClr>
                </a:solidFill>
                <a:effectLst/>
                <a:uLnTx/>
                <a:uFillTx/>
                <a:latin typeface="Gill Sans MT"/>
                <a:ea typeface="+mn-ea"/>
                <a:cs typeface="+mn-cs"/>
              </a:rPr>
              <a:t>Life</a:t>
            </a:r>
          </a:p>
        </p:txBody>
      </p:sp>
      <p:sp>
        <p:nvSpPr>
          <p:cNvPr id="28" name="27 Rectángulo"/>
          <p:cNvSpPr/>
          <p:nvPr/>
        </p:nvSpPr>
        <p:spPr>
          <a:xfrm>
            <a:off x="7452320" y="1337395"/>
            <a:ext cx="1440160" cy="4608511"/>
          </a:xfrm>
          <a:prstGeom prst="rect">
            <a:avLst/>
          </a:prstGeom>
          <a:noFill/>
          <a:ln w="19050" cap="flat" cmpd="sng" algn="ctr">
            <a:solidFill>
              <a:sysClr val="windowText" lastClr="000000"/>
            </a:solidFill>
            <a:prstDash val="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Gill Sans MT"/>
                <a:ea typeface="+mn-ea"/>
                <a:cs typeface="+mn-cs"/>
              </a:rPr>
              <a:t>Industry</a:t>
            </a:r>
          </a:p>
        </p:txBody>
      </p:sp>
      <p:sp>
        <p:nvSpPr>
          <p:cNvPr id="29" name="28 Rectángulo redondeado"/>
          <p:cNvSpPr/>
          <p:nvPr/>
        </p:nvSpPr>
        <p:spPr>
          <a:xfrm>
            <a:off x="7514509" y="4505748"/>
            <a:ext cx="1243775" cy="468052"/>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Predictive maintenance analytics</a:t>
            </a:r>
          </a:p>
        </p:txBody>
      </p:sp>
      <p:sp>
        <p:nvSpPr>
          <p:cNvPr id="30" name="29 Rectángulo redondeado"/>
          <p:cNvSpPr/>
          <p:nvPr/>
        </p:nvSpPr>
        <p:spPr>
          <a:xfrm>
            <a:off x="3203848" y="3009226"/>
            <a:ext cx="1296143" cy="332502"/>
          </a:xfrm>
          <a:prstGeom prst="round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Dynamic pricing</a:t>
            </a:r>
          </a:p>
        </p:txBody>
      </p:sp>
      <p:sp>
        <p:nvSpPr>
          <p:cNvPr id="31" name="30 Rectángulo redondeado"/>
          <p:cNvSpPr/>
          <p:nvPr/>
        </p:nvSpPr>
        <p:spPr>
          <a:xfrm>
            <a:off x="4644009" y="3009226"/>
            <a:ext cx="1296143" cy="332502"/>
          </a:xfrm>
          <a:prstGeom prst="round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Dynamic pricing</a:t>
            </a:r>
          </a:p>
        </p:txBody>
      </p:sp>
      <p:sp>
        <p:nvSpPr>
          <p:cNvPr id="32" name="31 Rectángulo redondeado"/>
          <p:cNvSpPr/>
          <p:nvPr/>
        </p:nvSpPr>
        <p:spPr>
          <a:xfrm>
            <a:off x="6084169" y="3009226"/>
            <a:ext cx="1296143" cy="332502"/>
          </a:xfrm>
          <a:prstGeom prst="roundRect">
            <a:avLst/>
          </a:prstGeom>
          <a:gradFill rotWithShape="1">
            <a:gsLst>
              <a:gs pos="0">
                <a:srgbClr val="D2DA7A">
                  <a:shade val="63000"/>
                </a:srgbClr>
              </a:gs>
              <a:gs pos="30000">
                <a:srgbClr val="D2DA7A">
                  <a:shade val="90000"/>
                  <a:satMod val="110000"/>
                </a:srgbClr>
              </a:gs>
              <a:gs pos="45000">
                <a:srgbClr val="D2DA7A">
                  <a:shade val="100000"/>
                  <a:satMod val="118000"/>
                </a:srgbClr>
              </a:gs>
              <a:gs pos="55000">
                <a:srgbClr val="D2DA7A">
                  <a:shade val="100000"/>
                  <a:satMod val="118000"/>
                </a:srgbClr>
              </a:gs>
              <a:gs pos="73000">
                <a:srgbClr val="D2DA7A">
                  <a:shade val="90000"/>
                  <a:satMod val="110000"/>
                </a:srgbClr>
              </a:gs>
              <a:gs pos="100000">
                <a:srgbClr val="D2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D2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Dynamic pricing</a:t>
            </a:r>
          </a:p>
        </p:txBody>
      </p:sp>
      <p:sp>
        <p:nvSpPr>
          <p:cNvPr id="33" name="32 Rectángulo redondeado"/>
          <p:cNvSpPr/>
          <p:nvPr/>
        </p:nvSpPr>
        <p:spPr>
          <a:xfrm>
            <a:off x="3203848" y="4505748"/>
            <a:ext cx="1296143" cy="332502"/>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Fraud &amp; credit scoring </a:t>
            </a:r>
          </a:p>
        </p:txBody>
      </p:sp>
      <p:sp>
        <p:nvSpPr>
          <p:cNvPr id="34" name="33 Rectángulo redondeado"/>
          <p:cNvSpPr/>
          <p:nvPr/>
        </p:nvSpPr>
        <p:spPr>
          <a:xfrm>
            <a:off x="3419872" y="4793780"/>
            <a:ext cx="878340" cy="252028"/>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prstClr val="black">
                    <a:lumMod val="50000"/>
                    <a:lumOff val="50000"/>
                  </a:prstClr>
                </a:solidFill>
                <a:effectLst/>
                <a:uLnTx/>
                <a:uFillTx/>
                <a:latin typeface="Gill Sans MT"/>
                <a:ea typeface="+mn-ea"/>
                <a:cs typeface="+mn-cs"/>
              </a:rPr>
              <a:t>B2C&amp;B2B</a:t>
            </a:r>
          </a:p>
        </p:txBody>
      </p:sp>
      <p:sp>
        <p:nvSpPr>
          <p:cNvPr id="35" name="34 Rectángulo redondeado"/>
          <p:cNvSpPr/>
          <p:nvPr/>
        </p:nvSpPr>
        <p:spPr>
          <a:xfrm>
            <a:off x="3203847" y="5109350"/>
            <a:ext cx="1296143" cy="332502"/>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Collection &amp; recovery</a:t>
            </a:r>
          </a:p>
        </p:txBody>
      </p:sp>
      <p:sp>
        <p:nvSpPr>
          <p:cNvPr id="36" name="35 Rectángulo redondeado"/>
          <p:cNvSpPr/>
          <p:nvPr/>
        </p:nvSpPr>
        <p:spPr>
          <a:xfrm>
            <a:off x="4644009" y="4979252"/>
            <a:ext cx="1296143" cy="462600"/>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Network performance analytics </a:t>
            </a:r>
          </a:p>
        </p:txBody>
      </p:sp>
      <p:sp>
        <p:nvSpPr>
          <p:cNvPr id="37" name="36 Rectángulo redondeado"/>
          <p:cNvSpPr/>
          <p:nvPr/>
        </p:nvSpPr>
        <p:spPr>
          <a:xfrm>
            <a:off x="6092551" y="4865863"/>
            <a:ext cx="1296143" cy="282580"/>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Smart grids analytics</a:t>
            </a:r>
          </a:p>
        </p:txBody>
      </p:sp>
      <p:sp>
        <p:nvSpPr>
          <p:cNvPr id="38" name="37 Rectángulo redondeado"/>
          <p:cNvSpPr/>
          <p:nvPr/>
        </p:nvSpPr>
        <p:spPr>
          <a:xfrm>
            <a:off x="6084168" y="5176055"/>
            <a:ext cx="1296143" cy="265797"/>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Asset </a:t>
            </a:r>
            <a:r>
              <a:rPr kumimoji="0" lang="en-US" sz="1300" b="1" i="0" u="none" strike="noStrike" kern="0" cap="none" spc="0" normalizeH="0" baseline="0" noProof="0" dirty="0" err="1" smtClean="0">
                <a:ln>
                  <a:noFill/>
                </a:ln>
                <a:solidFill>
                  <a:prstClr val="black"/>
                </a:solidFill>
                <a:effectLst/>
                <a:uLnTx/>
                <a:uFillTx/>
                <a:latin typeface="Gill Sans MT"/>
                <a:ea typeface="+mn-ea"/>
                <a:cs typeface="+mn-cs"/>
              </a:rPr>
              <a:t>maint</a:t>
            </a: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 opt.</a:t>
            </a:r>
          </a:p>
        </p:txBody>
      </p:sp>
      <p:sp>
        <p:nvSpPr>
          <p:cNvPr id="39" name="38 Rectángulo redondeado"/>
          <p:cNvSpPr/>
          <p:nvPr/>
        </p:nvSpPr>
        <p:spPr>
          <a:xfrm>
            <a:off x="6084168" y="2701356"/>
            <a:ext cx="1296143" cy="213298"/>
          </a:xfrm>
          <a:prstGeom prst="round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rtlCol="0" anchor="ct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latin typeface="Gill Sans MT"/>
                <a:ea typeface="+mn-ea"/>
                <a:cs typeface="+mn-cs"/>
              </a:rPr>
              <a:t>Smart meters analytics</a:t>
            </a:r>
          </a:p>
        </p:txBody>
      </p:sp>
      <p:sp>
        <p:nvSpPr>
          <p:cNvPr id="40" name="39 Rectángulo redondeado"/>
          <p:cNvSpPr/>
          <p:nvPr/>
        </p:nvSpPr>
        <p:spPr>
          <a:xfrm>
            <a:off x="4644008" y="2701356"/>
            <a:ext cx="1296143" cy="213298"/>
          </a:xfrm>
          <a:prstGeom prst="roundRect">
            <a:avLst/>
          </a:prstGeom>
          <a:gradFill rotWithShape="1">
            <a:gsLst>
              <a:gs pos="0">
                <a:srgbClr val="727CA3">
                  <a:shade val="63000"/>
                </a:srgbClr>
              </a:gs>
              <a:gs pos="30000">
                <a:srgbClr val="727CA3">
                  <a:shade val="90000"/>
                  <a:satMod val="110000"/>
                </a:srgbClr>
              </a:gs>
              <a:gs pos="45000">
                <a:srgbClr val="727CA3">
                  <a:shade val="100000"/>
                  <a:satMod val="118000"/>
                </a:srgbClr>
              </a:gs>
              <a:gs pos="55000">
                <a:srgbClr val="727CA3">
                  <a:shade val="100000"/>
                  <a:satMod val="118000"/>
                </a:srgbClr>
              </a:gs>
              <a:gs pos="73000">
                <a:srgbClr val="727CA3">
                  <a:shade val="90000"/>
                  <a:satMod val="110000"/>
                </a:srgbClr>
              </a:gs>
              <a:gs pos="100000">
                <a:srgbClr val="727CA3">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727CA3"/>
            </a:contourClr>
          </a:sp3d>
        </p:spPr>
        <p:txBody>
          <a:bodyPr rtlCol="0" anchor="ct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latin typeface="Gill Sans MT"/>
                <a:ea typeface="+mn-ea"/>
                <a:cs typeface="+mn-cs"/>
              </a:rPr>
              <a:t>Data  traffic analytics</a:t>
            </a:r>
          </a:p>
        </p:txBody>
      </p:sp>
      <p:sp>
        <p:nvSpPr>
          <p:cNvPr id="41" name="40 Rectángulo redondeado"/>
          <p:cNvSpPr/>
          <p:nvPr/>
        </p:nvSpPr>
        <p:spPr>
          <a:xfrm>
            <a:off x="4652391" y="4511199"/>
            <a:ext cx="1296143" cy="426595"/>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Fraud &amp; credit scoring m.</a:t>
            </a:r>
          </a:p>
        </p:txBody>
      </p:sp>
      <p:sp>
        <p:nvSpPr>
          <p:cNvPr id="42" name="41 Rectángulo redondeado"/>
          <p:cNvSpPr/>
          <p:nvPr/>
        </p:nvSpPr>
        <p:spPr>
          <a:xfrm>
            <a:off x="6084168" y="4505749"/>
            <a:ext cx="1296143" cy="332502"/>
          </a:xfrm>
          <a:prstGeom prst="roundRect">
            <a:avLst/>
          </a:prstGeom>
          <a:gradFill rotWithShape="1">
            <a:gsLst>
              <a:gs pos="0">
                <a:srgbClr val="FADA7A">
                  <a:shade val="63000"/>
                </a:srgbClr>
              </a:gs>
              <a:gs pos="30000">
                <a:srgbClr val="FADA7A">
                  <a:shade val="90000"/>
                  <a:satMod val="110000"/>
                </a:srgbClr>
              </a:gs>
              <a:gs pos="45000">
                <a:srgbClr val="FADA7A">
                  <a:shade val="100000"/>
                  <a:satMod val="118000"/>
                </a:srgbClr>
              </a:gs>
              <a:gs pos="55000">
                <a:srgbClr val="FADA7A">
                  <a:shade val="100000"/>
                  <a:satMod val="118000"/>
                </a:srgbClr>
              </a:gs>
              <a:gs pos="73000">
                <a:srgbClr val="FADA7A">
                  <a:shade val="90000"/>
                  <a:satMod val="110000"/>
                </a:srgbClr>
              </a:gs>
              <a:gs pos="100000">
                <a:srgbClr val="FADA7A">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FADA7A"/>
            </a:contourClr>
          </a:sp3d>
        </p:spPr>
        <p:txBody>
          <a:bodyPr tIns="0" bIns="0" rtlCol="0" anchor="t" anchorCtr="0"/>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Gill Sans MT"/>
                <a:ea typeface="+mn-ea"/>
                <a:cs typeface="+mn-cs"/>
              </a:rPr>
              <a:t>Fraud &amp; credit scoring</a:t>
            </a:r>
          </a:p>
        </p:txBody>
      </p:sp>
      <p:sp>
        <p:nvSpPr>
          <p:cNvPr id="44"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smtClean="0"/>
              <a:t>Cross-</a:t>
            </a:r>
            <a:r>
              <a:rPr lang="es-ES_tradnl" sz="2000" kern="0" dirty="0" err="1" smtClean="0"/>
              <a:t>Industry</a:t>
            </a:r>
            <a:r>
              <a:rPr lang="es-ES_tradnl" sz="2000" kern="0" dirty="0" smtClean="0"/>
              <a:t> </a:t>
            </a:r>
            <a:r>
              <a:rPr lang="es-ES_tradnl" sz="2000" kern="0" dirty="0" err="1" smtClean="0"/>
              <a:t>Predictive</a:t>
            </a:r>
            <a:r>
              <a:rPr lang="es-ES_tradnl" sz="2000" kern="0" dirty="0" smtClean="0"/>
              <a:t> </a:t>
            </a:r>
            <a:r>
              <a:rPr lang="es-ES_tradnl" sz="2000" kern="0" dirty="0" err="1" smtClean="0"/>
              <a:t>Analytics</a:t>
            </a:r>
            <a:r>
              <a:rPr lang="es-ES_tradnl" sz="2000" kern="0" dirty="0" smtClean="0"/>
              <a:t> </a:t>
            </a:r>
            <a:r>
              <a:rPr lang="es-ES_tradnl" sz="2000" kern="0" dirty="0" err="1" smtClean="0"/>
              <a:t>Solutions</a:t>
            </a:r>
            <a:endParaRPr lang="es-ES_tradnl" sz="2000" kern="0" dirty="0"/>
          </a:p>
        </p:txBody>
      </p:sp>
    </p:spTree>
    <p:extLst>
      <p:ext uri="{BB962C8B-B14F-4D97-AF65-F5344CB8AC3E}">
        <p14:creationId xmlns:p14="http://schemas.microsoft.com/office/powerpoint/2010/main" val="16591884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pPr>
              <a:defRPr/>
            </a:pPr>
            <a:fld id="{3804C9F9-AE03-4061-8B60-458662F8215B}" type="slidenum">
              <a:rPr lang="es-ES_tradnl" smtClean="0"/>
              <a:pPr>
                <a:defRPr/>
              </a:pPr>
              <a:t>7</a:t>
            </a:fld>
            <a:endParaRPr lang="es-ES_tradnl" dirty="0"/>
          </a:p>
        </p:txBody>
      </p:sp>
      <p:sp>
        <p:nvSpPr>
          <p:cNvPr id="5" name="Rectángulo 4"/>
          <p:cNvSpPr/>
          <p:nvPr/>
        </p:nvSpPr>
        <p:spPr>
          <a:xfrm>
            <a:off x="597409" y="1136176"/>
            <a:ext cx="5705855" cy="4870564"/>
          </a:xfrm>
          <a:prstGeom prst="rect">
            <a:avLst/>
          </a:prstGeom>
        </p:spPr>
        <p:txBody>
          <a:bodyPr wrap="square">
            <a:spAutoFit/>
          </a:bodyPr>
          <a:lstStyle/>
          <a:p>
            <a:pPr marL="342900" lvl="0" indent="-342900" algn="just">
              <a:lnSpc>
                <a:spcPct val="115000"/>
              </a:lnSpc>
              <a:spcBef>
                <a:spcPts val="0"/>
              </a:spcBef>
              <a:spcAft>
                <a:spcPts val="0"/>
              </a:spcAft>
              <a:buClr>
                <a:srgbClr val="2E74B5"/>
              </a:buClr>
              <a:buSzPts val="900"/>
              <a:buFont typeface="Franklin Gothic Book" panose="020B0503020102020204" pitchFamily="34" charset="0"/>
              <a:buChar char="■"/>
            </a:pPr>
            <a:r>
              <a:rPr lang="en-US" sz="1800" b="1" dirty="0">
                <a:latin typeface="Franklin Gothic Book" panose="020B0503020102020204" pitchFamily="34" charset="0"/>
                <a:ea typeface="Franklin Gothic Book" panose="020B0503020102020204" pitchFamily="34" charset="0"/>
                <a:cs typeface="Times New Roman" panose="02020603050405020304" pitchFamily="18" charset="0"/>
              </a:rPr>
              <a:t> </a:t>
            </a:r>
            <a:r>
              <a:rPr lang="en-US" sz="1800" b="1" dirty="0" smtClean="0">
                <a:latin typeface="Franklin Gothic Book" panose="020B0503020102020204" pitchFamily="34" charset="0"/>
                <a:ea typeface="Franklin Gothic Book" panose="020B0503020102020204" pitchFamily="34" charset="0"/>
                <a:cs typeface="Times New Roman" panose="02020603050405020304" pitchFamily="18" charset="0"/>
              </a:rPr>
              <a:t>Data Sources</a:t>
            </a:r>
            <a:r>
              <a:rPr lang="en-US" sz="1800" dirty="0" smtClean="0">
                <a:latin typeface="Franklin Gothic Book" panose="020B0503020102020204" pitchFamily="34" charset="0"/>
                <a:ea typeface="Franklin Gothic Book" panose="020B0503020102020204" pitchFamily="34" charset="0"/>
                <a:cs typeface="Times New Roman" panose="02020603050405020304" pitchFamily="18" charset="0"/>
              </a:rPr>
              <a:t>. </a:t>
            </a:r>
          </a:p>
          <a:p>
            <a:pPr marL="354013" lvl="0" algn="just">
              <a:lnSpc>
                <a:spcPct val="115000"/>
              </a:lnSpc>
              <a:spcBef>
                <a:spcPts val="0"/>
              </a:spcBef>
              <a:spcAft>
                <a:spcPts val="0"/>
              </a:spcAft>
              <a:buClr>
                <a:srgbClr val="2E74B5"/>
              </a:buClr>
              <a:buSzPts val="900"/>
            </a:pPr>
            <a:r>
              <a:rPr lang="en-US" sz="1800" dirty="0">
                <a:latin typeface="Franklin Gothic Book" panose="020B0503020102020204" pitchFamily="34" charset="0"/>
                <a:ea typeface="Franklin Gothic Book" panose="020B0503020102020204" pitchFamily="34" charset="0"/>
                <a:cs typeface="Times New Roman" panose="02020603050405020304" pitchFamily="18" charset="0"/>
              </a:rPr>
              <a:t>The challenge is to identify what data to use, what data sources and how to get together in an integrated form that can be used across the </a:t>
            </a:r>
            <a:r>
              <a:rPr lang="en-US" sz="1800" dirty="0" smtClean="0">
                <a:latin typeface="Franklin Gothic Book" panose="020B0503020102020204" pitchFamily="34" charset="0"/>
                <a:ea typeface="Franklin Gothic Book" panose="020B0503020102020204" pitchFamily="34" charset="0"/>
                <a:cs typeface="Times New Roman" panose="02020603050405020304" pitchFamily="18" charset="0"/>
              </a:rPr>
              <a:t>company.</a:t>
            </a:r>
          </a:p>
          <a:p>
            <a:pPr marL="354013" lvl="0" algn="just">
              <a:lnSpc>
                <a:spcPct val="115000"/>
              </a:lnSpc>
              <a:spcBef>
                <a:spcPts val="0"/>
              </a:spcBef>
              <a:spcAft>
                <a:spcPts val="0"/>
              </a:spcAft>
              <a:buClr>
                <a:srgbClr val="2E74B5"/>
              </a:buClr>
              <a:buSzPts val="900"/>
            </a:pPr>
            <a:endParaRPr lang="en-US" sz="1800" dirty="0">
              <a:latin typeface="Franklin Gothic Book" panose="020B0503020102020204" pitchFamily="34" charset="0"/>
              <a:ea typeface="Franklin Gothic Book" panose="020B0503020102020204" pitchFamily="34" charset="0"/>
              <a:cs typeface="Times New Roman" panose="02020603050405020304" pitchFamily="18" charset="0"/>
            </a:endParaRPr>
          </a:p>
          <a:p>
            <a:pPr marL="354013" lvl="0" algn="just">
              <a:lnSpc>
                <a:spcPct val="115000"/>
              </a:lnSpc>
              <a:spcBef>
                <a:spcPts val="0"/>
              </a:spcBef>
              <a:spcAft>
                <a:spcPts val="0"/>
              </a:spcAft>
              <a:buClr>
                <a:srgbClr val="2E74B5"/>
              </a:buClr>
              <a:buSzPts val="900"/>
            </a:pPr>
            <a:r>
              <a:rPr lang="en-US" sz="1800" dirty="0" smtClean="0">
                <a:latin typeface="Franklin Gothic Book" panose="020B0503020102020204" pitchFamily="34" charset="0"/>
                <a:ea typeface="Franklin Gothic Book" panose="020B0503020102020204" pitchFamily="34" charset="0"/>
                <a:cs typeface="Times New Roman" panose="02020603050405020304" pitchFamily="18" charset="0"/>
              </a:rPr>
              <a:t>There </a:t>
            </a:r>
            <a:r>
              <a:rPr lang="en-US" sz="1800" dirty="0">
                <a:latin typeface="Franklin Gothic Book" panose="020B0503020102020204" pitchFamily="34" charset="0"/>
                <a:ea typeface="Franklin Gothic Book" panose="020B0503020102020204" pitchFamily="34" charset="0"/>
                <a:cs typeface="Times New Roman" panose="02020603050405020304" pitchFamily="18" charset="0"/>
              </a:rPr>
              <a:t>are tremendous amounts of data generated internally every day: customer transaction data, internal supply chain data and lots of performance data across the companies. But internal data is not all about this big challenge. Companies see real value in understanding what other external data sources (whether and climate data, traffic pattern data, competitors’ data to understand what other prices are being offered in the market, etc.) are available and bringing them in their analyses</a:t>
            </a:r>
            <a:r>
              <a:rPr lang="en-US" sz="1800" dirty="0" smtClean="0">
                <a:latin typeface="Franklin Gothic Book" panose="020B0503020102020204" pitchFamily="34" charset="0"/>
                <a:ea typeface="Franklin Gothic Book" panose="020B0503020102020204" pitchFamily="34" charset="0"/>
                <a:cs typeface="Times New Roman" panose="02020603050405020304" pitchFamily="18" charset="0"/>
              </a:rPr>
              <a:t>..</a:t>
            </a:r>
            <a:endParaRPr lang="es-ES" sz="1800" dirty="0">
              <a:latin typeface="Franklin Gothic Book" panose="020B0503020102020204" pitchFamily="34" charset="0"/>
              <a:ea typeface="Franklin Gothic Book" panose="020B0503020102020204" pitchFamily="34" charset="0"/>
              <a:cs typeface="Times New Roman" panose="02020603050405020304" pitchFamily="18" charset="0"/>
            </a:endParaRPr>
          </a:p>
        </p:txBody>
      </p:sp>
      <p:sp>
        <p:nvSpPr>
          <p:cNvPr id="6"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smtClean="0"/>
              <a:t>BIG DATA ANALYTICS CHALLENGES: Data </a:t>
            </a:r>
            <a:r>
              <a:rPr lang="es-ES_tradnl" sz="2000" kern="0" dirty="0" err="1" smtClean="0"/>
              <a:t>Sources</a:t>
            </a:r>
            <a:endParaRPr lang="es-ES_tradnl" sz="2000" kern="0" dirty="0"/>
          </a:p>
        </p:txBody>
      </p:sp>
      <p:pic>
        <p:nvPicPr>
          <p:cNvPr id="7" name="Imagen 6"/>
          <p:cNvPicPr>
            <a:picLocks noChangeAspect="1"/>
          </p:cNvPicPr>
          <p:nvPr/>
        </p:nvPicPr>
        <p:blipFill>
          <a:blip r:embed="rId2"/>
          <a:stretch>
            <a:fillRect/>
          </a:stretch>
        </p:blipFill>
        <p:spPr>
          <a:xfrm>
            <a:off x="6425184" y="1797367"/>
            <a:ext cx="2362009" cy="3323273"/>
          </a:xfrm>
          <a:prstGeom prst="rect">
            <a:avLst/>
          </a:prstGeom>
        </p:spPr>
      </p:pic>
    </p:spTree>
    <p:extLst>
      <p:ext uri="{BB962C8B-B14F-4D97-AF65-F5344CB8AC3E}">
        <p14:creationId xmlns:p14="http://schemas.microsoft.com/office/powerpoint/2010/main" val="779325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pPr>
              <a:defRPr/>
            </a:pPr>
            <a:fld id="{3804C9F9-AE03-4061-8B60-458662F8215B}" type="slidenum">
              <a:rPr lang="es-ES_tradnl" smtClean="0"/>
              <a:pPr>
                <a:defRPr/>
              </a:pPr>
              <a:t>8</a:t>
            </a:fld>
            <a:endParaRPr lang="es-ES_tradnl" dirty="0"/>
          </a:p>
        </p:txBody>
      </p:sp>
      <p:sp>
        <p:nvSpPr>
          <p:cNvPr id="5" name="Rectángulo 4"/>
          <p:cNvSpPr/>
          <p:nvPr/>
        </p:nvSpPr>
        <p:spPr>
          <a:xfrm>
            <a:off x="633985" y="794664"/>
            <a:ext cx="4791455" cy="4412746"/>
          </a:xfrm>
          <a:prstGeom prst="rect">
            <a:avLst/>
          </a:prstGeom>
        </p:spPr>
        <p:txBody>
          <a:bodyPr wrap="square">
            <a:spAutoFit/>
          </a:bodyPr>
          <a:lstStyle/>
          <a:p>
            <a:pPr marL="342900" lvl="0" indent="-342900" algn="just">
              <a:lnSpc>
                <a:spcPct val="115000"/>
              </a:lnSpc>
              <a:spcBef>
                <a:spcPts val="0"/>
              </a:spcBef>
              <a:spcAft>
                <a:spcPts val="0"/>
              </a:spcAft>
              <a:buClr>
                <a:srgbClr val="2E74B5"/>
              </a:buClr>
              <a:buSzPts val="900"/>
              <a:buFont typeface="Franklin Gothic Book" panose="020B0503020102020204" pitchFamily="34" charset="0"/>
              <a:buChar char="■"/>
            </a:pPr>
            <a:endParaRPr lang="es-ES" sz="2000" dirty="0">
              <a:latin typeface="Franklin Gothic Book" panose="020B0503020102020204" pitchFamily="34" charset="0"/>
              <a:ea typeface="Franklin Gothic Book" panose="020B0503020102020204" pitchFamily="34" charset="0"/>
              <a:cs typeface="Times New Roman" panose="02020603050405020304" pitchFamily="18" charset="0"/>
            </a:endParaRPr>
          </a:p>
          <a:p>
            <a:pPr marL="342900" lvl="0" indent="-342900" algn="just">
              <a:lnSpc>
                <a:spcPct val="115000"/>
              </a:lnSpc>
              <a:spcBef>
                <a:spcPts val="800"/>
              </a:spcBef>
              <a:spcAft>
                <a:spcPts val="0"/>
              </a:spcAft>
              <a:buClr>
                <a:srgbClr val="2E74B5"/>
              </a:buClr>
              <a:buSzPts val="900"/>
              <a:buFont typeface="Franklin Gothic Book" panose="020B0503020102020204" pitchFamily="34" charset="0"/>
              <a:buChar char="■"/>
            </a:pPr>
            <a:r>
              <a:rPr lang="en-US" sz="2000" b="1" dirty="0" smtClean="0">
                <a:latin typeface="Franklin Gothic Book" panose="020B0503020102020204" pitchFamily="34" charset="0"/>
                <a:ea typeface="Franklin Gothic Book" panose="020B0503020102020204" pitchFamily="34" charset="0"/>
                <a:cs typeface="Times New Roman" panose="02020603050405020304" pitchFamily="18" charset="0"/>
              </a:rPr>
              <a:t>Analytics</a:t>
            </a:r>
            <a:r>
              <a:rPr lang="en-US" sz="2000" dirty="0">
                <a:latin typeface="Franklin Gothic Book" panose="020B0503020102020204" pitchFamily="34" charset="0"/>
                <a:ea typeface="Franklin Gothic Book" panose="020B0503020102020204" pitchFamily="34" charset="0"/>
                <a:cs typeface="Times New Roman" panose="02020603050405020304" pitchFamily="18" charset="0"/>
              </a:rPr>
              <a:t>. </a:t>
            </a:r>
            <a:endParaRPr lang="en-US" sz="2000" dirty="0" smtClean="0">
              <a:latin typeface="Franklin Gothic Book" panose="020B0503020102020204" pitchFamily="34" charset="0"/>
              <a:ea typeface="Franklin Gothic Book" panose="020B0503020102020204" pitchFamily="34" charset="0"/>
              <a:cs typeface="Times New Roman" panose="02020603050405020304" pitchFamily="18" charset="0"/>
            </a:endParaRPr>
          </a:p>
          <a:p>
            <a:pPr marL="354013" lvl="0" algn="just">
              <a:lnSpc>
                <a:spcPct val="115000"/>
              </a:lnSpc>
              <a:spcBef>
                <a:spcPts val="0"/>
              </a:spcBef>
              <a:spcAft>
                <a:spcPts val="0"/>
              </a:spcAft>
              <a:buClr>
                <a:srgbClr val="2E74B5"/>
              </a:buClr>
              <a:buSzPts val="900"/>
            </a:pPr>
            <a:r>
              <a:rPr lang="en-US" sz="2000" dirty="0" smtClean="0">
                <a:latin typeface="Franklin Gothic Book" panose="020B0503020102020204" pitchFamily="34" charset="0"/>
                <a:ea typeface="Franklin Gothic Book" panose="020B0503020102020204" pitchFamily="34" charset="0"/>
                <a:cs typeface="Times New Roman" panose="02020603050405020304" pitchFamily="18" charset="0"/>
              </a:rPr>
              <a:t>Predictive </a:t>
            </a:r>
            <a:r>
              <a:rPr lang="en-US" sz="2000" dirty="0">
                <a:latin typeface="Franklin Gothic Book" panose="020B0503020102020204" pitchFamily="34" charset="0"/>
                <a:ea typeface="Franklin Gothic Book" panose="020B0503020102020204" pitchFamily="34" charset="0"/>
                <a:cs typeface="Times New Roman" panose="02020603050405020304" pitchFamily="18" charset="0"/>
              </a:rPr>
              <a:t>analytics requires talented people that really know statistical and mathematical methodologies to create mathematical models. Getting people with the right skills and capabilities that know the last mathematical techniques and statistical methodologies to build predictive models and get insights and find the nuggets of gold from data is a big challenge as well</a:t>
            </a:r>
            <a:r>
              <a:rPr lang="en-US" sz="2000" dirty="0" smtClean="0">
                <a:latin typeface="Franklin Gothic Book" panose="020B0503020102020204" pitchFamily="34" charset="0"/>
                <a:ea typeface="Franklin Gothic Book" panose="020B0503020102020204" pitchFamily="34" charset="0"/>
                <a:cs typeface="Times New Roman" panose="02020603050405020304" pitchFamily="18" charset="0"/>
              </a:rPr>
              <a:t>.</a:t>
            </a:r>
            <a:endParaRPr lang="es-ES" sz="2000" dirty="0">
              <a:latin typeface="Franklin Gothic Book" panose="020B0503020102020204" pitchFamily="34" charset="0"/>
              <a:ea typeface="Franklin Gothic Book" panose="020B0503020102020204" pitchFamily="34" charset="0"/>
              <a:cs typeface="Times New Roman" panose="02020603050405020304" pitchFamily="18" charset="0"/>
            </a:endParaRPr>
          </a:p>
        </p:txBody>
      </p:sp>
      <p:sp>
        <p:nvSpPr>
          <p:cNvPr id="6"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smtClean="0"/>
              <a:t>BIG DATA ANALYTICS CHALLENGES: </a:t>
            </a:r>
            <a:r>
              <a:rPr lang="es-ES_tradnl" sz="2000" kern="0" dirty="0" err="1" smtClean="0"/>
              <a:t>Analytics</a:t>
            </a:r>
            <a:endParaRPr lang="es-ES_tradnl" sz="2000" kern="0" dirty="0"/>
          </a:p>
        </p:txBody>
      </p:sp>
      <p:pic>
        <p:nvPicPr>
          <p:cNvPr id="2" name="Imagen 1"/>
          <p:cNvPicPr>
            <a:picLocks noChangeAspect="1"/>
          </p:cNvPicPr>
          <p:nvPr/>
        </p:nvPicPr>
        <p:blipFill>
          <a:blip r:embed="rId2"/>
          <a:stretch>
            <a:fillRect/>
          </a:stretch>
        </p:blipFill>
        <p:spPr>
          <a:xfrm>
            <a:off x="5775570" y="1729358"/>
            <a:ext cx="3096650" cy="3354705"/>
          </a:xfrm>
          <a:prstGeom prst="rect">
            <a:avLst/>
          </a:prstGeom>
        </p:spPr>
      </p:pic>
    </p:spTree>
    <p:extLst>
      <p:ext uri="{BB962C8B-B14F-4D97-AF65-F5344CB8AC3E}">
        <p14:creationId xmlns:p14="http://schemas.microsoft.com/office/powerpoint/2010/main" val="3485937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pPr>
              <a:defRPr/>
            </a:pPr>
            <a:fld id="{3804C9F9-AE03-4061-8B60-458662F8215B}" type="slidenum">
              <a:rPr lang="es-ES_tradnl" smtClean="0"/>
              <a:pPr>
                <a:defRPr/>
              </a:pPr>
              <a:t>9</a:t>
            </a:fld>
            <a:endParaRPr lang="es-ES_tradnl" dirty="0"/>
          </a:p>
        </p:txBody>
      </p:sp>
      <p:sp>
        <p:nvSpPr>
          <p:cNvPr id="5" name="Rectángulo 4"/>
          <p:cNvSpPr/>
          <p:nvPr/>
        </p:nvSpPr>
        <p:spPr>
          <a:xfrm>
            <a:off x="597409" y="1270288"/>
            <a:ext cx="4913375" cy="4693593"/>
          </a:xfrm>
          <a:prstGeom prst="rect">
            <a:avLst/>
          </a:prstGeom>
        </p:spPr>
        <p:txBody>
          <a:bodyPr wrap="square">
            <a:spAutoFit/>
          </a:bodyPr>
          <a:lstStyle/>
          <a:p>
            <a:pPr marL="342900" lvl="0" indent="-342900" algn="just">
              <a:lnSpc>
                <a:spcPct val="115000"/>
              </a:lnSpc>
              <a:spcBef>
                <a:spcPts val="800"/>
              </a:spcBef>
              <a:spcAft>
                <a:spcPts val="0"/>
              </a:spcAft>
              <a:buClr>
                <a:srgbClr val="2E74B5"/>
              </a:buClr>
              <a:buSzPts val="900"/>
              <a:buFont typeface="Franklin Gothic Book" panose="020B0503020102020204" pitchFamily="34" charset="0"/>
              <a:buChar char="■"/>
            </a:pPr>
            <a:r>
              <a:rPr lang="en-US" sz="2000" b="1" dirty="0" smtClean="0">
                <a:latin typeface="Franklin Gothic Book" panose="020B0503020102020204" pitchFamily="34" charset="0"/>
                <a:ea typeface="Franklin Gothic Book" panose="020B0503020102020204" pitchFamily="34" charset="0"/>
                <a:cs typeface="Times New Roman" panose="02020603050405020304" pitchFamily="18" charset="0"/>
              </a:rPr>
              <a:t>Embed</a:t>
            </a:r>
          </a:p>
          <a:p>
            <a:pPr marL="354013" lvl="0" indent="-354013" algn="just">
              <a:lnSpc>
                <a:spcPct val="115000"/>
              </a:lnSpc>
              <a:spcBef>
                <a:spcPts val="0"/>
              </a:spcBef>
              <a:spcAft>
                <a:spcPts val="0"/>
              </a:spcAft>
              <a:buClr>
                <a:srgbClr val="2E74B5"/>
              </a:buClr>
              <a:buSzPts val="900"/>
            </a:pPr>
            <a:r>
              <a:rPr lang="en-US" sz="2000" dirty="0">
                <a:latin typeface="Franklin Gothic Book" panose="020B0503020102020204" pitchFamily="34" charset="0"/>
                <a:ea typeface="Franklin Gothic Book" panose="020B0503020102020204" pitchFamily="34" charset="0"/>
                <a:cs typeface="Times New Roman" panose="02020603050405020304" pitchFamily="18" charset="0"/>
              </a:rPr>
              <a:t>	</a:t>
            </a:r>
            <a:r>
              <a:rPr lang="en-US" sz="2000" dirty="0" smtClean="0">
                <a:latin typeface="Franklin Gothic Book" panose="020B0503020102020204" pitchFamily="34" charset="0"/>
                <a:ea typeface="Franklin Gothic Book" panose="020B0503020102020204" pitchFamily="34" charset="0"/>
                <a:cs typeface="Times New Roman" panose="02020603050405020304" pitchFamily="18" charset="0"/>
              </a:rPr>
              <a:t>Take </a:t>
            </a:r>
            <a:r>
              <a:rPr lang="en-US" sz="2000" dirty="0">
                <a:latin typeface="Franklin Gothic Book" panose="020B0503020102020204" pitchFamily="34" charset="0"/>
                <a:ea typeface="Franklin Gothic Book" panose="020B0503020102020204" pitchFamily="34" charset="0"/>
                <a:cs typeface="Times New Roman" panose="02020603050405020304" pitchFamily="18" charset="0"/>
              </a:rPr>
              <a:t>those insights and use them to transform the way companies make business and operate. Nothing is going change if company doesn’t use the insights in their business processes and managers use them and operate on a data day bases. Companies have to deal with three “rights”: the right data, the right model capabilities and the right transformation methods to have your people act differently and to make decisions differently, to start the journey.</a:t>
            </a:r>
            <a:endParaRPr lang="es-ES" sz="2000" dirty="0">
              <a:latin typeface="Franklin Gothic Book" panose="020B0503020102020204" pitchFamily="34" charset="0"/>
              <a:ea typeface="Franklin Gothic Book" panose="020B0503020102020204" pitchFamily="34" charset="0"/>
              <a:cs typeface="Times New Roman" panose="02020603050405020304" pitchFamily="18" charset="0"/>
            </a:endParaRPr>
          </a:p>
        </p:txBody>
      </p:sp>
      <p:sp>
        <p:nvSpPr>
          <p:cNvPr id="6" name="1 Título"/>
          <p:cNvSpPr txBox="1">
            <a:spLocks/>
          </p:cNvSpPr>
          <p:nvPr/>
        </p:nvSpPr>
        <p:spPr>
          <a:xfrm>
            <a:off x="1400610" y="-195936"/>
            <a:ext cx="7641790" cy="990600"/>
          </a:xfrm>
          <a:prstGeom prst="rect">
            <a:avLst/>
          </a:prstGeom>
        </p:spPr>
        <p:txBody>
          <a:bodyPr vert="horz" anchor="b" anchorCtr="0">
            <a:noAutofit/>
          </a:bodyPr>
          <a:lstStyle>
            <a:lvl1pPr algn="l" rtl="0" eaLnBrk="0" fontAlgn="base" hangingPunct="0">
              <a:spcBef>
                <a:spcPct val="0"/>
              </a:spcBef>
              <a:spcAft>
                <a:spcPct val="0"/>
              </a:spcAft>
              <a:defRPr sz="2200" b="1">
                <a:solidFill>
                  <a:srgbClr val="1C1C1C"/>
                </a:solidFill>
                <a:latin typeface="+mj-lt"/>
                <a:ea typeface="+mj-ea"/>
                <a:cs typeface="+mj-cs"/>
              </a:defRPr>
            </a:lvl1pPr>
            <a:lvl2pPr algn="l" rtl="0" eaLnBrk="0" fontAlgn="base" hangingPunct="0">
              <a:spcBef>
                <a:spcPct val="0"/>
              </a:spcBef>
              <a:spcAft>
                <a:spcPct val="0"/>
              </a:spcAft>
              <a:defRPr sz="2200" b="1">
                <a:solidFill>
                  <a:srgbClr val="1C1C1C"/>
                </a:solidFill>
                <a:latin typeface="Arial" charset="0"/>
              </a:defRPr>
            </a:lvl2pPr>
            <a:lvl3pPr algn="l" rtl="0" eaLnBrk="0" fontAlgn="base" hangingPunct="0">
              <a:spcBef>
                <a:spcPct val="0"/>
              </a:spcBef>
              <a:spcAft>
                <a:spcPct val="0"/>
              </a:spcAft>
              <a:defRPr sz="2200" b="1">
                <a:solidFill>
                  <a:srgbClr val="1C1C1C"/>
                </a:solidFill>
                <a:latin typeface="Arial" charset="0"/>
              </a:defRPr>
            </a:lvl3pPr>
            <a:lvl4pPr algn="l" rtl="0" eaLnBrk="0" fontAlgn="base" hangingPunct="0">
              <a:spcBef>
                <a:spcPct val="0"/>
              </a:spcBef>
              <a:spcAft>
                <a:spcPct val="0"/>
              </a:spcAft>
              <a:defRPr sz="2200" b="1">
                <a:solidFill>
                  <a:srgbClr val="1C1C1C"/>
                </a:solidFill>
                <a:latin typeface="Arial" charset="0"/>
              </a:defRPr>
            </a:lvl4pPr>
            <a:lvl5pPr algn="l" rtl="0" eaLnBrk="0" fontAlgn="base" hangingPunct="0">
              <a:spcBef>
                <a:spcPct val="0"/>
              </a:spcBef>
              <a:spcAft>
                <a:spcPct val="0"/>
              </a:spcAft>
              <a:defRPr sz="2200" b="1">
                <a:solidFill>
                  <a:srgbClr val="1C1C1C"/>
                </a:solidFill>
                <a:latin typeface="Arial" charset="0"/>
              </a:defRPr>
            </a:lvl5pPr>
            <a:lvl6pPr marL="457200" algn="l" rtl="0" fontAlgn="base">
              <a:spcBef>
                <a:spcPct val="0"/>
              </a:spcBef>
              <a:spcAft>
                <a:spcPct val="0"/>
              </a:spcAft>
              <a:defRPr sz="2200" b="1">
                <a:solidFill>
                  <a:srgbClr val="1C1C1C"/>
                </a:solidFill>
                <a:latin typeface="Arial" charset="0"/>
              </a:defRPr>
            </a:lvl6pPr>
            <a:lvl7pPr marL="914400" algn="l" rtl="0" fontAlgn="base">
              <a:spcBef>
                <a:spcPct val="0"/>
              </a:spcBef>
              <a:spcAft>
                <a:spcPct val="0"/>
              </a:spcAft>
              <a:defRPr sz="2200" b="1">
                <a:solidFill>
                  <a:srgbClr val="1C1C1C"/>
                </a:solidFill>
                <a:latin typeface="Arial" charset="0"/>
              </a:defRPr>
            </a:lvl7pPr>
            <a:lvl8pPr marL="1371600" algn="l" rtl="0" fontAlgn="base">
              <a:spcBef>
                <a:spcPct val="0"/>
              </a:spcBef>
              <a:spcAft>
                <a:spcPct val="0"/>
              </a:spcAft>
              <a:defRPr sz="2200" b="1">
                <a:solidFill>
                  <a:srgbClr val="1C1C1C"/>
                </a:solidFill>
                <a:latin typeface="Arial" charset="0"/>
              </a:defRPr>
            </a:lvl8pPr>
            <a:lvl9pPr marL="1828800" algn="l" rtl="0" fontAlgn="base">
              <a:spcBef>
                <a:spcPct val="0"/>
              </a:spcBef>
              <a:spcAft>
                <a:spcPct val="0"/>
              </a:spcAft>
              <a:defRPr sz="2200" b="1">
                <a:solidFill>
                  <a:srgbClr val="1C1C1C"/>
                </a:solidFill>
                <a:latin typeface="Arial" charset="0"/>
              </a:defRPr>
            </a:lvl9pPr>
          </a:lstStyle>
          <a:p>
            <a:pPr>
              <a:lnSpc>
                <a:spcPct val="150000"/>
              </a:lnSpc>
              <a:spcBef>
                <a:spcPts val="1200"/>
              </a:spcBef>
            </a:pPr>
            <a:r>
              <a:rPr lang="es-ES_tradnl" sz="2000" kern="0" dirty="0" smtClean="0"/>
              <a:t>BIG DATA ANALYTICS CHALLENGES: </a:t>
            </a:r>
            <a:r>
              <a:rPr lang="es-ES_tradnl" sz="2000" kern="0" dirty="0" err="1" smtClean="0"/>
              <a:t>Embed</a:t>
            </a:r>
            <a:endParaRPr lang="es-ES_tradnl" sz="2000" kern="0" dirty="0"/>
          </a:p>
        </p:txBody>
      </p:sp>
      <p:pic>
        <p:nvPicPr>
          <p:cNvPr id="2" name="Imagen 1"/>
          <p:cNvPicPr>
            <a:picLocks noChangeAspect="1"/>
          </p:cNvPicPr>
          <p:nvPr/>
        </p:nvPicPr>
        <p:blipFill>
          <a:blip r:embed="rId2"/>
          <a:stretch>
            <a:fillRect/>
          </a:stretch>
        </p:blipFill>
        <p:spPr>
          <a:xfrm>
            <a:off x="6088856" y="1945938"/>
            <a:ext cx="2686050" cy="2918670"/>
          </a:xfrm>
          <a:prstGeom prst="rect">
            <a:avLst/>
          </a:prstGeom>
        </p:spPr>
      </p:pic>
    </p:spTree>
    <p:extLst>
      <p:ext uri="{BB962C8B-B14F-4D97-AF65-F5344CB8AC3E}">
        <p14:creationId xmlns:p14="http://schemas.microsoft.com/office/powerpoint/2010/main" val="3683769274"/>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sz="12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5674</TotalTime>
  <Words>5017</Words>
  <Application>Microsoft Office PowerPoint</Application>
  <PresentationFormat>Presentación en pantalla (4:3)</PresentationFormat>
  <Paragraphs>705</Paragraphs>
  <Slides>54</Slides>
  <Notes>9</Notes>
  <HiddenSlides>0</HiddenSlides>
  <MMClips>0</MMClips>
  <ScaleCrop>false</ScaleCrop>
  <HeadingPairs>
    <vt:vector size="8" baseType="variant">
      <vt:variant>
        <vt:lpstr>Fuentes usadas</vt:lpstr>
      </vt:variant>
      <vt:variant>
        <vt:i4>16</vt:i4>
      </vt:variant>
      <vt:variant>
        <vt:lpstr>Tema</vt:lpstr>
      </vt:variant>
      <vt:variant>
        <vt:i4>1</vt:i4>
      </vt:variant>
      <vt:variant>
        <vt:lpstr>Servidores OLE incrustados</vt:lpstr>
      </vt:variant>
      <vt:variant>
        <vt:i4>2</vt:i4>
      </vt:variant>
      <vt:variant>
        <vt:lpstr>Títulos de diapositiva</vt:lpstr>
      </vt:variant>
      <vt:variant>
        <vt:i4>54</vt:i4>
      </vt:variant>
    </vt:vector>
  </HeadingPairs>
  <TitlesOfParts>
    <vt:vector size="73" baseType="lpstr">
      <vt:lpstr>Arial Unicode MS</vt:lpstr>
      <vt:lpstr>Arial</vt:lpstr>
      <vt:lpstr>Bookman Old Style</vt:lpstr>
      <vt:lpstr>Calibri</vt:lpstr>
      <vt:lpstr>Century Gothic</vt:lpstr>
      <vt:lpstr>Franklin Gothic Book</vt:lpstr>
      <vt:lpstr>Frutiger Linotype</vt:lpstr>
      <vt:lpstr>Gill Sans MT</vt:lpstr>
      <vt:lpstr>Hanzel Extended</vt:lpstr>
      <vt:lpstr>Monotype Sorts</vt:lpstr>
      <vt:lpstr>Tahoma</vt:lpstr>
      <vt:lpstr>Times</vt:lpstr>
      <vt:lpstr>Times New Roman</vt:lpstr>
      <vt:lpstr>Trebuchet MS</vt:lpstr>
      <vt:lpstr>Wingdings</vt:lpstr>
      <vt:lpstr>Wingdings 3</vt:lpstr>
      <vt:lpstr>Diseño predeterminado</vt:lpstr>
      <vt:lpstr>Ecuación</vt:lpstr>
      <vt:lpstr>Hoja de cálculo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Santander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Corporativa</dc:title>
  <dc:creator>Santander</dc:creator>
  <cp:lastModifiedBy>Vidal</cp:lastModifiedBy>
  <cp:revision>446</cp:revision>
  <cp:lastPrinted>2004-12-17T18:14:06Z</cp:lastPrinted>
  <dcterms:created xsi:type="dcterms:W3CDTF">2004-10-29T10:10:45Z</dcterms:created>
  <dcterms:modified xsi:type="dcterms:W3CDTF">2015-11-14T07:02:06Z</dcterms:modified>
</cp:coreProperties>
</file>